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3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3447" autoAdjust="0"/>
  </p:normalViewPr>
  <p:slideViewPr>
    <p:cSldViewPr snapToGrid="0">
      <p:cViewPr>
        <p:scale>
          <a:sx n="35" d="100"/>
          <a:sy n="35" d="100"/>
        </p:scale>
        <p:origin x="189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ykin\Desktop\Eddie%20Documentsls\projects\city-cemetery-ekinnard23\data\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ykin\Desktop\Eddie%20Documentsls\projects\city-cemetery-ekinnard23\data\Historic_Nashville_City_Cemetery_Interments__1846-197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[Historic_Nashville_City_Cemetery_Interments__1846-1979.xlsx]Marketing_Stuff!PivotTable1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Resident Entry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Marketing_Stuff!$E$20</c:f>
              <c:strCache>
                <c:ptCount val="1"/>
                <c:pt idx="0">
                  <c:v>Count of Burial Decade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Marketing_Stuff!$D$21:$D$35</c:f>
              <c:strCache>
                <c:ptCount val="14"/>
                <c:pt idx="0">
                  <c:v>1840s</c:v>
                </c:pt>
                <c:pt idx="1">
                  <c:v>1850s</c:v>
                </c:pt>
                <c:pt idx="2">
                  <c:v>1860s</c:v>
                </c:pt>
                <c:pt idx="3">
                  <c:v>1870s</c:v>
                </c:pt>
                <c:pt idx="4">
                  <c:v>1880s</c:v>
                </c:pt>
                <c:pt idx="5">
                  <c:v>1890s</c:v>
                </c:pt>
                <c:pt idx="6">
                  <c:v>1900s</c:v>
                </c:pt>
                <c:pt idx="7">
                  <c:v>1910s</c:v>
                </c:pt>
                <c:pt idx="8">
                  <c:v>1920s</c:v>
                </c:pt>
                <c:pt idx="9">
                  <c:v>1930s</c:v>
                </c:pt>
                <c:pt idx="10">
                  <c:v>1940s</c:v>
                </c:pt>
                <c:pt idx="11">
                  <c:v>1950s</c:v>
                </c:pt>
                <c:pt idx="12">
                  <c:v>1960s</c:v>
                </c:pt>
                <c:pt idx="13">
                  <c:v>1970s</c:v>
                </c:pt>
              </c:strCache>
            </c:strRef>
          </c:cat>
          <c:val>
            <c:numRef>
              <c:f>Marketing_Stuff!$E$21:$E$35</c:f>
              <c:numCache>
                <c:formatCode>General</c:formatCode>
                <c:ptCount val="14"/>
                <c:pt idx="0">
                  <c:v>1912</c:v>
                </c:pt>
                <c:pt idx="1">
                  <c:v>4972</c:v>
                </c:pt>
                <c:pt idx="2">
                  <c:v>7837</c:v>
                </c:pt>
                <c:pt idx="3">
                  <c:v>2492</c:v>
                </c:pt>
                <c:pt idx="4">
                  <c:v>1005</c:v>
                </c:pt>
                <c:pt idx="5">
                  <c:v>489</c:v>
                </c:pt>
                <c:pt idx="6">
                  <c:v>329</c:v>
                </c:pt>
                <c:pt idx="7">
                  <c:v>244</c:v>
                </c:pt>
                <c:pt idx="8">
                  <c:v>176</c:v>
                </c:pt>
                <c:pt idx="9">
                  <c:v>143</c:v>
                </c:pt>
                <c:pt idx="10">
                  <c:v>79</c:v>
                </c:pt>
                <c:pt idx="11">
                  <c:v>27</c:v>
                </c:pt>
                <c:pt idx="12">
                  <c:v>15</c:v>
                </c:pt>
                <c:pt idx="13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45-4440-AF06-D59BAEC4F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1602063"/>
        <c:axId val="1528528415"/>
      </c:lineChart>
      <c:lineChart>
        <c:grouping val="standard"/>
        <c:varyColors val="0"/>
        <c:ser>
          <c:idx val="1"/>
          <c:order val="1"/>
          <c:tx>
            <c:strRef>
              <c:f>Marketing_Stuff!$F$20</c:f>
              <c:strCache>
                <c:ptCount val="1"/>
                <c:pt idx="0">
                  <c:v> Average of Age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Marketing_Stuff!$D$21:$D$35</c:f>
              <c:strCache>
                <c:ptCount val="14"/>
                <c:pt idx="0">
                  <c:v>1840s</c:v>
                </c:pt>
                <c:pt idx="1">
                  <c:v>1850s</c:v>
                </c:pt>
                <c:pt idx="2">
                  <c:v>1860s</c:v>
                </c:pt>
                <c:pt idx="3">
                  <c:v>1870s</c:v>
                </c:pt>
                <c:pt idx="4">
                  <c:v>1880s</c:v>
                </c:pt>
                <c:pt idx="5">
                  <c:v>1890s</c:v>
                </c:pt>
                <c:pt idx="6">
                  <c:v>1900s</c:v>
                </c:pt>
                <c:pt idx="7">
                  <c:v>1910s</c:v>
                </c:pt>
                <c:pt idx="8">
                  <c:v>1920s</c:v>
                </c:pt>
                <c:pt idx="9">
                  <c:v>1930s</c:v>
                </c:pt>
                <c:pt idx="10">
                  <c:v>1940s</c:v>
                </c:pt>
                <c:pt idx="11">
                  <c:v>1950s</c:v>
                </c:pt>
                <c:pt idx="12">
                  <c:v>1960s</c:v>
                </c:pt>
                <c:pt idx="13">
                  <c:v>1970s</c:v>
                </c:pt>
              </c:strCache>
            </c:strRef>
          </c:cat>
          <c:val>
            <c:numRef>
              <c:f>Marketing_Stuff!$F$21:$F$35</c:f>
              <c:numCache>
                <c:formatCode>0.00</c:formatCode>
                <c:ptCount val="14"/>
                <c:pt idx="0">
                  <c:v>18.461722488038276</c:v>
                </c:pt>
                <c:pt idx="1">
                  <c:v>19.178021514448428</c:v>
                </c:pt>
                <c:pt idx="2">
                  <c:v>18.103083355108438</c:v>
                </c:pt>
                <c:pt idx="3">
                  <c:v>24.51114081996435</c:v>
                </c:pt>
                <c:pt idx="4">
                  <c:v>36.801360544217687</c:v>
                </c:pt>
                <c:pt idx="5">
                  <c:v>37.741127348643005</c:v>
                </c:pt>
                <c:pt idx="6">
                  <c:v>40.808641975308639</c:v>
                </c:pt>
                <c:pt idx="7">
                  <c:v>50.976635514018689</c:v>
                </c:pt>
                <c:pt idx="8">
                  <c:v>57.601190476190474</c:v>
                </c:pt>
                <c:pt idx="9">
                  <c:v>58.432835820895519</c:v>
                </c:pt>
                <c:pt idx="10">
                  <c:v>66.558441558441558</c:v>
                </c:pt>
                <c:pt idx="11">
                  <c:v>68.239999999999995</c:v>
                </c:pt>
                <c:pt idx="12">
                  <c:v>77</c:v>
                </c:pt>
                <c:pt idx="13">
                  <c:v>76.25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B45-4440-AF06-D59BAEC4F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970031"/>
        <c:axId val="453587328"/>
      </c:lineChart>
      <c:catAx>
        <c:axId val="153160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528415"/>
        <c:crosses val="autoZero"/>
        <c:auto val="1"/>
        <c:lblAlgn val="ctr"/>
        <c:lblOffset val="100"/>
        <c:noMultiLvlLbl val="0"/>
      </c:catAx>
      <c:valAx>
        <c:axId val="1528528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602063"/>
        <c:crosses val="autoZero"/>
        <c:crossBetween val="between"/>
      </c:valAx>
      <c:valAx>
        <c:axId val="453587328"/>
        <c:scaling>
          <c:orientation val="minMax"/>
        </c:scaling>
        <c:delete val="0"/>
        <c:axPos val="r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970031"/>
        <c:crosses val="max"/>
        <c:crossBetween val="between"/>
      </c:valAx>
      <c:catAx>
        <c:axId val="632970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35873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[Historic_Nashville_City_Cemetery_Interments__1846-1979.xlsx]Marketing_Stuff!PivotTable3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"Old Age" Residents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Marketing_Stuff!$B$39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Marketing_Stuff!$A$40:$A$54</c:f>
              <c:strCache>
                <c:ptCount val="14"/>
                <c:pt idx="0">
                  <c:v>1840s</c:v>
                </c:pt>
                <c:pt idx="1">
                  <c:v>1850s</c:v>
                </c:pt>
                <c:pt idx="2">
                  <c:v>1860s</c:v>
                </c:pt>
                <c:pt idx="3">
                  <c:v>1870s</c:v>
                </c:pt>
                <c:pt idx="4">
                  <c:v>1880s</c:v>
                </c:pt>
                <c:pt idx="5">
                  <c:v>1890s</c:v>
                </c:pt>
                <c:pt idx="6">
                  <c:v>1900s</c:v>
                </c:pt>
                <c:pt idx="7">
                  <c:v>1910s</c:v>
                </c:pt>
                <c:pt idx="8">
                  <c:v>1920s</c:v>
                </c:pt>
                <c:pt idx="9">
                  <c:v>1930s</c:v>
                </c:pt>
                <c:pt idx="10">
                  <c:v>1940s</c:v>
                </c:pt>
                <c:pt idx="11">
                  <c:v>1950s</c:v>
                </c:pt>
                <c:pt idx="12">
                  <c:v>1960s</c:v>
                </c:pt>
                <c:pt idx="13">
                  <c:v>1970s</c:v>
                </c:pt>
              </c:strCache>
            </c:strRef>
          </c:cat>
          <c:val>
            <c:numRef>
              <c:f>Marketing_Stuff!$B$40:$B$54</c:f>
              <c:numCache>
                <c:formatCode>General</c:formatCode>
                <c:ptCount val="14"/>
                <c:pt idx="0">
                  <c:v>38</c:v>
                </c:pt>
                <c:pt idx="1">
                  <c:v>121</c:v>
                </c:pt>
                <c:pt idx="2">
                  <c:v>152</c:v>
                </c:pt>
                <c:pt idx="3">
                  <c:v>89</c:v>
                </c:pt>
                <c:pt idx="4">
                  <c:v>59</c:v>
                </c:pt>
                <c:pt idx="5">
                  <c:v>65</c:v>
                </c:pt>
                <c:pt idx="6">
                  <c:v>42</c:v>
                </c:pt>
                <c:pt idx="7">
                  <c:v>19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4</c:v>
                </c:pt>
                <c:pt idx="1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10-422F-A3C7-7C590C95CE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662911"/>
        <c:axId val="1528527935"/>
      </c:lineChart>
      <c:catAx>
        <c:axId val="1527662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527935"/>
        <c:crosses val="autoZero"/>
        <c:auto val="1"/>
        <c:lblAlgn val="ctr"/>
        <c:lblOffset val="100"/>
        <c:noMultiLvlLbl val="0"/>
      </c:catAx>
      <c:valAx>
        <c:axId val="152852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662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1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5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9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2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8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0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1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3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6356-5F33-70F6-7F12-9339519E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C03B-E2CA-99B9-51ED-662DF6FB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637B6-4E32-2075-DE68-F8428C1D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27B1D-ACE9-42D2-3192-D46BE346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4F9F2-0CEF-9429-980E-B0BD6A35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61E07-AF63-4407-A9D5-FE25F8979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0" y="1"/>
            <a:ext cx="1219200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87A3CC-5C89-22E5-54CC-26B5AF7DE0D1}"/>
              </a:ext>
            </a:extLst>
          </p:cNvPr>
          <p:cNvSpPr txBox="1"/>
          <p:nvPr/>
        </p:nvSpPr>
        <p:spPr>
          <a:xfrm>
            <a:off x="545590" y="293698"/>
            <a:ext cx="8525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Come visit the Smiths, Browns, and Johnsons!!!</a:t>
            </a: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E3C91C9E-6850-2056-8CD8-AE9F31B55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00417"/>
              </p:ext>
            </p:extLst>
          </p:nvPr>
        </p:nvGraphicFramePr>
        <p:xfrm>
          <a:off x="676656" y="1172170"/>
          <a:ext cx="4663440" cy="236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754">
                  <a:extLst>
                    <a:ext uri="{9D8B030D-6E8A-4147-A177-3AD203B41FA5}">
                      <a16:colId xmlns:a16="http://schemas.microsoft.com/office/drawing/2014/main" val="1274321506"/>
                    </a:ext>
                  </a:extLst>
                </a:gridCol>
                <a:gridCol w="2348686">
                  <a:extLst>
                    <a:ext uri="{9D8B030D-6E8A-4147-A177-3AD203B41FA5}">
                      <a16:colId xmlns:a16="http://schemas.microsoft.com/office/drawing/2014/main" val="3516604341"/>
                    </a:ext>
                  </a:extLst>
                </a:gridCol>
              </a:tblGrid>
              <a:tr h="6697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Last 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Residents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595272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0219068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7594611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Johnson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2629029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5550716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Williams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696560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FB383AA-04D4-13D3-F691-FB4FFFF2CE72}"/>
              </a:ext>
            </a:extLst>
          </p:cNvPr>
          <p:cNvSpPr txBox="1"/>
          <p:nvPr/>
        </p:nvSpPr>
        <p:spPr>
          <a:xfrm>
            <a:off x="545590" y="3571284"/>
            <a:ext cx="81594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promise you won’t get Consumption, Cholera, or Still Born!!</a:t>
            </a:r>
          </a:p>
        </p:txBody>
      </p:sp>
      <p:graphicFrame>
        <p:nvGraphicFramePr>
          <p:cNvPr id="18" name="Table 13">
            <a:extLst>
              <a:ext uri="{FF2B5EF4-FFF2-40B4-BE49-F238E27FC236}">
                <a16:creationId xmlns:a16="http://schemas.microsoft.com/office/drawing/2014/main" id="{9E33A26F-511D-1E3B-7EA0-7F7E43A9B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0450"/>
              </p:ext>
            </p:extLst>
          </p:nvPr>
        </p:nvGraphicFramePr>
        <p:xfrm>
          <a:off x="4773168" y="4151374"/>
          <a:ext cx="5175504" cy="247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924">
                  <a:extLst>
                    <a:ext uri="{9D8B030D-6E8A-4147-A177-3AD203B41FA5}">
                      <a16:colId xmlns:a16="http://schemas.microsoft.com/office/drawing/2014/main" val="1274321506"/>
                    </a:ext>
                  </a:extLst>
                </a:gridCol>
                <a:gridCol w="2606580">
                  <a:extLst>
                    <a:ext uri="{9D8B030D-6E8A-4147-A177-3AD203B41FA5}">
                      <a16:colId xmlns:a16="http://schemas.microsoft.com/office/drawing/2014/main" val="3516604341"/>
                    </a:ext>
                  </a:extLst>
                </a:gridCol>
              </a:tblGrid>
              <a:tr h="5848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Row Labels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 of Modified Cause of Death/Burial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595272"/>
                  </a:ext>
                </a:extLst>
              </a:tr>
              <a:tr h="295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Consumption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0219068"/>
                  </a:ext>
                </a:extLst>
              </a:tr>
              <a:tr h="295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Cholera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7594611"/>
                  </a:ext>
                </a:extLst>
              </a:tr>
              <a:tr h="295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Still Born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2629029"/>
                  </a:ext>
                </a:extLst>
              </a:tr>
              <a:tr h="295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Old 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5550716"/>
                  </a:ext>
                </a:extLst>
              </a:tr>
              <a:tr h="295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Pneumonia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6965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159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6356-5F33-70F6-7F12-9339519E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C03B-E2CA-99B9-51ED-662DF6FB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637B6-4E32-2075-DE68-F8428C1D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27B1D-ACE9-42D2-3192-D46BE346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4F9F2-0CEF-9429-980E-B0BD6A35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61E07-AF63-4407-A9D5-FE25F8979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0" y="1"/>
            <a:ext cx="12192000" cy="6857999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3653B28-9ED8-2F1F-8ED8-A563DA28AFB5}"/>
              </a:ext>
            </a:extLst>
          </p:cNvPr>
          <p:cNvGraphicFramePr>
            <a:graphicFrameLocks/>
          </p:cNvGraphicFramePr>
          <p:nvPr/>
        </p:nvGraphicFramePr>
        <p:xfrm>
          <a:off x="1933445" y="1773394"/>
          <a:ext cx="8102600" cy="466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87A3CC-5C89-22E5-54CC-26B5AF7DE0D1}"/>
              </a:ext>
            </a:extLst>
          </p:cNvPr>
          <p:cNvSpPr txBox="1"/>
          <p:nvPr/>
        </p:nvSpPr>
        <p:spPr>
          <a:xfrm>
            <a:off x="545590" y="293698"/>
            <a:ext cx="6675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Many of our residents came from the Civil War and moved here at a young age. </a:t>
            </a:r>
          </a:p>
        </p:txBody>
      </p:sp>
    </p:spTree>
    <p:extLst>
      <p:ext uri="{BB962C8B-B14F-4D97-AF65-F5344CB8AC3E}">
        <p14:creationId xmlns:p14="http://schemas.microsoft.com/office/powerpoint/2010/main" val="96989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6356-5F33-70F6-7F12-9339519E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C03B-E2CA-99B9-51ED-662DF6FB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637B6-4E32-2075-DE68-F8428C1D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27B1D-ACE9-42D2-3192-D46BE346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4F9F2-0CEF-9429-980E-B0BD6A35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61E07-AF63-4407-A9D5-FE25F8979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0" y="1"/>
            <a:ext cx="1219200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87A3CC-5C89-22E5-54CC-26B5AF7DE0D1}"/>
              </a:ext>
            </a:extLst>
          </p:cNvPr>
          <p:cNvSpPr txBox="1"/>
          <p:nvPr/>
        </p:nvSpPr>
        <p:spPr>
          <a:xfrm>
            <a:off x="545590" y="293698"/>
            <a:ext cx="6675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But the most “Old age” residents came here then too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B88E50F-B3B4-82F0-E803-B3459A45DB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853183"/>
              </p:ext>
            </p:extLst>
          </p:nvPr>
        </p:nvGraphicFramePr>
        <p:xfrm>
          <a:off x="1993900" y="1863437"/>
          <a:ext cx="7416800" cy="3813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70905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ohoVogueVTI">
  <a:themeElements>
    <a:clrScheme name="AnalogousFromDarkSeedRightStep">
      <a:dk1>
        <a:srgbClr val="000000"/>
      </a:dk1>
      <a:lt1>
        <a:srgbClr val="FFFFFF"/>
      </a:lt1>
      <a:dk2>
        <a:srgbClr val="23243F"/>
      </a:dk2>
      <a:lt2>
        <a:srgbClr val="E2E2E8"/>
      </a:lt2>
      <a:accent1>
        <a:srgbClr val="A7A442"/>
      </a:accent1>
      <a:accent2>
        <a:srgbClr val="80AD39"/>
      </a:accent2>
      <a:accent3>
        <a:srgbClr val="5CB346"/>
      </a:accent3>
      <a:accent4>
        <a:srgbClr val="3BB155"/>
      </a:accent4>
      <a:accent5>
        <a:srgbClr val="46B28B"/>
      </a:accent5>
      <a:accent6>
        <a:srgbClr val="3BABB1"/>
      </a:accent6>
      <a:hlink>
        <a:srgbClr val="BF3F83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Override1.xml><?xml version="1.0" encoding="utf-8"?>
<a:themeOverride xmlns:a="http://schemas.openxmlformats.org/drawingml/2006/main">
  <a:clrScheme name="AnalogousFromDarkSeedRightStep">
    <a:dk1>
      <a:srgbClr val="000000"/>
    </a:dk1>
    <a:lt1>
      <a:srgbClr val="FFFFFF"/>
    </a:lt1>
    <a:dk2>
      <a:srgbClr val="23243F"/>
    </a:dk2>
    <a:lt2>
      <a:srgbClr val="E2E2E8"/>
    </a:lt2>
    <a:accent1>
      <a:srgbClr val="A7A442"/>
    </a:accent1>
    <a:accent2>
      <a:srgbClr val="80AD39"/>
    </a:accent2>
    <a:accent3>
      <a:srgbClr val="5CB346"/>
    </a:accent3>
    <a:accent4>
      <a:srgbClr val="3BB155"/>
    </a:accent4>
    <a:accent5>
      <a:srgbClr val="46B28B"/>
    </a:accent5>
    <a:accent6>
      <a:srgbClr val="3BABB1"/>
    </a:accent6>
    <a:hlink>
      <a:srgbClr val="BF3F83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DarkSeedRightStep">
    <a:dk1>
      <a:srgbClr val="000000"/>
    </a:dk1>
    <a:lt1>
      <a:srgbClr val="FFFFFF"/>
    </a:lt1>
    <a:dk2>
      <a:srgbClr val="23243F"/>
    </a:dk2>
    <a:lt2>
      <a:srgbClr val="E2E2E8"/>
    </a:lt2>
    <a:accent1>
      <a:srgbClr val="A7A442"/>
    </a:accent1>
    <a:accent2>
      <a:srgbClr val="80AD39"/>
    </a:accent2>
    <a:accent3>
      <a:srgbClr val="5CB346"/>
    </a:accent3>
    <a:accent4>
      <a:srgbClr val="3BB155"/>
    </a:accent4>
    <a:accent5>
      <a:srgbClr val="46B28B"/>
    </a:accent5>
    <a:accent6>
      <a:srgbClr val="3BABB1"/>
    </a:accent6>
    <a:hlink>
      <a:srgbClr val="BF3F83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AnalogousFromDarkSeedRightStep">
    <a:dk1>
      <a:srgbClr val="000000"/>
    </a:dk1>
    <a:lt1>
      <a:srgbClr val="FFFFFF"/>
    </a:lt1>
    <a:dk2>
      <a:srgbClr val="23243F"/>
    </a:dk2>
    <a:lt2>
      <a:srgbClr val="E2E2E8"/>
    </a:lt2>
    <a:accent1>
      <a:srgbClr val="A7A442"/>
    </a:accent1>
    <a:accent2>
      <a:srgbClr val="80AD39"/>
    </a:accent2>
    <a:accent3>
      <a:srgbClr val="5CB346"/>
    </a:accent3>
    <a:accent4>
      <a:srgbClr val="3BB155"/>
    </a:accent4>
    <a:accent5>
      <a:srgbClr val="46B28B"/>
    </a:accent5>
    <a:accent6>
      <a:srgbClr val="3BABB1"/>
    </a:accent6>
    <a:hlink>
      <a:srgbClr val="BF3F8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111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 Light</vt:lpstr>
      <vt:lpstr>Arial</vt:lpstr>
      <vt:lpstr>Walbaum Display</vt:lpstr>
      <vt:lpstr>BohoVogueVTI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City  Cemetery</dc:title>
  <dc:creator>Elizabeth Kinnard</dc:creator>
  <cp:lastModifiedBy>Elizabeth Kinnard</cp:lastModifiedBy>
  <cp:revision>4</cp:revision>
  <dcterms:created xsi:type="dcterms:W3CDTF">2023-09-23T14:37:36Z</dcterms:created>
  <dcterms:modified xsi:type="dcterms:W3CDTF">2023-09-27T00:53:54Z</dcterms:modified>
</cp:coreProperties>
</file>