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23E4E4-5E60-4FFD-BB3C-9FD0F69D54D1}">
  <a:tblStyle styleId="{2923E4E4-5E60-4FFD-BB3C-9FD0F69D54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f72831e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f72831e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f72831e0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f72831e0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72831e0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72831e0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f72831e0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f72831e0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f72831e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f72831e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f72831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f72831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750" y="1587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65300" y="136281"/>
            <a:ext cx="7413395" cy="6669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Impact"/>
              </a:rPr>
              <a:t>Rock 'n' Roll Marathon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6404225" y="4730200"/>
            <a:ext cx="2816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An Analytic Avenger’s Production</a:t>
            </a:r>
            <a:endParaRPr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598438" y="50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{2923E4E4-5E60-4FFD-BB3C-9FD0F69D54D1}</a:tableStyleId>
              </a:tblPr>
              <a:tblGrid>
                <a:gridCol w="3230375"/>
                <a:gridCol w="959475"/>
                <a:gridCol w="1038100"/>
                <a:gridCol w="998775"/>
                <a:gridCol w="12884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Marathon 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Fastest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Slowest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Median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2016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1:11:15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4:54:41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2:26:18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2:31:57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2017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1:10:58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6:18:24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2:39:34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2:43:59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2018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1:09:25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4:48:06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2:25:32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2:31:46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2019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1:10:03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5:03:35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2:26:07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2:32:07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Google Shape;62;p14"/>
          <p:cNvGraphicFramePr/>
          <p:nvPr/>
        </p:nvGraphicFramePr>
        <p:xfrm>
          <a:off x="598438" y="277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{2923E4E4-5E60-4FFD-BB3C-9FD0F69D54D1}</a:tableStyleId>
              </a:tblPr>
              <a:tblGrid>
                <a:gridCol w="3230375"/>
                <a:gridCol w="959475"/>
                <a:gridCol w="1038100"/>
                <a:gridCol w="998775"/>
                <a:gridCol w="12884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Full Marathon 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Fastest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Slowest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Median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2016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2:25:42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7:00:00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4:45:19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4:47:48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2017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2:40:25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6:38:19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4:58:14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4:54:26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2018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2:28:16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6:34:41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4:48:21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4:48:23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2019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2:34:59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6:43:55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4:41:57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4:42:09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2843800" y="65275"/>
            <a:ext cx="306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Overall Data Characteristics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Time by Year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375" y="1137625"/>
            <a:ext cx="3024949" cy="36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675" y="1137625"/>
            <a:ext cx="3024949" cy="365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Marathon Times - Box and Whisker Plot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513" y="1227625"/>
            <a:ext cx="5632975" cy="3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13" y="22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Faster than Oprah?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850" y="1004000"/>
            <a:ext cx="5747474" cy="34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60950" y="1393650"/>
            <a:ext cx="26481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2016: 2953 competitors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2017: 2467 competitors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2018: 2101 competitors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2019: 2024 competitors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02375" y="1004000"/>
            <a:ext cx="2648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Number of </a:t>
            </a:r>
            <a:r>
              <a:rPr lang="en">
                <a:solidFill>
                  <a:schemeClr val="dk1"/>
                </a:solidFill>
              </a:rPr>
              <a:t>competitors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444176"/>
            <a:ext cx="2589825" cy="19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0" y="4881900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https://www.npr.org/2010/04/13/125856397/oprah-the-icon-gets-the-kitty-kelley-treatment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Wietecha vs The World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82725" y="2722550"/>
            <a:ext cx="30444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Scott was the only participant to finish in the top 3 over all 4 years.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Scott’s average finish time was 2:32:30.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Scott’s finish time declined over time.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525" y="1170125"/>
            <a:ext cx="5412076" cy="351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99" y="1170125"/>
            <a:ext cx="2610349" cy="14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0" y="4835150"/>
            <a:ext cx="5412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https://www.tennessean.com/story/sports/2021/11/18/nashville-marathon-winner-2021-scott-wietecha/8586785002/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Years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Mean times were within 15 minutes, but 2017 was substantially slower.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2017 was substantially more humid than other years, and wind speed was also the highest.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“With the conditions being what they were — hot and humid — I didn’t care about my finishing time.” - Scott Wietecha, after 2017’s race.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2019’s time was the fastest despite similar conditions to 2018, but some course changes were made that year.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525" y="60325"/>
            <a:ext cx="3651476" cy="22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568900" y="4675900"/>
            <a:ext cx="2575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https://www.tennessean.com/story/sports/2017/04/29/wietecha-wins-nashville-marathon/101009638/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525" y="2398275"/>
            <a:ext cx="3651476" cy="227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