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10"/>
  </p:notesMasterIdLst>
  <p:sldIdLst>
    <p:sldId id="256" r:id="rId4"/>
    <p:sldId id="257" r:id="rId5"/>
    <p:sldId id="258" r:id="rId6"/>
    <p:sldId id="259" r:id="rId7"/>
    <p:sldId id="260" r:id="rId8"/>
    <p:sldId id="261"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636"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11.fntdata"/><Relationship Id="rId7" Type="http://schemas.openxmlformats.org/officeDocument/2006/relationships/slide" Target="slides/slide4.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7f6d99cc2e_2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Hello everyone, we are the Data Questions and here are some findings that we want to share from the assignment.</a:t>
            </a:r>
            <a:endParaRPr sz="2000"/>
          </a:p>
        </p:txBody>
      </p:sp>
      <p:sp>
        <p:nvSpPr>
          <p:cNvPr id="234" name="Google Shape;234;g27f6d99cc2e_26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7f6d99cc2e_3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two charts here map out each runner’s time relative to their finishing order, over each year. While each year’s field follows a similar distribution, you can see attendance has decreased year over year for the time period we looked at. Speaking of distributions, each year seems have a similar standard deviation, meaning the majority of times for each half marathon fall within roughly half an hour of the average, and the full marathon times are within roughly 45 minutes of the average. Looking at the folks that came in ahead of and behind that chunk of time, the decreasing numbers of runners make sense given the decrease in attendance, but what’s interesting is the proportions. For the half marathons, with the exception of 2018, the times seem to be skewed slightly lower, with more runners falling behind the standard deviation than ahead of it. For the full marathons, things seem to be skewed in the other direction, with the exception of 2019. This also makes sense, given who we’d expect to see completing a full marathon vs a half marathon. More on that on the next slide.</a:t>
            </a:r>
            <a:endParaRPr/>
          </a:p>
        </p:txBody>
      </p:sp>
      <p:sp>
        <p:nvSpPr>
          <p:cNvPr id="250" name="Google Shape;250;g27f6d99cc2e_3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7f6d99cc2e_31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500"/>
              <a:t>As previously shown in our scatter plot, there are some outliers and consistencies. Marathons are 26.2 miles whereas half-marathons are 13.1 miles. Marathon runners can be assumed to be running professionals as half marathon runners are more assumed to be experimenters or hobbyists. As a full marathon runner, it is assumed that you have a high priority on keeping pace and interest in your finishing time. Whereas, a half marathon runner is just happy to finish (running or walking) and/or excited to accomplish a new goal. As seen above, the slowest times for full marathons are consistent but there are large gaps or outliers in the finishing times for halfers. It is imperative to note that full marathon runners are completing double the mileage but in some years half marathon runners are completing their races in similar times.</a:t>
            </a:r>
            <a:endParaRPr sz="1500"/>
          </a:p>
          <a:p>
            <a:pPr marL="0" lvl="0" indent="0" algn="l" rtl="0">
              <a:lnSpc>
                <a:spcPct val="100000"/>
              </a:lnSpc>
              <a:spcBef>
                <a:spcPts val="0"/>
              </a:spcBef>
              <a:spcAft>
                <a:spcPts val="0"/>
              </a:spcAft>
              <a:buSzPts val="1100"/>
              <a:buNone/>
            </a:pPr>
            <a:endParaRPr sz="1500"/>
          </a:p>
          <a:p>
            <a:pPr marL="0" lvl="0" indent="0" algn="l" rtl="0">
              <a:lnSpc>
                <a:spcPct val="100000"/>
              </a:lnSpc>
              <a:spcBef>
                <a:spcPts val="0"/>
              </a:spcBef>
              <a:spcAft>
                <a:spcPts val="0"/>
              </a:spcAft>
              <a:buSzPts val="1100"/>
              <a:buNone/>
            </a:pPr>
            <a:r>
              <a:rPr lang="en" sz="1500"/>
              <a:t>Eddie is going to discuss this deeper. (let eddie speak on this page until he asks for a transition)</a:t>
            </a:r>
            <a:endParaRPr sz="1500"/>
          </a:p>
          <a:p>
            <a:pPr marL="0" lvl="0" indent="0" algn="l" rtl="0">
              <a:lnSpc>
                <a:spcPct val="100000"/>
              </a:lnSpc>
              <a:spcBef>
                <a:spcPts val="0"/>
              </a:spcBef>
              <a:spcAft>
                <a:spcPts val="0"/>
              </a:spcAft>
              <a:buSzPts val="1100"/>
              <a:buNone/>
            </a:pPr>
            <a:endParaRPr sz="1500"/>
          </a:p>
        </p:txBody>
      </p:sp>
      <p:sp>
        <p:nvSpPr>
          <p:cNvPr id="262" name="Google Shape;262;g27f6d99cc2e_3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7f6d99cc2e_4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27f6d99cc2e_4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7f6d99cc2e_4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27f6d99cc2e_4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Data pulled via https://www.usclimatedata.com/climate/nashville/tennessee/united-states/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f6d99cc2e_1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27f6d99cc2e_14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0" name="Google Shape;90;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91" name="Google Shape;91;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03" name="Google Shape;103;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9" name="Google Shape;109;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0" name="Google Shape;110;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16" name="Google Shape;116;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18" name="Google Shape;118;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4" name="Google Shape;124;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34" name="Google Shape;134;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35" name="Google Shape;135;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2"/>
          <p:cNvSpPr>
            <a:spLocks noGrp="1"/>
          </p:cNvSpPr>
          <p:nvPr>
            <p:ph type="pic" idx="2"/>
          </p:nvPr>
        </p:nvSpPr>
        <p:spPr>
          <a:xfrm>
            <a:off x="3887391" y="740569"/>
            <a:ext cx="4629150" cy="3655219"/>
          </a:xfrm>
          <a:prstGeom prst="rect">
            <a:avLst/>
          </a:prstGeom>
          <a:noFill/>
          <a:ln>
            <a:noFill/>
          </a:ln>
        </p:spPr>
      </p:sp>
      <p:sp>
        <p:nvSpPr>
          <p:cNvPr id="141" name="Google Shape;141;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42" name="Google Shape;14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3" name="Google Shape;14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7" name="Google Shape;147;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8" name="Google Shape;148;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3" name="Google Shape;153;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4" name="Google Shape;154;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5" name="Google Shape;155;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7" name="Google Shape;167;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8" name="Google Shape;168;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9"/>
        <p:cNvGrpSpPr/>
        <p:nvPr/>
      </p:nvGrpSpPr>
      <p:grpSpPr>
        <a:xfrm>
          <a:off x="0" y="0"/>
          <a:ext cx="0" cy="0"/>
          <a:chOff x="0" y="0"/>
          <a:chExt cx="0" cy="0"/>
        </a:xfrm>
      </p:grpSpPr>
      <p:sp>
        <p:nvSpPr>
          <p:cNvPr id="170" name="Google Shape;170;p27"/>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1" name="Google Shape;171;p27"/>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72" name="Google Shape;172;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4" name="Google Shape;17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7" name="Google Shape;177;p2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78" name="Google Shape;178;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9" name="Google Shape;179;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0" name="Google Shape;180;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3" name="Google Shape;183;p2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4" name="Google Shape;184;p2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5" name="Google Shape;185;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6" name="Google Shape;186;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7" name="Google Shape;187;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0" name="Google Shape;190;p3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91" name="Google Shape;191;p3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3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93" name="Google Shape;193;p3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4" name="Google Shape;194;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5" name="Google Shape;195;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6" name="Google Shape;196;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9" name="Google Shape;199;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0" name="Google Shape;200;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1" name="Google Shape;201;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
        <p:nvSpPr>
          <p:cNvPr id="203" name="Google Shape;203;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4" name="Google Shape;204;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8" name="Google Shape;208;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09" name="Google Shape;209;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10" name="Google Shape;210;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1" name="Google Shape;211;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2" name="Google Shape;212;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5" name="Google Shape;215;p34"/>
          <p:cNvSpPr>
            <a:spLocks noGrp="1"/>
          </p:cNvSpPr>
          <p:nvPr>
            <p:ph type="pic" idx="2"/>
          </p:nvPr>
        </p:nvSpPr>
        <p:spPr>
          <a:xfrm>
            <a:off x="3887391" y="740569"/>
            <a:ext cx="4629150" cy="3655219"/>
          </a:xfrm>
          <a:prstGeom prst="rect">
            <a:avLst/>
          </a:prstGeom>
          <a:noFill/>
          <a:ln>
            <a:noFill/>
          </a:ln>
        </p:spPr>
      </p:sp>
      <p:sp>
        <p:nvSpPr>
          <p:cNvPr id="216" name="Google Shape;216;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17" name="Google Shape;217;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8" name="Google Shape;218;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9" name="Google Shape;219;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2" name="Google Shape;222;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4" name="Google Shape;224;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5" name="Google Shape;225;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8" name="Google Shape;228;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0" name="Google Shape;230;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1" name="Google Shape;231;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4" name="Google Shape;84;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Google Shape;85;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9" name="Google Shape;159;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0" name="Google Shape;160;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62" name="Google Shape;16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ww.bibrave.com/races/rock-n-roll-nashville-reviews"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www.usclimatedata.com/climate/nashville/tennessee/united-states/" TargetMode="External"/><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3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7" name="Google Shape;237;p37"/>
          <p:cNvSpPr txBox="1"/>
          <p:nvPr/>
        </p:nvSpPr>
        <p:spPr>
          <a:xfrm>
            <a:off x="4993287" y="350453"/>
            <a:ext cx="3146756" cy="1539392"/>
          </a:xfrm>
          <a:prstGeom prst="rect">
            <a:avLst/>
          </a:prstGeom>
          <a:noFill/>
          <a:ln>
            <a:noFill/>
          </a:ln>
        </p:spPr>
        <p:txBody>
          <a:bodyPr spcFirstLastPara="1" wrap="square" lIns="68575" tIns="34275" rIns="68575" bIns="34275" anchor="b" anchorCtr="0">
            <a:normAutofit lnSpcReduction="20000"/>
          </a:bodyPr>
          <a:lstStyle/>
          <a:p>
            <a:pPr marL="0" marR="0" lvl="0" indent="0" algn="l" rtl="0">
              <a:lnSpc>
                <a:spcPct val="90000"/>
              </a:lnSpc>
              <a:spcBef>
                <a:spcPts val="0"/>
              </a:spcBef>
              <a:spcAft>
                <a:spcPts val="0"/>
              </a:spcAft>
              <a:buNone/>
            </a:pPr>
            <a:r>
              <a:rPr lang="en" sz="3200" b="1" i="0" u="none" strike="noStrike" cap="none">
                <a:solidFill>
                  <a:schemeClr val="dk1"/>
                </a:solidFill>
              </a:rPr>
              <a:t>Nashville Rock-and-Roll Marathon Analysis</a:t>
            </a:r>
            <a:endParaRPr sz="3200" b="1" i="0" u="none" strike="noStrike" cap="none">
              <a:solidFill>
                <a:schemeClr val="dk1"/>
              </a:solidFill>
            </a:endParaRPr>
          </a:p>
        </p:txBody>
      </p:sp>
      <p:grpSp>
        <p:nvGrpSpPr>
          <p:cNvPr id="238" name="Google Shape;238;p37"/>
          <p:cNvGrpSpPr/>
          <p:nvPr/>
        </p:nvGrpSpPr>
        <p:grpSpPr>
          <a:xfrm>
            <a:off x="317065" y="527759"/>
            <a:ext cx="565288" cy="762421"/>
            <a:chOff x="422753" y="703679"/>
            <a:chExt cx="753718" cy="1016562"/>
          </a:xfrm>
        </p:grpSpPr>
        <p:sp>
          <p:nvSpPr>
            <p:cNvPr id="239" name="Google Shape;239;p37"/>
            <p:cNvSpPr/>
            <p:nvPr/>
          </p:nvSpPr>
          <p:spPr>
            <a:xfrm>
              <a:off x="1004956" y="703679"/>
              <a:ext cx="171515" cy="171515"/>
            </a:xfrm>
            <a:custGeom>
              <a:avLst/>
              <a:gdLst/>
              <a:ahLst/>
              <a:cxnLst/>
              <a:rect l="l" t="t" r="r" b="b"/>
              <a:pathLst>
                <a:path w="171515" h="171515" extrusionOk="0">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0" name="Google Shape;240;p37"/>
            <p:cNvSpPr/>
            <p:nvPr/>
          </p:nvSpPr>
          <p:spPr>
            <a:xfrm>
              <a:off x="422753" y="1562696"/>
              <a:ext cx="157545" cy="157545"/>
            </a:xfrm>
            <a:custGeom>
              <a:avLst/>
              <a:gdLst/>
              <a:ahLst/>
              <a:cxnLst/>
              <a:rect l="l" t="t" r="r" b="b"/>
              <a:pathLst>
                <a:path w="157545" h="157545" extrusionOk="0">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41" name="Google Shape;241;p37"/>
          <p:cNvSpPr/>
          <p:nvPr/>
        </p:nvSpPr>
        <p:spPr>
          <a:xfrm>
            <a:off x="0" y="2084707"/>
            <a:ext cx="3623348" cy="3058793"/>
          </a:xfrm>
          <a:custGeom>
            <a:avLst/>
            <a:gdLst/>
            <a:ahLst/>
            <a:cxnLst/>
            <a:rect l="l" t="t" r="r" b="b"/>
            <a:pathLst>
              <a:path w="4831130" h="4078390" extrusionOk="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a:gsLst>
              <a:gs pos="0">
                <a:schemeClr val="accent1"/>
              </a:gs>
              <a:gs pos="100000">
                <a:schemeClr val="accent2"/>
              </a:gs>
            </a:gsLst>
            <a:lin ang="27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242" name="Google Shape;242;p37"/>
          <p:cNvSpPr/>
          <p:nvPr/>
        </p:nvSpPr>
        <p:spPr>
          <a:xfrm>
            <a:off x="1619837" y="1"/>
            <a:ext cx="3146756" cy="2321806"/>
          </a:xfrm>
          <a:custGeom>
            <a:avLst/>
            <a:gdLst/>
            <a:ahLst/>
            <a:cxnLst/>
            <a:rect l="l" t="t" r="r" b="b"/>
            <a:pathLst>
              <a:path w="4195674" h="3095741" extrusionOk="0">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a:gsLst>
              <a:gs pos="0">
                <a:schemeClr val="accent1"/>
              </a:gs>
              <a:gs pos="100000">
                <a:schemeClr val="accent2"/>
              </a:gs>
            </a:gsLst>
            <a:lin ang="27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pic>
        <p:nvPicPr>
          <p:cNvPr id="243" name="Google Shape;243;p37" descr="Guitar with solid fill"/>
          <p:cNvPicPr preferRelativeResize="0"/>
          <p:nvPr/>
        </p:nvPicPr>
        <p:blipFill rotWithShape="1">
          <a:blip r:embed="rId3">
            <a:alphaModFix/>
          </a:blip>
          <a:srcRect/>
          <a:stretch/>
        </p:blipFill>
        <p:spPr>
          <a:xfrm>
            <a:off x="2277158" y="124403"/>
            <a:ext cx="1765441" cy="1765442"/>
          </a:xfrm>
          <a:prstGeom prst="rect">
            <a:avLst/>
          </a:prstGeom>
          <a:noFill/>
          <a:ln>
            <a:noFill/>
          </a:ln>
        </p:spPr>
      </p:pic>
      <p:pic>
        <p:nvPicPr>
          <p:cNvPr id="244" name="Google Shape;244;p37" descr="Music note with solid fill"/>
          <p:cNvPicPr preferRelativeResize="0"/>
          <p:nvPr/>
        </p:nvPicPr>
        <p:blipFill rotWithShape="1">
          <a:blip r:embed="rId4">
            <a:alphaModFix/>
          </a:blip>
          <a:srcRect/>
          <a:stretch/>
        </p:blipFill>
        <p:spPr>
          <a:xfrm>
            <a:off x="528865" y="2763579"/>
            <a:ext cx="2064563" cy="2064563"/>
          </a:xfrm>
          <a:prstGeom prst="rect">
            <a:avLst/>
          </a:prstGeom>
          <a:noFill/>
          <a:ln>
            <a:noFill/>
          </a:ln>
        </p:spPr>
      </p:pic>
      <p:sp>
        <p:nvSpPr>
          <p:cNvPr id="245" name="Google Shape;245;p37"/>
          <p:cNvSpPr/>
          <p:nvPr/>
        </p:nvSpPr>
        <p:spPr>
          <a:xfrm>
            <a:off x="4090612" y="4331312"/>
            <a:ext cx="84319" cy="84319"/>
          </a:xfrm>
          <a:custGeom>
            <a:avLst/>
            <a:gdLst/>
            <a:ahLst/>
            <a:cxnLst/>
            <a:rect l="l" t="t" r="r" b="b"/>
            <a:pathLst>
              <a:path w="112426" h="112426" extrusionOk="0">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cxnSp>
        <p:nvCxnSpPr>
          <p:cNvPr id="246" name="Google Shape;246;p37"/>
          <p:cNvCxnSpPr/>
          <p:nvPr/>
        </p:nvCxnSpPr>
        <p:spPr>
          <a:xfrm>
            <a:off x="8689622" y="2707796"/>
            <a:ext cx="0" cy="2429046"/>
          </a:xfrm>
          <a:prstGeom prst="straightConnector1">
            <a:avLst/>
          </a:prstGeom>
          <a:noFill/>
          <a:ln w="25400" cap="sq" cmpd="sng">
            <a:solidFill>
              <a:schemeClr val="accent1"/>
            </a:solidFill>
            <a:prstDash val="solid"/>
            <a:bevel/>
            <a:headEnd type="none" w="sm" len="sm"/>
            <a:tailEnd type="none" w="sm" len="sm"/>
          </a:ln>
        </p:spPr>
      </p:cxnSp>
      <p:sp>
        <p:nvSpPr>
          <p:cNvPr id="247" name="Google Shape;247;p37"/>
          <p:cNvSpPr txBox="1"/>
          <p:nvPr/>
        </p:nvSpPr>
        <p:spPr>
          <a:xfrm>
            <a:off x="5089162" y="2321800"/>
            <a:ext cx="2955000" cy="715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i="0" u="none" strike="noStrike" cap="none">
                <a:solidFill>
                  <a:schemeClr val="dk1"/>
                </a:solidFill>
              </a:rPr>
              <a:t>Group: The Data Question</a:t>
            </a:r>
            <a:endParaRPr sz="1100"/>
          </a:p>
          <a:p>
            <a:pPr marL="0" marR="0" lvl="0" indent="0" algn="l" rtl="0">
              <a:spcBef>
                <a:spcPts val="0"/>
              </a:spcBef>
              <a:spcAft>
                <a:spcPts val="0"/>
              </a:spcAft>
              <a:buNone/>
            </a:pPr>
            <a:r>
              <a:rPr lang="en" sz="1400">
                <a:solidFill>
                  <a:schemeClr val="dk1"/>
                </a:solidFill>
              </a:rPr>
              <a:t>Date: 09/16/2023</a:t>
            </a:r>
            <a:endParaRPr sz="1400">
              <a:solidFill>
                <a:schemeClr val="dk1"/>
              </a:solidFill>
            </a:endParaRPr>
          </a:p>
          <a:p>
            <a:pPr marL="0" marR="0" lvl="0" indent="0" algn="l" rtl="0">
              <a:spcBef>
                <a:spcPts val="0"/>
              </a:spcBef>
              <a:spcAft>
                <a:spcPts val="0"/>
              </a:spcAft>
              <a:buNone/>
            </a:pPr>
            <a:r>
              <a:rPr lang="en">
                <a:solidFill>
                  <a:schemeClr val="dk1"/>
                </a:solidFill>
              </a:rPr>
              <a:t>Data Set Time Frame:2016-2019</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38"/>
          <p:cNvSpPr/>
          <p:nvPr/>
        </p:nvSpPr>
        <p:spPr>
          <a:xfrm>
            <a:off x="0" y="0"/>
            <a:ext cx="9143999" cy="514302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3" name="Google Shape;253;p38"/>
          <p:cNvSpPr txBox="1">
            <a:spLocks noGrp="1"/>
          </p:cNvSpPr>
          <p:nvPr>
            <p:ph type="title"/>
          </p:nvPr>
        </p:nvSpPr>
        <p:spPr>
          <a:xfrm>
            <a:off x="550050" y="196350"/>
            <a:ext cx="7593900" cy="67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300"/>
              <a:buNone/>
            </a:pPr>
            <a:r>
              <a:rPr lang="en" sz="3000" b="1">
                <a:solidFill>
                  <a:schemeClr val="dk1"/>
                </a:solidFill>
                <a:latin typeface="Arial"/>
                <a:ea typeface="Arial"/>
                <a:cs typeface="Arial"/>
                <a:sym typeface="Arial"/>
              </a:rPr>
              <a:t>What We Know…</a:t>
            </a:r>
            <a:endParaRPr sz="3000" b="1"/>
          </a:p>
        </p:txBody>
      </p:sp>
      <p:sp>
        <p:nvSpPr>
          <p:cNvPr id="254" name="Google Shape;254;p38"/>
          <p:cNvSpPr/>
          <p:nvPr/>
        </p:nvSpPr>
        <p:spPr>
          <a:xfrm rot="-5400000">
            <a:off x="3352350" y="-1288975"/>
            <a:ext cx="1286700" cy="7991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5" name="Google Shape;255;p38"/>
          <p:cNvSpPr/>
          <p:nvPr/>
        </p:nvSpPr>
        <p:spPr>
          <a:xfrm>
            <a:off x="550050" y="1031675"/>
            <a:ext cx="7245000" cy="3978000"/>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6" name="Google Shape;256;p38"/>
          <p:cNvSpPr/>
          <p:nvPr/>
        </p:nvSpPr>
        <p:spPr>
          <a:xfrm>
            <a:off x="8074607" y="2065551"/>
            <a:ext cx="111900" cy="1282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57" name="Google Shape;257;p38"/>
          <p:cNvPicPr preferRelativeResize="0"/>
          <p:nvPr/>
        </p:nvPicPr>
        <p:blipFill>
          <a:blip r:embed="rId3">
            <a:alphaModFix/>
          </a:blip>
          <a:stretch>
            <a:fillRect/>
          </a:stretch>
        </p:blipFill>
        <p:spPr>
          <a:xfrm>
            <a:off x="550050" y="1031675"/>
            <a:ext cx="3622451" cy="2316380"/>
          </a:xfrm>
          <a:prstGeom prst="rect">
            <a:avLst/>
          </a:prstGeom>
          <a:noFill/>
          <a:ln>
            <a:noFill/>
          </a:ln>
        </p:spPr>
      </p:pic>
      <p:pic>
        <p:nvPicPr>
          <p:cNvPr id="258" name="Google Shape;258;p38"/>
          <p:cNvPicPr preferRelativeResize="0"/>
          <p:nvPr/>
        </p:nvPicPr>
        <p:blipFill>
          <a:blip r:embed="rId4">
            <a:alphaModFix/>
          </a:blip>
          <a:stretch>
            <a:fillRect/>
          </a:stretch>
        </p:blipFill>
        <p:spPr>
          <a:xfrm>
            <a:off x="4172500" y="1028137"/>
            <a:ext cx="3622451" cy="2323450"/>
          </a:xfrm>
          <a:prstGeom prst="rect">
            <a:avLst/>
          </a:prstGeom>
          <a:noFill/>
          <a:ln>
            <a:noFill/>
          </a:ln>
          <a:effectLst>
            <a:outerShdw blurRad="139700" dist="127000" dir="5400000" algn="t" rotWithShape="0">
              <a:srgbClr val="000000">
                <a:alpha val="14900"/>
              </a:srgbClr>
            </a:outerShdw>
          </a:effectLst>
        </p:spPr>
      </p:pic>
      <p:pic>
        <p:nvPicPr>
          <p:cNvPr id="259" name="Google Shape;259;p38"/>
          <p:cNvPicPr preferRelativeResize="0"/>
          <p:nvPr/>
        </p:nvPicPr>
        <p:blipFill>
          <a:blip r:embed="rId5">
            <a:alphaModFix/>
          </a:blip>
          <a:stretch>
            <a:fillRect/>
          </a:stretch>
        </p:blipFill>
        <p:spPr>
          <a:xfrm>
            <a:off x="550050" y="3351575"/>
            <a:ext cx="7244999" cy="165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rot="-5400000">
            <a:off x="-1746881" y="2215018"/>
            <a:ext cx="4341881" cy="848119"/>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sz="3000" b="1">
                <a:solidFill>
                  <a:schemeClr val="dk1"/>
                </a:solidFill>
                <a:latin typeface="Arial"/>
                <a:ea typeface="Arial"/>
                <a:cs typeface="Arial"/>
                <a:sym typeface="Arial"/>
              </a:rPr>
              <a:t>What We Know…</a:t>
            </a:r>
            <a:endParaRPr sz="3000" b="1"/>
          </a:p>
        </p:txBody>
      </p:sp>
      <p:grpSp>
        <p:nvGrpSpPr>
          <p:cNvPr id="265" name="Google Shape;265;p39"/>
          <p:cNvGrpSpPr/>
          <p:nvPr/>
        </p:nvGrpSpPr>
        <p:grpSpPr>
          <a:xfrm>
            <a:off x="1900655" y="468343"/>
            <a:ext cx="5342689" cy="1690135"/>
            <a:chOff x="1063319" y="206"/>
            <a:chExt cx="5342689" cy="1690135"/>
          </a:xfrm>
        </p:grpSpPr>
        <p:sp>
          <p:nvSpPr>
            <p:cNvPr id="266" name="Google Shape;266;p39"/>
            <p:cNvSpPr/>
            <p:nvPr/>
          </p:nvSpPr>
          <p:spPr>
            <a:xfrm rot="10800000">
              <a:off x="1438905" y="206"/>
              <a:ext cx="4967103" cy="751171"/>
            </a:xfrm>
            <a:prstGeom prst="homePlate">
              <a:avLst>
                <a:gd name="adj" fmla="val 50000"/>
              </a:avLst>
            </a:prstGeom>
            <a:solidFill>
              <a:schemeClr val="lt1"/>
            </a:solid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txBox="1"/>
            <p:nvPr/>
          </p:nvSpPr>
          <p:spPr>
            <a:xfrm>
              <a:off x="1626698" y="206"/>
              <a:ext cx="4779310" cy="751171"/>
            </a:xfrm>
            <a:prstGeom prst="rect">
              <a:avLst/>
            </a:prstGeom>
            <a:noFill/>
            <a:ln>
              <a:noFill/>
            </a:ln>
          </p:spPr>
          <p:txBody>
            <a:bodyPr spcFirstLastPara="1" wrap="square" lIns="331225" tIns="68575" rIns="128000" bIns="68575" anchor="ctr" anchorCtr="0">
              <a:noAutofit/>
            </a:bodyPr>
            <a:lstStyle/>
            <a:p>
              <a:pPr marL="0" lvl="0" indent="0" algn="ctr" rtl="0">
                <a:lnSpc>
                  <a:spcPct val="90000"/>
                </a:lnSpc>
                <a:spcBef>
                  <a:spcPts val="0"/>
                </a:spcBef>
                <a:spcAft>
                  <a:spcPts val="0"/>
                </a:spcAft>
                <a:buClr>
                  <a:schemeClr val="dk1"/>
                </a:buClr>
                <a:buSzPts val="1800"/>
                <a:buFont typeface="Arial"/>
                <a:buNone/>
              </a:pPr>
              <a:r>
                <a:rPr lang="en" sz="1800">
                  <a:solidFill>
                    <a:schemeClr val="dk1"/>
                  </a:solidFill>
                </a:rPr>
                <a:t>Marathon = 26.2 miles</a:t>
              </a:r>
              <a:endParaRPr sz="1800">
                <a:solidFill>
                  <a:schemeClr val="dk1"/>
                </a:solidFill>
              </a:endParaRPr>
            </a:p>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Half Marathon = 13.1 miles </a:t>
              </a:r>
              <a:endParaRPr sz="1800" b="0" i="0" u="none" strike="noStrike" cap="none">
                <a:solidFill>
                  <a:schemeClr val="dk1"/>
                </a:solidFill>
                <a:latin typeface="Arial"/>
                <a:ea typeface="Arial"/>
                <a:cs typeface="Arial"/>
                <a:sym typeface="Arial"/>
              </a:endParaRPr>
            </a:p>
          </p:txBody>
        </p:sp>
        <p:sp>
          <p:nvSpPr>
            <p:cNvPr id="268" name="Google Shape;268;p39"/>
            <p:cNvSpPr/>
            <p:nvPr/>
          </p:nvSpPr>
          <p:spPr>
            <a:xfrm>
              <a:off x="1063319" y="206"/>
              <a:ext cx="751171" cy="751171"/>
            </a:xfrm>
            <a:prstGeom prst="ellipse">
              <a:avLst/>
            </a:prstGeom>
            <a:blipFill rotWithShape="1">
              <a:blip r:embed="rId3">
                <a:alphaModFix/>
              </a:blip>
              <a:stretch>
                <a:fillRect/>
              </a:stretch>
            </a:blip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rot="10800000">
              <a:off x="1438905" y="939170"/>
              <a:ext cx="4967103" cy="751171"/>
            </a:xfrm>
            <a:prstGeom prst="homePlate">
              <a:avLst>
                <a:gd name="adj" fmla="val 50000"/>
              </a:avLst>
            </a:prstGeom>
            <a:solidFill>
              <a:schemeClr val="lt1"/>
            </a:solid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txBox="1"/>
            <p:nvPr/>
          </p:nvSpPr>
          <p:spPr>
            <a:xfrm>
              <a:off x="1626698" y="939170"/>
              <a:ext cx="4779310" cy="751171"/>
            </a:xfrm>
            <a:prstGeom prst="rect">
              <a:avLst/>
            </a:prstGeom>
            <a:noFill/>
            <a:ln>
              <a:noFill/>
            </a:ln>
          </p:spPr>
          <p:txBody>
            <a:bodyPr spcFirstLastPara="1" wrap="square" lIns="331225" tIns="68575" rIns="128000" bIns="685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Marathon Runners = Professionals </a:t>
              </a:r>
              <a:endParaRPr sz="1800">
                <a:solidFill>
                  <a:schemeClr val="dk1"/>
                </a:solidFill>
              </a:endParaRPr>
            </a:p>
            <a:p>
              <a:pPr marL="0" marR="0" lvl="0" indent="0" algn="ctr" rtl="0">
                <a:lnSpc>
                  <a:spcPct val="9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 Half Marathon Runners = Experimenters</a:t>
              </a:r>
              <a:endParaRPr sz="1800" b="0" i="0" u="none" strike="noStrike" cap="none">
                <a:solidFill>
                  <a:schemeClr val="dk1"/>
                </a:solidFill>
                <a:latin typeface="Arial"/>
                <a:ea typeface="Arial"/>
                <a:cs typeface="Arial"/>
                <a:sym typeface="Arial"/>
              </a:endParaRPr>
            </a:p>
          </p:txBody>
        </p:sp>
        <p:sp>
          <p:nvSpPr>
            <p:cNvPr id="271" name="Google Shape;271;p39"/>
            <p:cNvSpPr/>
            <p:nvPr/>
          </p:nvSpPr>
          <p:spPr>
            <a:xfrm>
              <a:off x="1063319" y="939170"/>
              <a:ext cx="751171" cy="751171"/>
            </a:xfrm>
            <a:prstGeom prst="ellipse">
              <a:avLst/>
            </a:prstGeom>
            <a:blipFill rotWithShape="1">
              <a:blip r:embed="rId4">
                <a:alphaModFix/>
              </a:blip>
              <a:stretch>
                <a:fillRect/>
              </a:stretch>
            </a:blip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2" name="Google Shape;272;p39"/>
          <p:cNvPicPr preferRelativeResize="0"/>
          <p:nvPr/>
        </p:nvPicPr>
        <p:blipFill rotWithShape="1">
          <a:blip r:embed="rId5">
            <a:alphaModFix/>
          </a:blip>
          <a:srcRect r="-724" b="56280"/>
          <a:stretch/>
        </p:blipFill>
        <p:spPr>
          <a:xfrm>
            <a:off x="914399" y="2415800"/>
            <a:ext cx="7315201" cy="1143000"/>
          </a:xfrm>
          <a:prstGeom prst="rect">
            <a:avLst/>
          </a:prstGeom>
          <a:noFill/>
          <a:ln>
            <a:noFill/>
          </a:ln>
        </p:spPr>
      </p:pic>
      <p:pic>
        <p:nvPicPr>
          <p:cNvPr id="273" name="Google Shape;273;p39"/>
          <p:cNvPicPr preferRelativeResize="0"/>
          <p:nvPr/>
        </p:nvPicPr>
        <p:blipFill rotWithShape="1">
          <a:blip r:embed="rId5">
            <a:alphaModFix/>
          </a:blip>
          <a:srcRect t="57007"/>
          <a:stretch/>
        </p:blipFill>
        <p:spPr>
          <a:xfrm>
            <a:off x="914407" y="3667018"/>
            <a:ext cx="7315201" cy="114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p:nvPr/>
        </p:nvSpPr>
        <p:spPr>
          <a:xfrm>
            <a:off x="3266155" y="229811"/>
            <a:ext cx="4972238" cy="871010"/>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rgbClr val="000000"/>
              </a:buClr>
              <a:buSzPts val="2500"/>
              <a:buFont typeface="Arial"/>
              <a:buNone/>
            </a:pPr>
            <a:endParaRPr sz="2400" b="1" i="0" u="none" strike="noStrike" cap="none">
              <a:solidFill>
                <a:schemeClr val="dk1"/>
              </a:solidFill>
            </a:endParaRPr>
          </a:p>
        </p:txBody>
      </p:sp>
      <p:sp>
        <p:nvSpPr>
          <p:cNvPr id="279" name="Google Shape;279;p40"/>
          <p:cNvSpPr txBox="1"/>
          <p:nvPr/>
        </p:nvSpPr>
        <p:spPr>
          <a:xfrm>
            <a:off x="3227430" y="2419727"/>
            <a:ext cx="5091300" cy="1600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Melinda Edgerton	2:46:01	2017 half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"They called the marathon early because the temperatures were too high </a:t>
            </a:r>
            <a:r>
              <a:rPr lang="en" sz="1600" b="1" i="0" u="none" strike="noStrike" cap="none">
                <a:solidFill>
                  <a:schemeClr val="accent4"/>
                </a:solidFill>
                <a:latin typeface="Arial"/>
                <a:ea typeface="Arial"/>
                <a:cs typeface="Arial"/>
                <a:sym typeface="Arial"/>
              </a:rPr>
              <a:t>(</a:t>
            </a:r>
            <a:r>
              <a:rPr lang="en" sz="1600" b="1" i="0" u="none" strike="noStrike" cap="none">
                <a:solidFill>
                  <a:schemeClr val="accent3"/>
                </a:solidFill>
                <a:latin typeface="Arial"/>
                <a:ea typeface="Arial"/>
                <a:cs typeface="Arial"/>
                <a:sym typeface="Arial"/>
              </a:rPr>
              <a:t>it reached 90 degrees that afternoon, with high humidity). One of my [paramedic] friends treated multiple marathoners with dangerously high fevers.</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0" name="Google Shape;280;p40"/>
          <p:cNvSpPr txBox="1"/>
          <p:nvPr/>
        </p:nvSpPr>
        <p:spPr>
          <a:xfrm>
            <a:off x="3227430" y="1221700"/>
            <a:ext cx="5091300" cy="113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Kim Prytherch	3:41:29	2017 half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"...30 minutes after I finished they started pulling people from the course who were behind a certain mileage, because </a:t>
            </a:r>
            <a:r>
              <a:rPr lang="en" sz="1700" b="1" i="0" u="none" strike="noStrike" cap="none">
                <a:solidFill>
                  <a:schemeClr val="accent4"/>
                </a:solidFill>
                <a:latin typeface="Arial"/>
                <a:ea typeface="Arial"/>
                <a:cs typeface="Arial"/>
                <a:sym typeface="Arial"/>
              </a:rPr>
              <a:t>it </a:t>
            </a:r>
            <a:r>
              <a:rPr lang="en" sz="1700" b="1" i="0" u="none" strike="noStrike" cap="none">
                <a:solidFill>
                  <a:schemeClr val="accent3"/>
                </a:solidFill>
                <a:latin typeface="Arial"/>
                <a:ea typeface="Arial"/>
                <a:cs typeface="Arial"/>
                <a:sym typeface="Arial"/>
              </a:rPr>
              <a:t>was in the 80s with a real feel in the 90s.</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1" name="Google Shape;281;p40"/>
          <p:cNvSpPr txBox="1"/>
          <p:nvPr/>
        </p:nvSpPr>
        <p:spPr>
          <a:xfrm>
            <a:off x="3179985" y="4550489"/>
            <a:ext cx="5609400" cy="278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Source: </a:t>
            </a:r>
            <a:r>
              <a:rPr lang="en" sz="1400" b="0" i="0" u="sng" strike="noStrike" cap="none">
                <a:solidFill>
                  <a:schemeClr val="hlink"/>
                </a:solidFill>
                <a:latin typeface="Calibri"/>
                <a:ea typeface="Calibri"/>
                <a:cs typeface="Calibri"/>
                <a:sym typeface="Calibri"/>
                <a:hlinkClick r:id="rId3"/>
              </a:rPr>
              <a:t>bibrave.com/races/rock-n-roll-nashville-reviews</a:t>
            </a:r>
            <a:endParaRPr sz="1400" b="0" i="0" u="none" strike="noStrike" cap="none">
              <a:solidFill>
                <a:srgbClr val="000000"/>
              </a:solidFill>
              <a:latin typeface="Calibri"/>
              <a:ea typeface="Calibri"/>
              <a:cs typeface="Calibri"/>
              <a:sym typeface="Calibri"/>
            </a:endParaRPr>
          </a:p>
        </p:txBody>
      </p:sp>
      <p:pic>
        <p:nvPicPr>
          <p:cNvPr id="282" name="Google Shape;282;p40" descr="Thermometer with solid fill"/>
          <p:cNvPicPr preferRelativeResize="0"/>
          <p:nvPr/>
        </p:nvPicPr>
        <p:blipFill rotWithShape="1">
          <a:blip r:embed="rId4">
            <a:alphaModFix/>
          </a:blip>
          <a:srcRect/>
          <a:stretch/>
        </p:blipFill>
        <p:spPr>
          <a:xfrm>
            <a:off x="-643055" y="-123129"/>
            <a:ext cx="5266629" cy="5266629"/>
          </a:xfrm>
          <a:prstGeom prst="rect">
            <a:avLst/>
          </a:prstGeom>
          <a:noFill/>
          <a:ln>
            <a:noFill/>
          </a:ln>
        </p:spPr>
      </p:pic>
      <p:sp>
        <p:nvSpPr>
          <p:cNvPr id="283" name="Google Shape;283;p40"/>
          <p:cNvSpPr txBox="1"/>
          <p:nvPr/>
        </p:nvSpPr>
        <p:spPr>
          <a:xfrm>
            <a:off x="3025225" y="372100"/>
            <a:ext cx="5495700" cy="84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2500"/>
              <a:buFont typeface="Arial"/>
              <a:buNone/>
            </a:pPr>
            <a:r>
              <a:rPr lang="en" sz="2400" b="1">
                <a:solidFill>
                  <a:schemeClr val="dk1"/>
                </a:solidFill>
              </a:rPr>
              <a:t>Why were average 2017 times so much slower?</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rot="-5400000">
            <a:off x="-1546950" y="2074650"/>
            <a:ext cx="44469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SzPts val="1400"/>
              <a:buNone/>
            </a:pPr>
            <a:r>
              <a:rPr lang="en" b="1">
                <a:latin typeface="Arial"/>
                <a:ea typeface="Arial"/>
                <a:cs typeface="Arial"/>
                <a:sym typeface="Arial"/>
              </a:rPr>
              <a:t>Temperature Factors</a:t>
            </a:r>
            <a:endParaRPr b="1">
              <a:latin typeface="Arial"/>
              <a:ea typeface="Arial"/>
              <a:cs typeface="Arial"/>
              <a:sym typeface="Arial"/>
            </a:endParaRPr>
          </a:p>
        </p:txBody>
      </p:sp>
      <p:grpSp>
        <p:nvGrpSpPr>
          <p:cNvPr id="289" name="Google Shape;289;p41"/>
          <p:cNvGrpSpPr/>
          <p:nvPr/>
        </p:nvGrpSpPr>
        <p:grpSpPr>
          <a:xfrm>
            <a:off x="1513325" y="275075"/>
            <a:ext cx="6492049" cy="3325507"/>
            <a:chOff x="0" y="0"/>
            <a:chExt cx="6389183" cy="3196681"/>
          </a:xfrm>
        </p:grpSpPr>
        <p:sp>
          <p:nvSpPr>
            <p:cNvPr id="290" name="Google Shape;290;p41"/>
            <p:cNvSpPr/>
            <p:nvPr/>
          </p:nvSpPr>
          <p:spPr>
            <a:xfrm>
              <a:off x="0" y="0"/>
              <a:ext cx="6389183" cy="998963"/>
            </a:xfrm>
            <a:prstGeom prst="roundRect">
              <a:avLst>
                <a:gd name="adj" fmla="val 10000"/>
              </a:avLst>
            </a:prstGeom>
            <a:solidFill>
              <a:schemeClr val="lt1"/>
            </a:solid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1" name="Google Shape;291;p41"/>
            <p:cNvSpPr txBox="1"/>
            <p:nvPr/>
          </p:nvSpPr>
          <p:spPr>
            <a:xfrm>
              <a:off x="1377733" y="0"/>
              <a:ext cx="5011450" cy="998963"/>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2017 Half Marathon 8:44 slower than Half Marathon Avg</a:t>
              </a:r>
              <a:endParaRPr sz="1300" b="0" i="0" u="none" strike="noStrike" cap="none">
                <a:solidFill>
                  <a:schemeClr val="dk1"/>
                </a:solidFill>
                <a:latin typeface="Arial"/>
                <a:ea typeface="Arial"/>
                <a:cs typeface="Arial"/>
                <a:sym typeface="Arial"/>
              </a:endParaRPr>
            </a:p>
          </p:txBody>
        </p:sp>
        <p:sp>
          <p:nvSpPr>
            <p:cNvPr id="292" name="Google Shape;292;p41"/>
            <p:cNvSpPr/>
            <p:nvPr/>
          </p:nvSpPr>
          <p:spPr>
            <a:xfrm>
              <a:off x="99896" y="99896"/>
              <a:ext cx="1277836" cy="799170"/>
            </a:xfrm>
            <a:prstGeom prst="roundRect">
              <a:avLst>
                <a:gd name="adj" fmla="val 10000"/>
              </a:avLst>
            </a:prstGeom>
            <a:blipFill rotWithShape="1">
              <a:blip r:embed="rId3">
                <a:alphaModFix/>
              </a:blip>
              <a:stretch>
                <a:fillRect t="-26998" b="-26998"/>
              </a:stretch>
            </a:blip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3" name="Google Shape;293;p41"/>
            <p:cNvSpPr/>
            <p:nvPr/>
          </p:nvSpPr>
          <p:spPr>
            <a:xfrm>
              <a:off x="0" y="1098859"/>
              <a:ext cx="6389183" cy="998963"/>
            </a:xfrm>
            <a:prstGeom prst="roundRect">
              <a:avLst>
                <a:gd name="adj" fmla="val 10000"/>
              </a:avLst>
            </a:prstGeom>
            <a:solidFill>
              <a:schemeClr val="lt1"/>
            </a:solid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4" name="Google Shape;294;p41"/>
            <p:cNvSpPr txBox="1"/>
            <p:nvPr/>
          </p:nvSpPr>
          <p:spPr>
            <a:xfrm>
              <a:off x="1377733" y="1098859"/>
              <a:ext cx="5011450" cy="998963"/>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2017 Full Marathon 5:59 slower than Full Marathon Avg</a:t>
              </a:r>
              <a:endParaRPr sz="1300" b="0" i="0" u="none" strike="noStrike" cap="none">
                <a:solidFill>
                  <a:schemeClr val="dk1"/>
                </a:solidFill>
                <a:latin typeface="Arial"/>
                <a:ea typeface="Arial"/>
                <a:cs typeface="Arial"/>
                <a:sym typeface="Arial"/>
              </a:endParaRPr>
            </a:p>
          </p:txBody>
        </p:sp>
        <p:sp>
          <p:nvSpPr>
            <p:cNvPr id="295" name="Google Shape;295;p41"/>
            <p:cNvSpPr/>
            <p:nvPr/>
          </p:nvSpPr>
          <p:spPr>
            <a:xfrm>
              <a:off x="99896" y="1198755"/>
              <a:ext cx="1277836" cy="799170"/>
            </a:xfrm>
            <a:prstGeom prst="roundRect">
              <a:avLst>
                <a:gd name="adj" fmla="val 10000"/>
              </a:avLst>
            </a:prstGeom>
            <a:blipFill rotWithShape="1">
              <a:blip r:embed="rId4">
                <a:alphaModFix/>
              </a:blip>
              <a:stretch>
                <a:fillRect t="-26998" b="-26998"/>
              </a:stretch>
            </a:blip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6" name="Google Shape;296;p41"/>
            <p:cNvSpPr/>
            <p:nvPr/>
          </p:nvSpPr>
          <p:spPr>
            <a:xfrm>
              <a:off x="0" y="2197718"/>
              <a:ext cx="6389183" cy="998963"/>
            </a:xfrm>
            <a:prstGeom prst="roundRect">
              <a:avLst>
                <a:gd name="adj" fmla="val 10000"/>
              </a:avLst>
            </a:prstGeom>
            <a:solidFill>
              <a:schemeClr val="lt1"/>
            </a:solid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7" name="Google Shape;297;p41"/>
            <p:cNvSpPr txBox="1"/>
            <p:nvPr/>
          </p:nvSpPr>
          <p:spPr>
            <a:xfrm>
              <a:off x="1377733" y="2197718"/>
              <a:ext cx="5011450" cy="998963"/>
            </a:xfrm>
            <a:prstGeom prst="rect">
              <a:avLst/>
            </a:prstGeom>
            <a:noFill/>
            <a:ln>
              <a:noFill/>
            </a:ln>
          </p:spPr>
          <p:txBody>
            <a:bodyPr spcFirstLastPara="1" wrap="square" lIns="49525" tIns="49525" rIns="49525" bIns="49525" anchor="t"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Anecdotal evidence of runners being unable to finish race due to fever and dehydration.</a:t>
              </a:r>
              <a:endParaRPr sz="1300" b="0" i="0" u="none" strike="noStrike" cap="none">
                <a:solidFill>
                  <a:schemeClr val="dk1"/>
                </a:solidFill>
                <a:latin typeface="Arial"/>
                <a:ea typeface="Arial"/>
                <a:cs typeface="Arial"/>
                <a:sym typeface="Arial"/>
              </a:endParaRPr>
            </a:p>
            <a:p>
              <a:pPr marL="57150" marR="0" lvl="1" indent="-63500" algn="l" rtl="0">
                <a:lnSpc>
                  <a:spcPct val="90000"/>
                </a:lnSpc>
                <a:spcBef>
                  <a:spcPts val="455"/>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Suggestive of harsh weather conditions affecting performance.</a:t>
              </a:r>
              <a:endParaRPr sz="1000" b="0" i="0" u="none" strike="noStrike" cap="none">
                <a:solidFill>
                  <a:schemeClr val="dk1"/>
                </a:solidFill>
                <a:latin typeface="Arial"/>
                <a:ea typeface="Arial"/>
                <a:cs typeface="Arial"/>
                <a:sym typeface="Arial"/>
              </a:endParaRPr>
            </a:p>
            <a:p>
              <a:pPr marL="57150" marR="0" lvl="1" indent="-63500" algn="l" rtl="0">
                <a:lnSpc>
                  <a:spcPct val="90000"/>
                </a:lnSpc>
                <a:spcBef>
                  <a:spcPts val="15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Note: Temperature correlates to mean performance more strongly with Half Marathon than Full.</a:t>
              </a:r>
              <a:endParaRPr sz="1000" b="0" i="0" u="none" strike="noStrike" cap="none">
                <a:solidFill>
                  <a:schemeClr val="dk1"/>
                </a:solidFill>
                <a:latin typeface="Arial"/>
                <a:ea typeface="Arial"/>
                <a:cs typeface="Arial"/>
                <a:sym typeface="Arial"/>
              </a:endParaRPr>
            </a:p>
          </p:txBody>
        </p:sp>
        <p:sp>
          <p:nvSpPr>
            <p:cNvPr id="298" name="Google Shape;298;p41"/>
            <p:cNvSpPr/>
            <p:nvPr/>
          </p:nvSpPr>
          <p:spPr>
            <a:xfrm>
              <a:off x="99896" y="2297615"/>
              <a:ext cx="1277836" cy="799170"/>
            </a:xfrm>
            <a:prstGeom prst="roundRect">
              <a:avLst>
                <a:gd name="adj" fmla="val 10000"/>
              </a:avLst>
            </a:prstGeom>
            <a:blipFill rotWithShape="1">
              <a:blip r:embed="rId5">
                <a:alphaModFix/>
              </a:blip>
              <a:stretch>
                <a:fillRect t="-26998" b="-26998"/>
              </a:stretch>
            </a:blipFill>
            <a:ln w="25400" cap="flat" cmpd="sng">
              <a:solidFill>
                <a:srgbClr val="2D9D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299" name="Google Shape;299;p41"/>
          <p:cNvPicPr preferRelativeResize="0"/>
          <p:nvPr/>
        </p:nvPicPr>
        <p:blipFill>
          <a:blip r:embed="rId6">
            <a:alphaModFix/>
          </a:blip>
          <a:stretch>
            <a:fillRect/>
          </a:stretch>
        </p:blipFill>
        <p:spPr>
          <a:xfrm>
            <a:off x="4223025" y="3662075"/>
            <a:ext cx="4245125" cy="1197825"/>
          </a:xfrm>
          <a:prstGeom prst="rect">
            <a:avLst/>
          </a:prstGeom>
          <a:noFill/>
          <a:ln>
            <a:noFill/>
          </a:ln>
        </p:spPr>
      </p:pic>
      <p:sp>
        <p:nvSpPr>
          <p:cNvPr id="300" name="Google Shape;300;p41"/>
          <p:cNvSpPr txBox="1"/>
          <p:nvPr/>
        </p:nvSpPr>
        <p:spPr>
          <a:xfrm>
            <a:off x="1173600" y="4305800"/>
            <a:ext cx="2710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a:solidFill>
                  <a:schemeClr val="hlink"/>
                </a:solidFill>
                <a:hlinkClick r:id="rId7"/>
              </a:rPr>
              <a:t>Source: https://www.usclimatedata.com/climate/nashville/tennessee/united-states/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4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306" name="Google Shape;306;p42"/>
          <p:cNvGrpSpPr/>
          <p:nvPr/>
        </p:nvGrpSpPr>
        <p:grpSpPr>
          <a:xfrm>
            <a:off x="317065" y="527759"/>
            <a:ext cx="565288" cy="762421"/>
            <a:chOff x="422753" y="703679"/>
            <a:chExt cx="753718" cy="1016562"/>
          </a:xfrm>
        </p:grpSpPr>
        <p:sp>
          <p:nvSpPr>
            <p:cNvPr id="307" name="Google Shape;307;p42"/>
            <p:cNvSpPr/>
            <p:nvPr/>
          </p:nvSpPr>
          <p:spPr>
            <a:xfrm>
              <a:off x="1004956" y="703679"/>
              <a:ext cx="171515" cy="171515"/>
            </a:xfrm>
            <a:custGeom>
              <a:avLst/>
              <a:gdLst/>
              <a:ahLst/>
              <a:cxnLst/>
              <a:rect l="l" t="t" r="r" b="b"/>
              <a:pathLst>
                <a:path w="171515" h="171515" extrusionOk="0">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8" name="Google Shape;308;p42"/>
            <p:cNvSpPr/>
            <p:nvPr/>
          </p:nvSpPr>
          <p:spPr>
            <a:xfrm>
              <a:off x="422753" y="1562696"/>
              <a:ext cx="157545" cy="157545"/>
            </a:xfrm>
            <a:custGeom>
              <a:avLst/>
              <a:gdLst/>
              <a:ahLst/>
              <a:cxnLst/>
              <a:rect l="l" t="t" r="r" b="b"/>
              <a:pathLst>
                <a:path w="157545" h="157545" extrusionOk="0">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09" name="Google Shape;309;p42"/>
          <p:cNvSpPr/>
          <p:nvPr/>
        </p:nvSpPr>
        <p:spPr>
          <a:xfrm>
            <a:off x="0" y="2084707"/>
            <a:ext cx="3623348" cy="3058793"/>
          </a:xfrm>
          <a:custGeom>
            <a:avLst/>
            <a:gdLst/>
            <a:ahLst/>
            <a:cxnLst/>
            <a:rect l="l" t="t" r="r" b="b"/>
            <a:pathLst>
              <a:path w="4831130" h="4078390" extrusionOk="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a:gsLst>
              <a:gs pos="0">
                <a:schemeClr val="accent1"/>
              </a:gs>
              <a:gs pos="100000">
                <a:schemeClr val="accent2"/>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10" name="Google Shape;310;p42"/>
          <p:cNvSpPr/>
          <p:nvPr/>
        </p:nvSpPr>
        <p:spPr>
          <a:xfrm>
            <a:off x="1619837" y="1"/>
            <a:ext cx="3146756" cy="2321806"/>
          </a:xfrm>
          <a:custGeom>
            <a:avLst/>
            <a:gdLst/>
            <a:ahLst/>
            <a:cxnLst/>
            <a:rect l="l" t="t" r="r" b="b"/>
            <a:pathLst>
              <a:path w="4195674" h="3095741" extrusionOk="0">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a:gsLst>
              <a:gs pos="0">
                <a:schemeClr val="accent1"/>
              </a:gs>
              <a:gs pos="100000">
                <a:schemeClr val="accent2"/>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pic>
        <p:nvPicPr>
          <p:cNvPr id="311" name="Google Shape;311;p42" descr="Guitar with solid fill"/>
          <p:cNvPicPr preferRelativeResize="0"/>
          <p:nvPr/>
        </p:nvPicPr>
        <p:blipFill rotWithShape="1">
          <a:blip r:embed="rId3">
            <a:alphaModFix/>
          </a:blip>
          <a:srcRect/>
          <a:stretch/>
        </p:blipFill>
        <p:spPr>
          <a:xfrm>
            <a:off x="2277158" y="124403"/>
            <a:ext cx="1765442" cy="1765442"/>
          </a:xfrm>
          <a:prstGeom prst="rect">
            <a:avLst/>
          </a:prstGeom>
          <a:noFill/>
          <a:ln>
            <a:noFill/>
          </a:ln>
        </p:spPr>
      </p:pic>
      <p:pic>
        <p:nvPicPr>
          <p:cNvPr id="312" name="Google Shape;312;p42" descr="Music note with solid fill"/>
          <p:cNvPicPr preferRelativeResize="0"/>
          <p:nvPr/>
        </p:nvPicPr>
        <p:blipFill rotWithShape="1">
          <a:blip r:embed="rId4">
            <a:alphaModFix/>
          </a:blip>
          <a:srcRect/>
          <a:stretch/>
        </p:blipFill>
        <p:spPr>
          <a:xfrm>
            <a:off x="528865" y="2763579"/>
            <a:ext cx="2064564" cy="2064564"/>
          </a:xfrm>
          <a:prstGeom prst="rect">
            <a:avLst/>
          </a:prstGeom>
          <a:noFill/>
          <a:ln>
            <a:noFill/>
          </a:ln>
        </p:spPr>
      </p:pic>
      <p:sp>
        <p:nvSpPr>
          <p:cNvPr id="313" name="Google Shape;313;p42"/>
          <p:cNvSpPr/>
          <p:nvPr/>
        </p:nvSpPr>
        <p:spPr>
          <a:xfrm>
            <a:off x="4090612" y="4331312"/>
            <a:ext cx="84319" cy="84319"/>
          </a:xfrm>
          <a:custGeom>
            <a:avLst/>
            <a:gdLst/>
            <a:ahLst/>
            <a:cxnLst/>
            <a:rect l="l" t="t" r="r" b="b"/>
            <a:pathLst>
              <a:path w="112426" h="112426" extrusionOk="0">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cxnSp>
        <p:nvCxnSpPr>
          <p:cNvPr id="314" name="Google Shape;314;p42"/>
          <p:cNvCxnSpPr/>
          <p:nvPr/>
        </p:nvCxnSpPr>
        <p:spPr>
          <a:xfrm>
            <a:off x="8689622" y="2707796"/>
            <a:ext cx="0" cy="2429100"/>
          </a:xfrm>
          <a:prstGeom prst="straightConnector1">
            <a:avLst/>
          </a:prstGeom>
          <a:noFill/>
          <a:ln w="25400" cap="sq" cmpd="sng">
            <a:solidFill>
              <a:schemeClr val="accent1"/>
            </a:solidFill>
            <a:prstDash val="solid"/>
            <a:bevel/>
            <a:headEnd type="none" w="sm" len="sm"/>
            <a:tailEnd type="none" w="sm" len="sm"/>
          </a:ln>
        </p:spPr>
      </p:cxnSp>
      <p:sp>
        <p:nvSpPr>
          <p:cNvPr id="315" name="Google Shape;315;p42"/>
          <p:cNvSpPr txBox="1">
            <a:spLocks noGrp="1"/>
          </p:cNvSpPr>
          <p:nvPr>
            <p:ph type="title" idx="4294967295"/>
          </p:nvPr>
        </p:nvSpPr>
        <p:spPr>
          <a:xfrm>
            <a:off x="590338" y="1889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a:t>Thank You</a:t>
            </a:r>
            <a:endParaRPr b="1"/>
          </a:p>
        </p:txBody>
      </p:sp>
      <p:sp>
        <p:nvSpPr>
          <p:cNvPr id="316" name="Google Shape;316;p42"/>
          <p:cNvSpPr txBox="1">
            <a:spLocks noGrp="1"/>
          </p:cNvSpPr>
          <p:nvPr>
            <p:ph type="body" idx="4294967295"/>
          </p:nvPr>
        </p:nvSpPr>
        <p:spPr>
          <a:xfrm>
            <a:off x="666963" y="2884046"/>
            <a:ext cx="7886700" cy="1147800"/>
          </a:xfrm>
          <a:prstGeom prst="rect">
            <a:avLst/>
          </a:prstGeom>
        </p:spPr>
        <p:txBody>
          <a:bodyPr spcFirstLastPara="1" wrap="square" lIns="68575" tIns="34275" rIns="68575" bIns="34275" anchor="t" anchorCtr="0">
            <a:normAutofit/>
          </a:bodyPr>
          <a:lstStyle/>
          <a:p>
            <a:pPr marL="0" lvl="0" indent="0" algn="ctr" rtl="0">
              <a:spcBef>
                <a:spcPts val="800"/>
              </a:spcBef>
              <a:spcAft>
                <a:spcPts val="0"/>
              </a:spcAft>
              <a:buNone/>
            </a:pPr>
            <a:r>
              <a:rPr lang="en"/>
              <a:t>We appreciate your time and are eager to hear what the other groups found.</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Lato</vt:lpstr>
      <vt:lpstr>Arial</vt:lpstr>
      <vt:lpstr>Calibri</vt:lpstr>
      <vt:lpstr>Raleway</vt:lpstr>
      <vt:lpstr>Streamline</vt:lpstr>
      <vt:lpstr>Office Theme</vt:lpstr>
      <vt:lpstr>Office Theme</vt:lpstr>
      <vt:lpstr>PowerPoint Presentation</vt:lpstr>
      <vt:lpstr>What We Know…</vt:lpstr>
      <vt:lpstr>What We Know…</vt:lpstr>
      <vt:lpstr>PowerPoint Presentation</vt:lpstr>
      <vt:lpstr>Temperature Factors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Kinnard</dc:creator>
  <cp:lastModifiedBy>Elizabeth Kinnard</cp:lastModifiedBy>
  <cp:revision>1</cp:revision>
  <dcterms:modified xsi:type="dcterms:W3CDTF">2023-09-16T17:06:56Z</dcterms:modified>
</cp:coreProperties>
</file>