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slideMaster" Target="slideMasters/slideMaster3.xml"/><Relationship Id="rId18"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f6d99cc2e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Hello everyone, we are the Data Questions and here are some findings that we want to share from the assignment.</a:t>
            </a:r>
            <a:endParaRPr sz="2000"/>
          </a:p>
        </p:txBody>
      </p:sp>
      <p:sp>
        <p:nvSpPr>
          <p:cNvPr id="234" name="Google Shape;234;g27f6d99cc2e_2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f6d99cc2e_3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two charts here map out each runner’s time relative to their finishing order, over each year. While each year’s field follows a similar distribution, you can see attendance has decreased year over year for the time period we looked at. Speaking of distributions, each year seems have a similar standard deviation, meaning the majority of times for each half marathon fall within roughly half an hour of the average, and </a:t>
            </a:r>
            <a:r>
              <a:rPr lang="en"/>
              <a:t>the</a:t>
            </a:r>
            <a:r>
              <a:rPr lang="en"/>
              <a:t> full marathon times are within roughly 45 minutes of the average. Looking at the folks </a:t>
            </a:r>
            <a:r>
              <a:rPr lang="en"/>
              <a:t>that</a:t>
            </a:r>
            <a:r>
              <a:rPr lang="en"/>
              <a:t> came in ahead of and behind that chunk of time, </a:t>
            </a:r>
            <a:r>
              <a:rPr lang="en"/>
              <a:t>the</a:t>
            </a:r>
            <a:r>
              <a:rPr lang="en"/>
              <a:t> decreasing numbers of runners make sense given the decrease in attendance, but what’s interesting is the proportions. For the half marathons, with the exception of 2018, the times seem to be skewed slightly lower, with more runners falling behind </a:t>
            </a:r>
            <a:r>
              <a:rPr lang="en"/>
              <a:t>the</a:t>
            </a:r>
            <a:r>
              <a:rPr lang="en"/>
              <a:t> standard deviation than ahead of it. For the full marathons, things seem to be skewed in the other direction, with the exception of 2019. This also makes sense, given who we’d expect to see completing a full marathon vs a half marathon. More on that on the next slide.</a:t>
            </a:r>
            <a:endParaRPr/>
          </a:p>
        </p:txBody>
      </p:sp>
      <p:sp>
        <p:nvSpPr>
          <p:cNvPr id="250" name="Google Shape;250;g27f6d99cc2e_3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f6d99cc2e_3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As previously shown in our scatter plot, there are some outliers and consistencies. Marathons are 26.2 miles whereas half-marathons are 13.1 miles. Marathon runners can be assumed to be running professionals as half marathon runners are more assumed to be experimenters or hobbyists. As a full marathon runner, it is assumed that you have a high priority on keeping pace and interest in your finishing time. Whereas, a half marathon runner is just happy to finish (running or walking) and/or excited to accomplish a new goal. As seen above, the slowest times for full marathons are consistent but there are large gaps or outliers in the finishing times for halfers. It is imperative to note that full marathon runners are completing double the mileage but in some years half marathon runners are completing their races in similar times.</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 sz="1500"/>
              <a:t>Eddie is going to discuss this deeper. (let eddie speak on this page until he asks for a transition)</a:t>
            </a:r>
            <a:endParaRPr sz="1500"/>
          </a:p>
          <a:p>
            <a:pPr indent="0" lvl="0" marL="0" rtl="0" algn="l">
              <a:lnSpc>
                <a:spcPct val="100000"/>
              </a:lnSpc>
              <a:spcBef>
                <a:spcPts val="0"/>
              </a:spcBef>
              <a:spcAft>
                <a:spcPts val="0"/>
              </a:spcAft>
              <a:buSzPts val="1100"/>
              <a:buNone/>
            </a:pPr>
            <a:r>
              <a:t/>
            </a:r>
            <a:endParaRPr sz="1500"/>
          </a:p>
        </p:txBody>
      </p:sp>
      <p:sp>
        <p:nvSpPr>
          <p:cNvPr id="262" name="Google Shape;262;g27f6d99cc2e_3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f6d99cc2e_4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7f6d99cc2e_4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f6d99cc2e_4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7f6d99cc2e_4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 pulled via https://www.usclimatedata.com/climate/nashville/tennessee/united-states/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f6d99cc2e_1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7f6d99cc2e_1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1" name="Google Shape;9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3" name="Google Shape;10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3" name="Shape 113"/>
        <p:cNvGrpSpPr/>
        <p:nvPr/>
      </p:nvGrpSpPr>
      <p:grpSpPr>
        <a:xfrm>
          <a:off x="0" y="0"/>
          <a:ext cx="0" cy="0"/>
          <a:chOff x="0" y="0"/>
          <a:chExt cx="0" cy="0"/>
        </a:xfrm>
      </p:grpSpPr>
      <p:sp>
        <p:nvSpPr>
          <p:cNvPr id="114" name="Google Shape;11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6" name="Google Shape;11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4" name="Google Shape;13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5" name="Google Shape;13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2"/>
          <p:cNvSpPr/>
          <p:nvPr>
            <p:ph idx="2" type="pic"/>
          </p:nvPr>
        </p:nvSpPr>
        <p:spPr>
          <a:xfrm>
            <a:off x="3887391" y="740569"/>
            <a:ext cx="4629150" cy="3655219"/>
          </a:xfrm>
          <a:prstGeom prst="rect">
            <a:avLst/>
          </a:prstGeom>
          <a:noFill/>
          <a:ln>
            <a:noFill/>
          </a:ln>
        </p:spPr>
      </p:sp>
      <p:sp>
        <p:nvSpPr>
          <p:cNvPr id="141" name="Google Shape;14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2" name="Google Shape;14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9" name="Shape 169"/>
        <p:cNvGrpSpPr/>
        <p:nvPr/>
      </p:nvGrpSpPr>
      <p:grpSpPr>
        <a:xfrm>
          <a:off x="0" y="0"/>
          <a:ext cx="0" cy="0"/>
          <a:chOff x="0" y="0"/>
          <a:chExt cx="0" cy="0"/>
        </a:xfrm>
      </p:grpSpPr>
      <p:sp>
        <p:nvSpPr>
          <p:cNvPr id="170" name="Google Shape;170;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2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72" name="Google Shape;17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5" name="Shape 175"/>
        <p:cNvGrpSpPr/>
        <p:nvPr/>
      </p:nvGrpSpPr>
      <p:grpSpPr>
        <a:xfrm>
          <a:off x="0" y="0"/>
          <a:ext cx="0" cy="0"/>
          <a:chOff x="0" y="0"/>
          <a:chExt cx="0" cy="0"/>
        </a:xfrm>
      </p:grpSpPr>
      <p:sp>
        <p:nvSpPr>
          <p:cNvPr id="176" name="Google Shape;176;p2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78" name="Google Shape;178;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1" name="Shape 181"/>
        <p:cNvGrpSpPr/>
        <p:nvPr/>
      </p:nvGrpSpPr>
      <p:grpSpPr>
        <a:xfrm>
          <a:off x="0" y="0"/>
          <a:ext cx="0" cy="0"/>
          <a:chOff x="0" y="0"/>
          <a:chExt cx="0" cy="0"/>
        </a:xfrm>
      </p:grpSpPr>
      <p:sp>
        <p:nvSpPr>
          <p:cNvPr id="182" name="Google Shape;182;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4" name="Google Shape;184;p2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5" name="Google Shape;185;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8" name="Shape 188"/>
        <p:cNvGrpSpPr/>
        <p:nvPr/>
      </p:nvGrpSpPr>
      <p:grpSpPr>
        <a:xfrm>
          <a:off x="0" y="0"/>
          <a:ext cx="0" cy="0"/>
          <a:chOff x="0" y="0"/>
          <a:chExt cx="0" cy="0"/>
        </a:xfrm>
      </p:grpSpPr>
      <p:sp>
        <p:nvSpPr>
          <p:cNvPr id="189" name="Google Shape;189;p3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1" name="Google Shape;191;p3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3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3" name="Google Shape;193;p3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7" name="Shape 197"/>
        <p:cNvGrpSpPr/>
        <p:nvPr/>
      </p:nvGrpSpPr>
      <p:grpSpPr>
        <a:xfrm>
          <a:off x="0" y="0"/>
          <a:ext cx="0" cy="0"/>
          <a:chOff x="0" y="0"/>
          <a:chExt cx="0" cy="0"/>
        </a:xfrm>
      </p:grpSpPr>
      <p:sp>
        <p:nvSpPr>
          <p:cNvPr id="198" name="Google Shape;198;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0" name="Google Shape;200;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sp>
        <p:nvSpPr>
          <p:cNvPr id="207" name="Google Shape;207;p3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3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09" name="Google Shape;209;p3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0" name="Google Shape;210;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1" name="Google Shape;211;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2" name="Google Shape;212;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3" name="Shape 213"/>
        <p:cNvGrpSpPr/>
        <p:nvPr/>
      </p:nvGrpSpPr>
      <p:grpSpPr>
        <a:xfrm>
          <a:off x="0" y="0"/>
          <a:ext cx="0" cy="0"/>
          <a:chOff x="0" y="0"/>
          <a:chExt cx="0" cy="0"/>
        </a:xfrm>
      </p:grpSpPr>
      <p:sp>
        <p:nvSpPr>
          <p:cNvPr id="214" name="Google Shape;214;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5" name="Google Shape;215;p34"/>
          <p:cNvSpPr/>
          <p:nvPr>
            <p:ph idx="2" type="pic"/>
          </p:nvPr>
        </p:nvSpPr>
        <p:spPr>
          <a:xfrm>
            <a:off x="3887391" y="740569"/>
            <a:ext cx="4629150" cy="3655219"/>
          </a:xfrm>
          <a:prstGeom prst="rect">
            <a:avLst/>
          </a:prstGeom>
          <a:noFill/>
          <a:ln>
            <a:noFill/>
          </a:ln>
        </p:spPr>
      </p:sp>
      <p:sp>
        <p:nvSpPr>
          <p:cNvPr id="216" name="Google Shape;216;p3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7" name="Google Shape;217;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8" name="Google Shape;218;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9" name="Google Shape;219;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0" name="Shape 220"/>
        <p:cNvGrpSpPr/>
        <p:nvPr/>
      </p:nvGrpSpPr>
      <p:grpSpPr>
        <a:xfrm>
          <a:off x="0" y="0"/>
          <a:ext cx="0" cy="0"/>
          <a:chOff x="0" y="0"/>
          <a:chExt cx="0" cy="0"/>
        </a:xfrm>
      </p:grpSpPr>
      <p:sp>
        <p:nvSpPr>
          <p:cNvPr id="221" name="Google Shape;221;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2" name="Google Shape;222;p3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4" name="Google Shape;224;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5" name="Google Shape;225;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6" name="Shape 226"/>
        <p:cNvGrpSpPr/>
        <p:nvPr/>
      </p:nvGrpSpPr>
      <p:grpSpPr>
        <a:xfrm>
          <a:off x="0" y="0"/>
          <a:ext cx="0" cy="0"/>
          <a:chOff x="0" y="0"/>
          <a:chExt cx="0" cy="0"/>
        </a:xfrm>
      </p:grpSpPr>
      <p:sp>
        <p:nvSpPr>
          <p:cNvPr id="227" name="Google Shape;227;p3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8" name="Google Shape;228;p3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9" name="Google Shape;229;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0" name="Google Shape;230;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1" name="Google Shape;231;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59" name="Google Shape;159;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0" name="Google Shape;16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1" name="Google Shape;16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2" name="Google Shape;16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bibrave.com/races/rock-n-roll-nashville-review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hyperlink" Target="https://www.usclimatedata.com/climate/nashville/tennessee/united-sta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7" name="Google Shape;237;p37"/>
          <p:cNvSpPr txBox="1"/>
          <p:nvPr/>
        </p:nvSpPr>
        <p:spPr>
          <a:xfrm>
            <a:off x="4993287" y="350453"/>
            <a:ext cx="3146756" cy="1539392"/>
          </a:xfrm>
          <a:prstGeom prst="rect">
            <a:avLst/>
          </a:prstGeom>
          <a:noFill/>
          <a:ln>
            <a:noFill/>
          </a:ln>
        </p:spPr>
        <p:txBody>
          <a:bodyPr anchorCtr="0" anchor="b" bIns="34275" lIns="68575" spcFirstLastPara="1" rIns="68575" wrap="square" tIns="34275">
            <a:normAutofit lnSpcReduction="20000"/>
          </a:bodyPr>
          <a:lstStyle/>
          <a:p>
            <a:pPr indent="0" lvl="0" marL="0" marR="0" rtl="0" algn="l">
              <a:lnSpc>
                <a:spcPct val="90000"/>
              </a:lnSpc>
              <a:spcBef>
                <a:spcPts val="0"/>
              </a:spcBef>
              <a:spcAft>
                <a:spcPts val="0"/>
              </a:spcAft>
              <a:buNone/>
            </a:pPr>
            <a:r>
              <a:rPr b="1" i="0" lang="en" sz="3200" u="none" cap="none" strike="noStrike">
                <a:solidFill>
                  <a:schemeClr val="dk1"/>
                </a:solidFill>
              </a:rPr>
              <a:t>Nashville Rock-and-Roll Marathon Analysis</a:t>
            </a:r>
            <a:endParaRPr b="1" i="0" sz="3200" u="none" cap="none" strike="noStrike">
              <a:solidFill>
                <a:schemeClr val="dk1"/>
              </a:solidFill>
            </a:endParaRPr>
          </a:p>
        </p:txBody>
      </p:sp>
      <p:grpSp>
        <p:nvGrpSpPr>
          <p:cNvPr id="238" name="Google Shape;238;p37"/>
          <p:cNvGrpSpPr/>
          <p:nvPr/>
        </p:nvGrpSpPr>
        <p:grpSpPr>
          <a:xfrm>
            <a:off x="317065" y="527759"/>
            <a:ext cx="565288" cy="762421"/>
            <a:chOff x="422753" y="703679"/>
            <a:chExt cx="753718" cy="1016562"/>
          </a:xfrm>
        </p:grpSpPr>
        <p:sp>
          <p:nvSpPr>
            <p:cNvPr id="239" name="Google Shape;239;p37"/>
            <p:cNvSpPr/>
            <p:nvPr/>
          </p:nvSpPr>
          <p:spPr>
            <a:xfrm>
              <a:off x="1004956" y="703679"/>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37"/>
            <p:cNvSpPr/>
            <p:nvPr/>
          </p:nvSpPr>
          <p:spPr>
            <a:xfrm>
              <a:off x="422753" y="1562696"/>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1" name="Google Shape;241;p37"/>
          <p:cNvSpPr/>
          <p:nvPr/>
        </p:nvSpPr>
        <p:spPr>
          <a:xfrm>
            <a:off x="0" y="2084707"/>
            <a:ext cx="3623348" cy="3058793"/>
          </a:xfrm>
          <a:custGeom>
            <a:rect b="b" l="l" r="r" t="t"/>
            <a:pathLst>
              <a:path extrusionOk="0" h="4078390" w="483113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37"/>
          <p:cNvSpPr/>
          <p:nvPr/>
        </p:nvSpPr>
        <p:spPr>
          <a:xfrm>
            <a:off x="1619837" y="1"/>
            <a:ext cx="3146756" cy="2321806"/>
          </a:xfrm>
          <a:custGeom>
            <a:rect b="b" l="l" r="r" t="t"/>
            <a:pathLst>
              <a:path extrusionOk="0" h="3095741" w="4195674">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Guitar with solid fill" id="243" name="Google Shape;243;p37"/>
          <p:cNvPicPr preferRelativeResize="0"/>
          <p:nvPr/>
        </p:nvPicPr>
        <p:blipFill rotWithShape="1">
          <a:blip r:embed="rId3">
            <a:alphaModFix/>
          </a:blip>
          <a:srcRect b="0" l="0" r="0" t="0"/>
          <a:stretch/>
        </p:blipFill>
        <p:spPr>
          <a:xfrm>
            <a:off x="2277158" y="124403"/>
            <a:ext cx="1765441" cy="1765442"/>
          </a:xfrm>
          <a:prstGeom prst="rect">
            <a:avLst/>
          </a:prstGeom>
          <a:noFill/>
          <a:ln>
            <a:noFill/>
          </a:ln>
        </p:spPr>
      </p:pic>
      <p:pic>
        <p:nvPicPr>
          <p:cNvPr descr="Music note with solid fill" id="244" name="Google Shape;244;p37"/>
          <p:cNvPicPr preferRelativeResize="0"/>
          <p:nvPr/>
        </p:nvPicPr>
        <p:blipFill rotWithShape="1">
          <a:blip r:embed="rId4">
            <a:alphaModFix/>
          </a:blip>
          <a:srcRect b="0" l="0" r="0" t="0"/>
          <a:stretch/>
        </p:blipFill>
        <p:spPr>
          <a:xfrm>
            <a:off x="528865" y="2763579"/>
            <a:ext cx="2064563" cy="2064563"/>
          </a:xfrm>
          <a:prstGeom prst="rect">
            <a:avLst/>
          </a:prstGeom>
          <a:noFill/>
          <a:ln>
            <a:noFill/>
          </a:ln>
        </p:spPr>
      </p:pic>
      <p:sp>
        <p:nvSpPr>
          <p:cNvPr id="245" name="Google Shape;245;p37"/>
          <p:cNvSpPr/>
          <p:nvPr/>
        </p:nvSpPr>
        <p:spPr>
          <a:xfrm>
            <a:off x="4090612" y="4331312"/>
            <a:ext cx="84319" cy="84319"/>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cxnSp>
        <p:nvCxnSpPr>
          <p:cNvPr id="246" name="Google Shape;246;p37"/>
          <p:cNvCxnSpPr/>
          <p:nvPr/>
        </p:nvCxnSpPr>
        <p:spPr>
          <a:xfrm>
            <a:off x="8689622" y="2707796"/>
            <a:ext cx="0" cy="2429046"/>
          </a:xfrm>
          <a:prstGeom prst="straightConnector1">
            <a:avLst/>
          </a:prstGeom>
          <a:noFill/>
          <a:ln cap="sq" cmpd="sng" w="25400">
            <a:solidFill>
              <a:schemeClr val="accent1"/>
            </a:solidFill>
            <a:prstDash val="solid"/>
            <a:bevel/>
            <a:headEnd len="sm" w="sm" type="none"/>
            <a:tailEnd len="sm" w="sm" type="none"/>
          </a:ln>
        </p:spPr>
      </p:cxnSp>
      <p:sp>
        <p:nvSpPr>
          <p:cNvPr id="247" name="Google Shape;247;p37"/>
          <p:cNvSpPr txBox="1"/>
          <p:nvPr/>
        </p:nvSpPr>
        <p:spPr>
          <a:xfrm>
            <a:off x="5089162" y="2321800"/>
            <a:ext cx="29550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1400" u="none" cap="none" strike="noStrike">
                <a:solidFill>
                  <a:schemeClr val="dk1"/>
                </a:solidFill>
              </a:rPr>
              <a:t>Group: The Data Question</a:t>
            </a:r>
            <a:endParaRPr sz="1100"/>
          </a:p>
          <a:p>
            <a:pPr indent="0" lvl="0" marL="0" marR="0" rtl="0" algn="l">
              <a:spcBef>
                <a:spcPts val="0"/>
              </a:spcBef>
              <a:spcAft>
                <a:spcPts val="0"/>
              </a:spcAft>
              <a:buNone/>
            </a:pPr>
            <a:r>
              <a:rPr lang="en" sz="1400">
                <a:solidFill>
                  <a:schemeClr val="dk1"/>
                </a:solidFill>
              </a:rPr>
              <a:t>Date: 09/16/2023</a:t>
            </a:r>
            <a:endParaRPr sz="1400">
              <a:solidFill>
                <a:schemeClr val="dk1"/>
              </a:solidFill>
            </a:endParaRPr>
          </a:p>
          <a:p>
            <a:pPr indent="0" lvl="0" marL="0" marR="0" rtl="0" algn="l">
              <a:spcBef>
                <a:spcPts val="0"/>
              </a:spcBef>
              <a:spcAft>
                <a:spcPts val="0"/>
              </a:spcAft>
              <a:buNone/>
            </a:pPr>
            <a:r>
              <a:rPr lang="en">
                <a:solidFill>
                  <a:schemeClr val="dk1"/>
                </a:solidFill>
              </a:rPr>
              <a:t>Data Set Time Frame:2016-2019</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8"/>
          <p:cNvSpPr/>
          <p:nvPr/>
        </p:nvSpPr>
        <p:spPr>
          <a:xfrm>
            <a:off x="0" y="0"/>
            <a:ext cx="9143999" cy="51430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38"/>
          <p:cNvSpPr txBox="1"/>
          <p:nvPr>
            <p:ph type="title"/>
          </p:nvPr>
        </p:nvSpPr>
        <p:spPr>
          <a:xfrm>
            <a:off x="550050" y="196350"/>
            <a:ext cx="7593900" cy="67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None/>
            </a:pPr>
            <a:r>
              <a:rPr b="1" lang="en" sz="3000">
                <a:solidFill>
                  <a:schemeClr val="dk1"/>
                </a:solidFill>
                <a:latin typeface="Arial"/>
                <a:ea typeface="Arial"/>
                <a:cs typeface="Arial"/>
                <a:sym typeface="Arial"/>
              </a:rPr>
              <a:t>What We Know…</a:t>
            </a:r>
            <a:endParaRPr b="1" sz="3000"/>
          </a:p>
        </p:txBody>
      </p:sp>
      <p:sp>
        <p:nvSpPr>
          <p:cNvPr id="254" name="Google Shape;254;p38"/>
          <p:cNvSpPr/>
          <p:nvPr/>
        </p:nvSpPr>
        <p:spPr>
          <a:xfrm rot="-5400000">
            <a:off x="3352350" y="-1288975"/>
            <a:ext cx="1286700" cy="7991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38"/>
          <p:cNvSpPr/>
          <p:nvPr/>
        </p:nvSpPr>
        <p:spPr>
          <a:xfrm>
            <a:off x="550050" y="1031675"/>
            <a:ext cx="7245000" cy="39780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38"/>
          <p:cNvSpPr/>
          <p:nvPr/>
        </p:nvSpPr>
        <p:spPr>
          <a:xfrm>
            <a:off x="8074607" y="2065551"/>
            <a:ext cx="111900" cy="1282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550050" y="1031675"/>
            <a:ext cx="3622451" cy="2316380"/>
          </a:xfrm>
          <a:prstGeom prst="rect">
            <a:avLst/>
          </a:prstGeom>
          <a:noFill/>
          <a:ln>
            <a:noFill/>
          </a:ln>
        </p:spPr>
      </p:pic>
      <p:pic>
        <p:nvPicPr>
          <p:cNvPr id="258" name="Google Shape;258;p38"/>
          <p:cNvPicPr preferRelativeResize="0"/>
          <p:nvPr/>
        </p:nvPicPr>
        <p:blipFill>
          <a:blip r:embed="rId4">
            <a:alphaModFix/>
          </a:blip>
          <a:stretch>
            <a:fillRect/>
          </a:stretch>
        </p:blipFill>
        <p:spPr>
          <a:xfrm>
            <a:off x="4172500" y="1028137"/>
            <a:ext cx="3622451" cy="2323450"/>
          </a:xfrm>
          <a:prstGeom prst="rect">
            <a:avLst/>
          </a:prstGeom>
          <a:noFill/>
          <a:ln>
            <a:noFill/>
          </a:ln>
          <a:effectLst>
            <a:outerShdw blurRad="139700" rotWithShape="0" algn="t" dir="5400000" dist="127000">
              <a:srgbClr val="000000">
                <a:alpha val="14900"/>
              </a:srgbClr>
            </a:outerShdw>
          </a:effectLst>
        </p:spPr>
      </p:pic>
      <p:pic>
        <p:nvPicPr>
          <p:cNvPr id="259" name="Google Shape;259;p38"/>
          <p:cNvPicPr preferRelativeResize="0"/>
          <p:nvPr/>
        </p:nvPicPr>
        <p:blipFill>
          <a:blip r:embed="rId5">
            <a:alphaModFix/>
          </a:blip>
          <a:stretch>
            <a:fillRect/>
          </a:stretch>
        </p:blipFill>
        <p:spPr>
          <a:xfrm>
            <a:off x="550050" y="3351575"/>
            <a:ext cx="7244999" cy="165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rot="-5400000">
            <a:off x="-1746881" y="2215018"/>
            <a:ext cx="4341881" cy="848119"/>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sz="3000">
                <a:solidFill>
                  <a:schemeClr val="dk1"/>
                </a:solidFill>
                <a:latin typeface="Arial"/>
                <a:ea typeface="Arial"/>
                <a:cs typeface="Arial"/>
                <a:sym typeface="Arial"/>
              </a:rPr>
              <a:t>What We Know…</a:t>
            </a:r>
            <a:endParaRPr b="1" sz="3000"/>
          </a:p>
        </p:txBody>
      </p:sp>
      <p:grpSp>
        <p:nvGrpSpPr>
          <p:cNvPr id="265" name="Google Shape;265;p39"/>
          <p:cNvGrpSpPr/>
          <p:nvPr/>
        </p:nvGrpSpPr>
        <p:grpSpPr>
          <a:xfrm>
            <a:off x="1900655" y="468343"/>
            <a:ext cx="5342689" cy="1690135"/>
            <a:chOff x="1063319" y="206"/>
            <a:chExt cx="5342689" cy="1690135"/>
          </a:xfrm>
        </p:grpSpPr>
        <p:sp>
          <p:nvSpPr>
            <p:cNvPr id="266" name="Google Shape;266;p39"/>
            <p:cNvSpPr/>
            <p:nvPr/>
          </p:nvSpPr>
          <p:spPr>
            <a:xfrm rot="10800000">
              <a:off x="1438905" y="206"/>
              <a:ext cx="4967103" cy="751171"/>
            </a:xfrm>
            <a:prstGeom prst="homePlate">
              <a:avLst>
                <a:gd fmla="val 5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txBox="1"/>
            <p:nvPr/>
          </p:nvSpPr>
          <p:spPr>
            <a:xfrm>
              <a:off x="1626698" y="206"/>
              <a:ext cx="4779310" cy="751171"/>
            </a:xfrm>
            <a:prstGeom prst="rect">
              <a:avLst/>
            </a:prstGeom>
            <a:noFill/>
            <a:ln>
              <a:noFill/>
            </a:ln>
          </p:spPr>
          <p:txBody>
            <a:bodyPr anchorCtr="0" anchor="ctr" bIns="68575" lIns="331225" spcFirstLastPara="1" rIns="128000" wrap="square" tIns="68575">
              <a:noAutofit/>
            </a:bodyPr>
            <a:lstStyle/>
            <a:p>
              <a:pPr indent="0" lvl="0" marL="0" rtl="0" algn="ctr">
                <a:lnSpc>
                  <a:spcPct val="90000"/>
                </a:lnSpc>
                <a:spcBef>
                  <a:spcPts val="0"/>
                </a:spcBef>
                <a:spcAft>
                  <a:spcPts val="0"/>
                </a:spcAft>
                <a:buClr>
                  <a:schemeClr val="dk1"/>
                </a:buClr>
                <a:buSzPts val="1800"/>
                <a:buFont typeface="Arial"/>
                <a:buNone/>
              </a:pPr>
              <a:r>
                <a:rPr lang="en" sz="1800">
                  <a:solidFill>
                    <a:schemeClr val="dk1"/>
                  </a:solidFill>
                </a:rPr>
                <a:t>Marathon = 26.2 miles</a:t>
              </a:r>
              <a:endParaRPr sz="1800">
                <a:solidFill>
                  <a:schemeClr val="dk1"/>
                </a:solidFill>
              </a:endParaRPr>
            </a:p>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Half Marathon = 13.1 miles </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1063319" y="206"/>
              <a:ext cx="751171" cy="751171"/>
            </a:xfrm>
            <a:prstGeom prst="ellipse">
              <a:avLst/>
            </a:prstGeom>
            <a:blipFill rotWithShape="1">
              <a:blip r:embed="rId3">
                <a:alphaModFix/>
              </a:blip>
              <a:stretch>
                <a:fillRect b="0" l="0" r="0" t="0"/>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rot="10800000">
              <a:off x="1438905" y="939170"/>
              <a:ext cx="4967103" cy="751171"/>
            </a:xfrm>
            <a:prstGeom prst="homePlate">
              <a:avLst>
                <a:gd fmla="val 5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txBox="1"/>
            <p:nvPr/>
          </p:nvSpPr>
          <p:spPr>
            <a:xfrm>
              <a:off x="1626698" y="939170"/>
              <a:ext cx="4779310" cy="751171"/>
            </a:xfrm>
            <a:prstGeom prst="rect">
              <a:avLst/>
            </a:prstGeom>
            <a:noFill/>
            <a:ln>
              <a:noFill/>
            </a:ln>
          </p:spPr>
          <p:txBody>
            <a:bodyPr anchorCtr="0" anchor="ctr" bIns="68575" lIns="331225" spcFirstLastPara="1" rIns="128000"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Marathon Runners = Professionals </a:t>
              </a:r>
              <a:endParaRPr sz="1800">
                <a:solidFill>
                  <a:schemeClr val="dk1"/>
                </a:solidFill>
              </a:endParaRPr>
            </a:p>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Half Marathon Runners = Experimenters</a:t>
              </a:r>
              <a:endParaRPr b="0" i="0" sz="1800" u="none" cap="none" strike="noStrike">
                <a:solidFill>
                  <a:schemeClr val="dk1"/>
                </a:solidFill>
                <a:latin typeface="Arial"/>
                <a:ea typeface="Arial"/>
                <a:cs typeface="Arial"/>
                <a:sym typeface="Arial"/>
              </a:endParaRPr>
            </a:p>
          </p:txBody>
        </p:sp>
        <p:sp>
          <p:nvSpPr>
            <p:cNvPr id="271" name="Google Shape;271;p39"/>
            <p:cNvSpPr/>
            <p:nvPr/>
          </p:nvSpPr>
          <p:spPr>
            <a:xfrm>
              <a:off x="1063319" y="939170"/>
              <a:ext cx="751171" cy="751171"/>
            </a:xfrm>
            <a:prstGeom prst="ellipse">
              <a:avLst/>
            </a:prstGeom>
            <a:blipFill rotWithShape="1">
              <a:blip r:embed="rId4">
                <a:alphaModFix/>
              </a:blip>
              <a:stretch>
                <a:fillRect b="0" l="0" r="0" t="0"/>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2" name="Google Shape;272;p39"/>
          <p:cNvPicPr preferRelativeResize="0"/>
          <p:nvPr/>
        </p:nvPicPr>
        <p:blipFill rotWithShape="1">
          <a:blip r:embed="rId5">
            <a:alphaModFix/>
          </a:blip>
          <a:srcRect b="56280" l="0" r="-724" t="0"/>
          <a:stretch/>
        </p:blipFill>
        <p:spPr>
          <a:xfrm>
            <a:off x="914399" y="2415800"/>
            <a:ext cx="7315201" cy="1143000"/>
          </a:xfrm>
          <a:prstGeom prst="rect">
            <a:avLst/>
          </a:prstGeom>
          <a:noFill/>
          <a:ln>
            <a:noFill/>
          </a:ln>
        </p:spPr>
      </p:pic>
      <p:pic>
        <p:nvPicPr>
          <p:cNvPr id="273" name="Google Shape;273;p39"/>
          <p:cNvPicPr preferRelativeResize="0"/>
          <p:nvPr/>
        </p:nvPicPr>
        <p:blipFill rotWithShape="1">
          <a:blip r:embed="rId5">
            <a:alphaModFix/>
          </a:blip>
          <a:srcRect b="0" l="0" r="0" t="57007"/>
          <a:stretch/>
        </p:blipFill>
        <p:spPr>
          <a:xfrm>
            <a:off x="914407" y="3667018"/>
            <a:ext cx="7315201"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nvSpPr>
        <p:spPr>
          <a:xfrm>
            <a:off x="3266155" y="229811"/>
            <a:ext cx="497223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t/>
            </a:r>
            <a:endParaRPr b="1" i="0" sz="2400" u="none" cap="none" strike="noStrike">
              <a:solidFill>
                <a:schemeClr val="dk1"/>
              </a:solidFill>
            </a:endParaRPr>
          </a:p>
        </p:txBody>
      </p:sp>
      <p:sp>
        <p:nvSpPr>
          <p:cNvPr id="279" name="Google Shape;279;p40"/>
          <p:cNvSpPr txBox="1"/>
          <p:nvPr/>
        </p:nvSpPr>
        <p:spPr>
          <a:xfrm>
            <a:off x="3227430" y="2419727"/>
            <a:ext cx="5091300" cy="160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Melinda Edgerton	2:46:01	2017 half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"They called the marathon early because the temperatures were too high </a:t>
            </a:r>
            <a:r>
              <a:rPr b="1" i="0" lang="en" sz="1600" u="none" cap="none" strike="noStrike">
                <a:solidFill>
                  <a:schemeClr val="accent4"/>
                </a:solidFill>
                <a:latin typeface="Arial"/>
                <a:ea typeface="Arial"/>
                <a:cs typeface="Arial"/>
                <a:sym typeface="Arial"/>
              </a:rPr>
              <a:t>(</a:t>
            </a:r>
            <a:r>
              <a:rPr b="1" i="0" lang="en" sz="1600" u="none" cap="none" strike="noStrike">
                <a:solidFill>
                  <a:schemeClr val="accent3"/>
                </a:solidFill>
                <a:latin typeface="Arial"/>
                <a:ea typeface="Arial"/>
                <a:cs typeface="Arial"/>
                <a:sym typeface="Arial"/>
              </a:rPr>
              <a:t>it reached 90 degrees that afternoon, with high humidity). One of my [paramedic] friends treated multiple marathoners with dangerously high fevers.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0" name="Google Shape;280;p40"/>
          <p:cNvSpPr txBox="1"/>
          <p:nvPr/>
        </p:nvSpPr>
        <p:spPr>
          <a:xfrm>
            <a:off x="3227430" y="1221700"/>
            <a:ext cx="50913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Kim Prytherch	3:41:29	2017 half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"...30 minutes after I finished they started pulling people from the course who were behind a certain mileage, because </a:t>
            </a:r>
            <a:r>
              <a:rPr b="1" i="0" lang="en" sz="1700" u="none" cap="none" strike="noStrike">
                <a:solidFill>
                  <a:schemeClr val="accent4"/>
                </a:solidFill>
                <a:latin typeface="Arial"/>
                <a:ea typeface="Arial"/>
                <a:cs typeface="Arial"/>
                <a:sym typeface="Arial"/>
              </a:rPr>
              <a:t>it </a:t>
            </a:r>
            <a:r>
              <a:rPr b="1" i="0" lang="en" sz="1700" u="none" cap="none" strike="noStrike">
                <a:solidFill>
                  <a:schemeClr val="accent3"/>
                </a:solidFill>
                <a:latin typeface="Arial"/>
                <a:ea typeface="Arial"/>
                <a:cs typeface="Arial"/>
                <a:sym typeface="Arial"/>
              </a:rPr>
              <a:t>was in the 80s with a real feel in the 90s.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1" name="Google Shape;281;p40"/>
          <p:cNvSpPr txBox="1"/>
          <p:nvPr/>
        </p:nvSpPr>
        <p:spPr>
          <a:xfrm>
            <a:off x="3179985" y="4550489"/>
            <a:ext cx="5609400" cy="278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Source: </a:t>
            </a:r>
            <a:r>
              <a:rPr b="0" i="0" lang="en" sz="1400" u="sng" cap="none" strike="noStrike">
                <a:solidFill>
                  <a:schemeClr val="hlink"/>
                </a:solidFill>
                <a:latin typeface="Calibri"/>
                <a:ea typeface="Calibri"/>
                <a:cs typeface="Calibri"/>
                <a:sym typeface="Calibri"/>
                <a:hlinkClick r:id="rId3"/>
              </a:rPr>
              <a:t>bibrave.com/races/rock-n-roll-nashville-reviews</a:t>
            </a:r>
            <a:endParaRPr b="0" i="0" sz="1400" u="none" cap="none" strike="noStrike">
              <a:solidFill>
                <a:srgbClr val="000000"/>
              </a:solidFill>
              <a:latin typeface="Calibri"/>
              <a:ea typeface="Calibri"/>
              <a:cs typeface="Calibri"/>
              <a:sym typeface="Calibri"/>
            </a:endParaRPr>
          </a:p>
        </p:txBody>
      </p:sp>
      <p:pic>
        <p:nvPicPr>
          <p:cNvPr descr="Thermometer with solid fill" id="282" name="Google Shape;282;p40"/>
          <p:cNvPicPr preferRelativeResize="0"/>
          <p:nvPr/>
        </p:nvPicPr>
        <p:blipFill rotWithShape="1">
          <a:blip r:embed="rId4">
            <a:alphaModFix/>
          </a:blip>
          <a:srcRect b="0" l="0" r="0" t="0"/>
          <a:stretch/>
        </p:blipFill>
        <p:spPr>
          <a:xfrm>
            <a:off x="-643055" y="-123129"/>
            <a:ext cx="5266629" cy="5266629"/>
          </a:xfrm>
          <a:prstGeom prst="rect">
            <a:avLst/>
          </a:prstGeom>
          <a:noFill/>
          <a:ln>
            <a:noFill/>
          </a:ln>
        </p:spPr>
      </p:pic>
      <p:sp>
        <p:nvSpPr>
          <p:cNvPr id="283" name="Google Shape;283;p40"/>
          <p:cNvSpPr txBox="1"/>
          <p:nvPr/>
        </p:nvSpPr>
        <p:spPr>
          <a:xfrm>
            <a:off x="3025225" y="372100"/>
            <a:ext cx="54957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2500"/>
              <a:buFont typeface="Arial"/>
              <a:buNone/>
            </a:pPr>
            <a:r>
              <a:rPr b="1" lang="en" sz="2400">
                <a:solidFill>
                  <a:schemeClr val="dk1"/>
                </a:solidFill>
              </a:rPr>
              <a:t>Why were average 2017 times so much slower?</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rot="-5400000">
            <a:off x="-1546950" y="2074650"/>
            <a:ext cx="44469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b="1" lang="en">
                <a:latin typeface="Arial"/>
                <a:ea typeface="Arial"/>
                <a:cs typeface="Arial"/>
                <a:sym typeface="Arial"/>
              </a:rPr>
              <a:t>Temperature Factors</a:t>
            </a:r>
            <a:endParaRPr b="1">
              <a:latin typeface="Arial"/>
              <a:ea typeface="Arial"/>
              <a:cs typeface="Arial"/>
              <a:sym typeface="Arial"/>
            </a:endParaRPr>
          </a:p>
        </p:txBody>
      </p:sp>
      <p:grpSp>
        <p:nvGrpSpPr>
          <p:cNvPr id="289" name="Google Shape;289;p41"/>
          <p:cNvGrpSpPr/>
          <p:nvPr/>
        </p:nvGrpSpPr>
        <p:grpSpPr>
          <a:xfrm>
            <a:off x="1513325" y="275075"/>
            <a:ext cx="6492049" cy="3325507"/>
            <a:chOff x="0" y="0"/>
            <a:chExt cx="6389183" cy="3196681"/>
          </a:xfrm>
        </p:grpSpPr>
        <p:sp>
          <p:nvSpPr>
            <p:cNvPr id="290" name="Google Shape;290;p41"/>
            <p:cNvSpPr/>
            <p:nvPr/>
          </p:nvSpPr>
          <p:spPr>
            <a:xfrm>
              <a:off x="0" y="0"/>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1" name="Google Shape;291;p41"/>
            <p:cNvSpPr txBox="1"/>
            <p:nvPr/>
          </p:nvSpPr>
          <p:spPr>
            <a:xfrm>
              <a:off x="1377733" y="0"/>
              <a:ext cx="5011450" cy="998963"/>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2017 Half Marathon 8:44 slower than Half Marathon Avg</a:t>
              </a:r>
              <a:endParaRPr b="0" i="0" sz="1300" u="none" cap="none" strike="noStrike">
                <a:solidFill>
                  <a:schemeClr val="dk1"/>
                </a:solidFill>
                <a:latin typeface="Arial"/>
                <a:ea typeface="Arial"/>
                <a:cs typeface="Arial"/>
                <a:sym typeface="Arial"/>
              </a:endParaRPr>
            </a:p>
          </p:txBody>
        </p:sp>
        <p:sp>
          <p:nvSpPr>
            <p:cNvPr id="292" name="Google Shape;292;p41"/>
            <p:cNvSpPr/>
            <p:nvPr/>
          </p:nvSpPr>
          <p:spPr>
            <a:xfrm>
              <a:off x="99896" y="99896"/>
              <a:ext cx="1277836" cy="799170"/>
            </a:xfrm>
            <a:prstGeom prst="roundRect">
              <a:avLst>
                <a:gd fmla="val 10000" name="adj"/>
              </a:avLst>
            </a:prstGeom>
            <a:blipFill rotWithShape="1">
              <a:blip r:embed="rId3">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3" name="Google Shape;293;p41"/>
            <p:cNvSpPr/>
            <p:nvPr/>
          </p:nvSpPr>
          <p:spPr>
            <a:xfrm>
              <a:off x="0" y="1098859"/>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4" name="Google Shape;294;p41"/>
            <p:cNvSpPr txBox="1"/>
            <p:nvPr/>
          </p:nvSpPr>
          <p:spPr>
            <a:xfrm>
              <a:off x="1377733" y="1098859"/>
              <a:ext cx="5011450" cy="998963"/>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2017 Full Marathon 5:59 slower than Full Marathon Avg</a:t>
              </a:r>
              <a:endParaRPr b="0" i="0" sz="1300" u="none" cap="none" strike="noStrike">
                <a:solidFill>
                  <a:schemeClr val="dk1"/>
                </a:solidFill>
                <a:latin typeface="Arial"/>
                <a:ea typeface="Arial"/>
                <a:cs typeface="Arial"/>
                <a:sym typeface="Arial"/>
              </a:endParaRPr>
            </a:p>
          </p:txBody>
        </p:sp>
        <p:sp>
          <p:nvSpPr>
            <p:cNvPr id="295" name="Google Shape;295;p41"/>
            <p:cNvSpPr/>
            <p:nvPr/>
          </p:nvSpPr>
          <p:spPr>
            <a:xfrm>
              <a:off x="99896" y="1198755"/>
              <a:ext cx="1277836" cy="799170"/>
            </a:xfrm>
            <a:prstGeom prst="roundRect">
              <a:avLst>
                <a:gd fmla="val 10000" name="adj"/>
              </a:avLst>
            </a:prstGeom>
            <a:blipFill rotWithShape="1">
              <a:blip r:embed="rId4">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6" name="Google Shape;296;p41"/>
            <p:cNvSpPr/>
            <p:nvPr/>
          </p:nvSpPr>
          <p:spPr>
            <a:xfrm>
              <a:off x="0" y="2197718"/>
              <a:ext cx="6389183" cy="998963"/>
            </a:xfrm>
            <a:prstGeom prst="roundRect">
              <a:avLst>
                <a:gd fmla="val 10000" name="adj"/>
              </a:avLst>
            </a:prstGeom>
            <a:solidFill>
              <a:schemeClr val="lt1"/>
            </a:solid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7" name="Google Shape;297;p41"/>
            <p:cNvSpPr txBox="1"/>
            <p:nvPr/>
          </p:nvSpPr>
          <p:spPr>
            <a:xfrm>
              <a:off x="1377733" y="2197718"/>
              <a:ext cx="5011450" cy="99896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Anecdotal evidence of runners being unable to finish race due to fever and dehydration.</a:t>
              </a:r>
              <a:endParaRPr b="0" i="0" sz="1300" u="none" cap="none" strike="noStrike">
                <a:solidFill>
                  <a:schemeClr val="dk1"/>
                </a:solidFill>
                <a:latin typeface="Arial"/>
                <a:ea typeface="Arial"/>
                <a:cs typeface="Arial"/>
                <a:sym typeface="Arial"/>
              </a:endParaRPr>
            </a:p>
            <a:p>
              <a:pPr indent="-63500" lvl="1" marL="57150" marR="0" rtl="0" algn="l">
                <a:lnSpc>
                  <a:spcPct val="90000"/>
                </a:lnSpc>
                <a:spcBef>
                  <a:spcPts val="455"/>
                </a:spcBef>
                <a:spcAft>
                  <a:spcPts val="0"/>
                </a:spcAft>
                <a:buClr>
                  <a:schemeClr val="dk1"/>
                </a:buClr>
                <a:buSzPts val="1000"/>
                <a:buFont typeface="Arial"/>
                <a:buChar char="•"/>
              </a:pPr>
              <a:r>
                <a:rPr b="0" i="0" lang="en" sz="1000" u="none" cap="none" strike="noStrike">
                  <a:solidFill>
                    <a:schemeClr val="dk1"/>
                  </a:solidFill>
                  <a:latin typeface="Arial"/>
                  <a:ea typeface="Arial"/>
                  <a:cs typeface="Arial"/>
                  <a:sym typeface="Arial"/>
                </a:rPr>
                <a:t>Suggestive of harsh weather conditions affecting performance.</a:t>
              </a:r>
              <a:endParaRPr b="0" i="0" sz="1000" u="none" cap="none" strike="noStrike">
                <a:solidFill>
                  <a:schemeClr val="dk1"/>
                </a:solidFill>
                <a:latin typeface="Arial"/>
                <a:ea typeface="Arial"/>
                <a:cs typeface="Arial"/>
                <a:sym typeface="Arial"/>
              </a:endParaRPr>
            </a:p>
            <a:p>
              <a:pPr indent="-63500" lvl="1" marL="57150" marR="0" rtl="0" algn="l">
                <a:lnSpc>
                  <a:spcPct val="90000"/>
                </a:lnSpc>
                <a:spcBef>
                  <a:spcPts val="150"/>
                </a:spcBef>
                <a:spcAft>
                  <a:spcPts val="0"/>
                </a:spcAft>
                <a:buClr>
                  <a:schemeClr val="dk1"/>
                </a:buClr>
                <a:buSzPts val="1000"/>
                <a:buFont typeface="Arial"/>
                <a:buChar char="•"/>
              </a:pPr>
              <a:r>
                <a:rPr b="0" i="0" lang="en" sz="1000" u="none" cap="none" strike="noStrike">
                  <a:solidFill>
                    <a:schemeClr val="dk1"/>
                  </a:solidFill>
                  <a:latin typeface="Arial"/>
                  <a:ea typeface="Arial"/>
                  <a:cs typeface="Arial"/>
                  <a:sym typeface="Arial"/>
                </a:rPr>
                <a:t>Note: Temperature correlates to mean performance more strongly with Half Marathon than Full.</a:t>
              </a:r>
              <a:endParaRPr b="0" i="0" sz="1000" u="none" cap="none" strike="noStrike">
                <a:solidFill>
                  <a:schemeClr val="dk1"/>
                </a:solidFill>
                <a:latin typeface="Arial"/>
                <a:ea typeface="Arial"/>
                <a:cs typeface="Arial"/>
                <a:sym typeface="Arial"/>
              </a:endParaRPr>
            </a:p>
          </p:txBody>
        </p:sp>
        <p:sp>
          <p:nvSpPr>
            <p:cNvPr id="298" name="Google Shape;298;p41"/>
            <p:cNvSpPr/>
            <p:nvPr/>
          </p:nvSpPr>
          <p:spPr>
            <a:xfrm>
              <a:off x="99896" y="2297615"/>
              <a:ext cx="1277836" cy="799170"/>
            </a:xfrm>
            <a:prstGeom prst="roundRect">
              <a:avLst>
                <a:gd fmla="val 10000" name="adj"/>
              </a:avLst>
            </a:prstGeom>
            <a:blipFill rotWithShape="1">
              <a:blip r:embed="rId5">
                <a:alphaModFix/>
              </a:blip>
              <a:stretch>
                <a:fillRect b="-26998" l="0" r="0" t="-26998"/>
              </a:stretch>
            </a:blipFill>
            <a:ln cap="flat" cmpd="sng" w="25400">
              <a:solidFill>
                <a:srgbClr val="2D9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299" name="Google Shape;299;p41"/>
          <p:cNvPicPr preferRelativeResize="0"/>
          <p:nvPr/>
        </p:nvPicPr>
        <p:blipFill>
          <a:blip r:embed="rId6">
            <a:alphaModFix/>
          </a:blip>
          <a:stretch>
            <a:fillRect/>
          </a:stretch>
        </p:blipFill>
        <p:spPr>
          <a:xfrm>
            <a:off x="4223025" y="3662075"/>
            <a:ext cx="4245125" cy="1197825"/>
          </a:xfrm>
          <a:prstGeom prst="rect">
            <a:avLst/>
          </a:prstGeom>
          <a:noFill/>
          <a:ln>
            <a:noFill/>
          </a:ln>
        </p:spPr>
      </p:pic>
      <p:sp>
        <p:nvSpPr>
          <p:cNvPr id="300" name="Google Shape;300;p41"/>
          <p:cNvSpPr txBox="1"/>
          <p:nvPr/>
        </p:nvSpPr>
        <p:spPr>
          <a:xfrm>
            <a:off x="1173600" y="4305800"/>
            <a:ext cx="271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7"/>
              </a:rPr>
              <a:t>Source: https://www.usclimatedata.com/climate/nashville/tennessee/united-states/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4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06" name="Google Shape;306;p42"/>
          <p:cNvGrpSpPr/>
          <p:nvPr/>
        </p:nvGrpSpPr>
        <p:grpSpPr>
          <a:xfrm>
            <a:off x="317065" y="527759"/>
            <a:ext cx="565288" cy="762421"/>
            <a:chOff x="422753" y="703679"/>
            <a:chExt cx="753718" cy="1016562"/>
          </a:xfrm>
        </p:grpSpPr>
        <p:sp>
          <p:nvSpPr>
            <p:cNvPr id="307" name="Google Shape;307;p42"/>
            <p:cNvSpPr/>
            <p:nvPr/>
          </p:nvSpPr>
          <p:spPr>
            <a:xfrm>
              <a:off x="1004956" y="703679"/>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42"/>
            <p:cNvSpPr/>
            <p:nvPr/>
          </p:nvSpPr>
          <p:spPr>
            <a:xfrm>
              <a:off x="422753" y="1562696"/>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9" name="Google Shape;309;p42"/>
          <p:cNvSpPr/>
          <p:nvPr/>
        </p:nvSpPr>
        <p:spPr>
          <a:xfrm>
            <a:off x="0" y="2084707"/>
            <a:ext cx="3623348" cy="3058793"/>
          </a:xfrm>
          <a:custGeom>
            <a:rect b="b" l="l" r="r" t="t"/>
            <a:pathLst>
              <a:path extrusionOk="0" h="4078390" w="483113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42"/>
          <p:cNvSpPr/>
          <p:nvPr/>
        </p:nvSpPr>
        <p:spPr>
          <a:xfrm>
            <a:off x="1619837" y="1"/>
            <a:ext cx="3146756" cy="2321806"/>
          </a:xfrm>
          <a:custGeom>
            <a:rect b="b" l="l" r="r" t="t"/>
            <a:pathLst>
              <a:path extrusionOk="0" h="3095741" w="4195674">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Guitar with solid fill" id="311" name="Google Shape;311;p42"/>
          <p:cNvPicPr preferRelativeResize="0"/>
          <p:nvPr/>
        </p:nvPicPr>
        <p:blipFill rotWithShape="1">
          <a:blip r:embed="rId3">
            <a:alphaModFix/>
          </a:blip>
          <a:srcRect b="0" l="0" r="0" t="0"/>
          <a:stretch/>
        </p:blipFill>
        <p:spPr>
          <a:xfrm>
            <a:off x="2277158" y="124403"/>
            <a:ext cx="1765442" cy="1765442"/>
          </a:xfrm>
          <a:prstGeom prst="rect">
            <a:avLst/>
          </a:prstGeom>
          <a:noFill/>
          <a:ln>
            <a:noFill/>
          </a:ln>
        </p:spPr>
      </p:pic>
      <p:pic>
        <p:nvPicPr>
          <p:cNvPr descr="Music note with solid fill" id="312" name="Google Shape;312;p42"/>
          <p:cNvPicPr preferRelativeResize="0"/>
          <p:nvPr/>
        </p:nvPicPr>
        <p:blipFill rotWithShape="1">
          <a:blip r:embed="rId4">
            <a:alphaModFix/>
          </a:blip>
          <a:srcRect b="0" l="0" r="0" t="0"/>
          <a:stretch/>
        </p:blipFill>
        <p:spPr>
          <a:xfrm>
            <a:off x="528865" y="2763579"/>
            <a:ext cx="2064564" cy="2064564"/>
          </a:xfrm>
          <a:prstGeom prst="rect">
            <a:avLst/>
          </a:prstGeom>
          <a:noFill/>
          <a:ln>
            <a:noFill/>
          </a:ln>
        </p:spPr>
      </p:pic>
      <p:sp>
        <p:nvSpPr>
          <p:cNvPr id="313" name="Google Shape;313;p42"/>
          <p:cNvSpPr/>
          <p:nvPr/>
        </p:nvSpPr>
        <p:spPr>
          <a:xfrm>
            <a:off x="4090612" y="4331312"/>
            <a:ext cx="84319" cy="84319"/>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cxnSp>
        <p:nvCxnSpPr>
          <p:cNvPr id="314" name="Google Shape;314;p42"/>
          <p:cNvCxnSpPr/>
          <p:nvPr/>
        </p:nvCxnSpPr>
        <p:spPr>
          <a:xfrm>
            <a:off x="8689622" y="2707796"/>
            <a:ext cx="0" cy="2429100"/>
          </a:xfrm>
          <a:prstGeom prst="straightConnector1">
            <a:avLst/>
          </a:prstGeom>
          <a:noFill/>
          <a:ln cap="sq" cmpd="sng" w="25400">
            <a:solidFill>
              <a:schemeClr val="accent1"/>
            </a:solidFill>
            <a:prstDash val="solid"/>
            <a:bevel/>
            <a:headEnd len="sm" w="sm" type="none"/>
            <a:tailEnd len="sm" w="sm" type="none"/>
          </a:ln>
        </p:spPr>
      </p:cxnSp>
      <p:sp>
        <p:nvSpPr>
          <p:cNvPr id="315" name="Google Shape;315;p42"/>
          <p:cNvSpPr txBox="1"/>
          <p:nvPr>
            <p:ph idx="4294967295" type="title"/>
          </p:nvPr>
        </p:nvSpPr>
        <p:spPr>
          <a:xfrm>
            <a:off x="590338" y="1889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Thank You</a:t>
            </a:r>
            <a:endParaRPr b="1"/>
          </a:p>
        </p:txBody>
      </p:sp>
      <p:sp>
        <p:nvSpPr>
          <p:cNvPr id="316" name="Google Shape;316;p42"/>
          <p:cNvSpPr txBox="1"/>
          <p:nvPr>
            <p:ph idx="4294967295" type="body"/>
          </p:nvPr>
        </p:nvSpPr>
        <p:spPr>
          <a:xfrm>
            <a:off x="666963" y="2884046"/>
            <a:ext cx="7886700" cy="11478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We appreciate your time and are eager to hear what the other groups found.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