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Economica"/>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e1b9bf0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e1b9bf0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William - </a:t>
            </a:r>
            <a:r>
              <a:rPr lang="en">
                <a:solidFill>
                  <a:schemeClr val="dk1"/>
                </a:solidFill>
              </a:rPr>
              <a:t>Overall average 69.8 minutes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e1b9bf01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e1b9bf01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William - 37203 is near Vandy’s Campus, so college students are a big part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dbb17ea0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dbb17ea0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Worth making this text a bit easier to read - Wm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dbb17ea0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dbb17ea0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Brandy Highest usage between 11:30PM, lowest between 5AM and noon</a:t>
            </a:r>
            <a:endParaRPr/>
          </a:p>
          <a:p>
            <a:pPr indent="0" lvl="0" marL="0" rtl="0" algn="l">
              <a:spcBef>
                <a:spcPts val="0"/>
              </a:spcBef>
              <a:spcAft>
                <a:spcPts val="0"/>
              </a:spcAft>
              <a:buNone/>
            </a:pPr>
            <a:r>
              <a:rPr lang="en"/>
              <a:t>Usage patterns: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e9b260d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e9b260d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e1b9bf01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e1b9bf01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Brandy try to explain the below 0 and the higher distances</a:t>
            </a:r>
            <a:endParaRPr/>
          </a:p>
          <a:p>
            <a:pPr indent="0" lvl="0" marL="0" rtl="0" algn="l">
              <a:spcBef>
                <a:spcPts val="0"/>
              </a:spcBef>
              <a:spcAft>
                <a:spcPts val="0"/>
              </a:spcAft>
              <a:buNone/>
            </a:pPr>
            <a:r>
              <a:rPr lang="en"/>
              <a:t>Lift had negative distance</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e1b9bf01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e1b9bf01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Brandy - They were usd the longest on Wednesday morning at 8</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dbb17ea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dbb17ea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ee9b260da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ee9b260da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Lime, Bird and Lift </a:t>
            </a:r>
            <a:r>
              <a:rPr lang="en"/>
              <a:t>consistently</a:t>
            </a:r>
            <a:r>
              <a:rPr lang="en"/>
              <a:t> had more trips per week than the other companies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general trend for number of trips - as time went on, there were less trips taken (novelty effect)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ee9b260da3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e9b260da3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9 miles on average for Gotcha for week 10</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Could just just bad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DATA CLEANING THINGS:</a:t>
            </a:r>
            <a:endParaRPr>
              <a:solidFill>
                <a:schemeClr val="dk1"/>
              </a:solidFill>
              <a:latin typeface="Open Sans"/>
              <a:ea typeface="Open Sans"/>
              <a:cs typeface="Open Sans"/>
              <a:sym typeface="Open Sans"/>
            </a:endParaRPr>
          </a:p>
          <a:p>
            <a:pPr indent="-298450" lvl="0" marL="457200" rtl="0" algn="l">
              <a:lnSpc>
                <a:spcPct val="115000"/>
              </a:lnSpc>
              <a:spcBef>
                <a:spcPts val="12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Removed trips with negative distance</a:t>
            </a:r>
            <a:endParaRPr>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Removed trips that were logically impossible (10 miles in 2 mins)</a:t>
            </a:r>
            <a:endParaRPr>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eda329a0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eda329a0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most part, trips were between 2,000-10,000ft (between .5 and 2 miles)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Gotcha had the shortest trips (most were under a half a mile)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Bolt had the longest trips (between 1-2 miles)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e9b260da3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e9b260da3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Based on the start and stop times, it looks like Bolt submitted their time in seconds and not minutes.</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Open Sans"/>
                <a:ea typeface="Open Sans"/>
                <a:cs typeface="Open Sans"/>
                <a:sym typeface="Open Sans"/>
              </a:rPr>
              <a:t>DATA CLEANING THINGS:</a:t>
            </a:r>
            <a:endParaRPr>
              <a:solidFill>
                <a:schemeClr val="dk1"/>
              </a:solidFill>
              <a:latin typeface="Open Sans"/>
              <a:ea typeface="Open Sans"/>
              <a:cs typeface="Open Sans"/>
              <a:sym typeface="Open Sans"/>
            </a:endParaRPr>
          </a:p>
          <a:p>
            <a:pPr indent="-298450" lvl="0" marL="457200" rtl="0" algn="l">
              <a:lnSpc>
                <a:spcPct val="115000"/>
              </a:lnSpc>
              <a:spcBef>
                <a:spcPts val="12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Changed bolt from seconds to minutes</a:t>
            </a:r>
            <a:endParaRPr>
              <a:solidFill>
                <a:schemeClr val="dk1"/>
              </a:solidFill>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eda329a0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eda329a0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Aside from JUMP, duration of a trip is usually </a:t>
            </a:r>
            <a:r>
              <a:rPr lang="en"/>
              <a:t>between</a:t>
            </a:r>
            <a:r>
              <a:rPr lang="en"/>
              <a:t> 10-30 min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Bolt and Spin having slightly longer trips than the rest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da4d38045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da4d38045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Bird had the most scooters with almost 4,000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Gotcha had the least amount of scooters (a little more than 200)</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da4d3804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da4d3804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595959"/>
                </a:solidFill>
              </a:rPr>
              <a:t>Elisia</a:t>
            </a:r>
            <a:endParaRPr sz="1000">
              <a:solidFill>
                <a:srgbClr val="595959"/>
              </a:solidFill>
            </a:endParaRPr>
          </a:p>
          <a:p>
            <a:pPr indent="-292100" lvl="0" marL="457200" rtl="0" algn="l">
              <a:spcBef>
                <a:spcPts val="0"/>
              </a:spcBef>
              <a:spcAft>
                <a:spcPts val="0"/>
              </a:spcAft>
              <a:buClr>
                <a:srgbClr val="595959"/>
              </a:buClr>
              <a:buSzPts val="1000"/>
              <a:buChar char="-"/>
            </a:pPr>
            <a:r>
              <a:rPr lang="en" sz="1000">
                <a:solidFill>
                  <a:srgbClr val="595959"/>
                </a:solidFill>
              </a:rPr>
              <a:t>565,522 Total Trips, 549k were compliant and 16k were non compliant - </a:t>
            </a:r>
            <a:endParaRPr sz="1000">
              <a:solidFill>
                <a:srgbClr val="595959"/>
              </a:solidFill>
            </a:endParaRPr>
          </a:p>
          <a:p>
            <a:pPr indent="-292100" lvl="1" marL="914400" rtl="0" algn="l">
              <a:spcBef>
                <a:spcPts val="0"/>
              </a:spcBef>
              <a:spcAft>
                <a:spcPts val="0"/>
              </a:spcAft>
              <a:buClr>
                <a:srgbClr val="595959"/>
              </a:buClr>
              <a:buSzPts val="1000"/>
              <a:buChar char="-"/>
            </a:pPr>
            <a:r>
              <a:rPr lang="en" sz="1000">
                <a:solidFill>
                  <a:srgbClr val="595959"/>
                </a:solidFill>
              </a:rPr>
              <a:t>Compliance is defined as trips that last longer than 1 minute, but less than 24 hours. </a:t>
            </a:r>
            <a:endParaRPr sz="1000">
              <a:solidFill>
                <a:srgbClr val="595959"/>
              </a:solidFill>
            </a:endParaRPr>
          </a:p>
          <a:p>
            <a:pPr indent="-292100" lvl="0" marL="457200" rtl="0" algn="l">
              <a:spcBef>
                <a:spcPts val="0"/>
              </a:spcBef>
              <a:spcAft>
                <a:spcPts val="0"/>
              </a:spcAft>
              <a:buClr>
                <a:srgbClr val="595959"/>
              </a:buClr>
              <a:buSzPts val="1000"/>
              <a:buChar char="-"/>
            </a:pPr>
            <a:r>
              <a:rPr lang="en" sz="1000">
                <a:solidFill>
                  <a:srgbClr val="595959"/>
                </a:solidFill>
              </a:rPr>
              <a:t>Bolt Mobility</a:t>
            </a:r>
            <a:endParaRPr sz="1000">
              <a:solidFill>
                <a:srgbClr val="595959"/>
              </a:solidFill>
            </a:endParaRPr>
          </a:p>
          <a:p>
            <a:pPr indent="-292100" lvl="1" marL="914400" rtl="0" algn="l">
              <a:spcBef>
                <a:spcPts val="0"/>
              </a:spcBef>
              <a:spcAft>
                <a:spcPts val="0"/>
              </a:spcAft>
              <a:buClr>
                <a:srgbClr val="595959"/>
              </a:buClr>
              <a:buSzPts val="1000"/>
              <a:buChar char="-"/>
            </a:pPr>
            <a:r>
              <a:rPr lang="en" sz="1000">
                <a:solidFill>
                  <a:srgbClr val="595959"/>
                </a:solidFill>
              </a:rPr>
              <a:t>Average trip duration: 1,408 minutes (23.5 hours)</a:t>
            </a:r>
            <a:endParaRPr sz="1000">
              <a:solidFill>
                <a:srgbClr val="595959"/>
              </a:solidFill>
            </a:endParaRPr>
          </a:p>
          <a:p>
            <a:pPr indent="-292100" lvl="1" marL="914400" rtl="0" algn="l">
              <a:spcBef>
                <a:spcPts val="0"/>
              </a:spcBef>
              <a:spcAft>
                <a:spcPts val="0"/>
              </a:spcAft>
              <a:buClr>
                <a:srgbClr val="595959"/>
              </a:buClr>
              <a:buSzPts val="1000"/>
              <a:buChar char="-"/>
            </a:pPr>
            <a:r>
              <a:rPr lang="en" sz="1000">
                <a:solidFill>
                  <a:srgbClr val="595959"/>
                </a:solidFill>
              </a:rPr>
              <a:t>3,047 trips were above 24 hours</a:t>
            </a:r>
            <a:endParaRPr sz="1000">
              <a:solidFill>
                <a:srgbClr val="595959"/>
              </a:solidFill>
            </a:endParaRPr>
          </a:p>
          <a:p>
            <a:pPr indent="-292100" lvl="1" marL="914400" rtl="0" algn="l">
              <a:spcBef>
                <a:spcPts val="0"/>
              </a:spcBef>
              <a:spcAft>
                <a:spcPts val="0"/>
              </a:spcAft>
              <a:buClr>
                <a:srgbClr val="595959"/>
              </a:buClr>
              <a:buSzPts val="1000"/>
              <a:buChar char="-"/>
            </a:pPr>
            <a:r>
              <a:rPr lang="en" sz="1000">
                <a:solidFill>
                  <a:srgbClr val="595959"/>
                </a:solidFill>
              </a:rPr>
              <a:t>Upon examining Bolt's data, we noticed that the trip duration was recorded in seconds instead of minutes. After cleaning Bolt's data, we generated the correct bar chart. Following the cleaning process, the number of noncompliant trips for Bolt decreased from just under 7,000 to just under 300.</a:t>
            </a:r>
            <a:endParaRPr sz="1000">
              <a:solidFill>
                <a:srgbClr val="595959"/>
              </a:solidFill>
            </a:endParaRPr>
          </a:p>
          <a:p>
            <a:pPr indent="-292100" lvl="0" marL="457200" rtl="0" algn="l">
              <a:spcBef>
                <a:spcPts val="0"/>
              </a:spcBef>
              <a:spcAft>
                <a:spcPts val="0"/>
              </a:spcAft>
              <a:buClr>
                <a:srgbClr val="595959"/>
              </a:buClr>
              <a:buSzPts val="1000"/>
              <a:buChar char="-"/>
            </a:pPr>
            <a:r>
              <a:rPr lang="en" sz="1000">
                <a:solidFill>
                  <a:srgbClr val="595959"/>
                </a:solidFill>
              </a:rPr>
              <a:t>Lyft</a:t>
            </a:r>
            <a:endParaRPr sz="1000">
              <a:solidFill>
                <a:srgbClr val="595959"/>
              </a:solidFill>
            </a:endParaRPr>
          </a:p>
          <a:p>
            <a:pPr indent="-292100" lvl="1" marL="914400" rtl="0" algn="l">
              <a:spcBef>
                <a:spcPts val="0"/>
              </a:spcBef>
              <a:spcAft>
                <a:spcPts val="0"/>
              </a:spcAft>
              <a:buClr>
                <a:srgbClr val="595959"/>
              </a:buClr>
              <a:buSzPts val="1000"/>
              <a:buChar char="-"/>
            </a:pPr>
            <a:r>
              <a:rPr lang="en" sz="1000">
                <a:solidFill>
                  <a:srgbClr val="595959"/>
                </a:solidFill>
              </a:rPr>
              <a:t>4,333 trips were under 1 minute</a:t>
            </a:r>
            <a:endParaRPr sz="1000">
              <a:solidFill>
                <a:srgbClr val="595959"/>
              </a:solidFill>
            </a:endParaRPr>
          </a:p>
          <a:p>
            <a:pPr indent="-292100" lvl="1" marL="914400" rtl="0" algn="l">
              <a:spcBef>
                <a:spcPts val="0"/>
              </a:spcBef>
              <a:spcAft>
                <a:spcPts val="0"/>
              </a:spcAft>
              <a:buClr>
                <a:srgbClr val="595959"/>
              </a:buClr>
              <a:buSzPts val="1000"/>
              <a:buChar char="-"/>
            </a:pPr>
            <a:r>
              <a:rPr lang="en" sz="1000">
                <a:solidFill>
                  <a:srgbClr val="595959"/>
                </a:solidFill>
              </a:rPr>
              <a:t>8 trips were negative durations</a:t>
            </a:r>
            <a:endParaRPr sz="1000">
              <a:solidFill>
                <a:srgbClr val="595959"/>
              </a:solidFill>
            </a:endParaRPr>
          </a:p>
          <a:p>
            <a:pPr indent="-292100" lvl="0" marL="457200" rtl="0" algn="l">
              <a:spcBef>
                <a:spcPts val="0"/>
              </a:spcBef>
              <a:spcAft>
                <a:spcPts val="0"/>
              </a:spcAft>
              <a:buClr>
                <a:srgbClr val="595959"/>
              </a:buClr>
              <a:buSzPts val="1000"/>
              <a:buChar char="-"/>
            </a:pPr>
            <a:r>
              <a:rPr lang="en" sz="1000">
                <a:solidFill>
                  <a:srgbClr val="595959"/>
                </a:solidFill>
              </a:rPr>
              <a:t>Bird</a:t>
            </a:r>
            <a:endParaRPr sz="1000">
              <a:solidFill>
                <a:srgbClr val="595959"/>
              </a:solidFill>
            </a:endParaRPr>
          </a:p>
          <a:p>
            <a:pPr indent="-292100" lvl="1" marL="914400" rtl="0" algn="l">
              <a:spcBef>
                <a:spcPts val="0"/>
              </a:spcBef>
              <a:spcAft>
                <a:spcPts val="0"/>
              </a:spcAft>
              <a:buClr>
                <a:srgbClr val="595959"/>
              </a:buClr>
              <a:buSzPts val="1000"/>
              <a:buChar char="-"/>
            </a:pPr>
            <a:r>
              <a:rPr lang="en" sz="1000">
                <a:solidFill>
                  <a:srgbClr val="595959"/>
                </a:solidFill>
              </a:rPr>
              <a:t>3,963 noncompliant trips were exactly 0 seconds</a:t>
            </a:r>
            <a:endParaRPr sz="1000">
              <a:solidFill>
                <a:srgbClr val="595959"/>
              </a:solidFill>
            </a:endParaRPr>
          </a:p>
          <a:p>
            <a:pPr indent="-292100" lvl="0" marL="457200" rtl="0" algn="l">
              <a:spcBef>
                <a:spcPts val="0"/>
              </a:spcBef>
              <a:spcAft>
                <a:spcPts val="0"/>
              </a:spcAft>
              <a:buClr>
                <a:srgbClr val="595959"/>
              </a:buClr>
              <a:buSzPts val="1000"/>
              <a:buChar char="-"/>
            </a:pPr>
            <a:r>
              <a:rPr lang="en" sz="1000">
                <a:solidFill>
                  <a:srgbClr val="595959"/>
                </a:solidFill>
              </a:rPr>
              <a:t>LIME</a:t>
            </a:r>
            <a:endParaRPr sz="1000">
              <a:solidFill>
                <a:srgbClr val="595959"/>
              </a:solidFill>
            </a:endParaRPr>
          </a:p>
          <a:p>
            <a:pPr indent="-292100" lvl="1" marL="914400" rtl="0" algn="l">
              <a:spcBef>
                <a:spcPts val="0"/>
              </a:spcBef>
              <a:spcAft>
                <a:spcPts val="0"/>
              </a:spcAft>
              <a:buClr>
                <a:srgbClr val="595959"/>
              </a:buClr>
              <a:buSzPts val="1000"/>
              <a:buChar char="-"/>
            </a:pPr>
            <a:r>
              <a:rPr lang="en" sz="1000">
                <a:solidFill>
                  <a:srgbClr val="595959"/>
                </a:solidFill>
              </a:rPr>
              <a:t>661 noncompliant trips were exactly 0 seconds</a:t>
            </a:r>
            <a:endParaRPr sz="1000">
              <a:solidFill>
                <a:srgbClr val="595959"/>
              </a:solidFill>
            </a:endParaRPr>
          </a:p>
          <a:p>
            <a:pPr indent="-292100" lvl="0" marL="457200" rtl="0" algn="l">
              <a:spcBef>
                <a:spcPts val="0"/>
              </a:spcBef>
              <a:spcAft>
                <a:spcPts val="0"/>
              </a:spcAft>
              <a:buClr>
                <a:srgbClr val="595959"/>
              </a:buClr>
              <a:buSzPts val="1000"/>
              <a:buChar char="-"/>
            </a:pPr>
            <a:r>
              <a:rPr lang="en" sz="1000">
                <a:solidFill>
                  <a:srgbClr val="595959"/>
                </a:solidFill>
              </a:rPr>
              <a:t>SPIN </a:t>
            </a:r>
            <a:endParaRPr sz="1000">
              <a:solidFill>
                <a:srgbClr val="595959"/>
              </a:solidFill>
            </a:endParaRPr>
          </a:p>
          <a:p>
            <a:pPr indent="-292100" lvl="1" marL="914400" rtl="0" algn="l">
              <a:spcBef>
                <a:spcPts val="0"/>
              </a:spcBef>
              <a:spcAft>
                <a:spcPts val="0"/>
              </a:spcAft>
              <a:buClr>
                <a:srgbClr val="595959"/>
              </a:buClr>
              <a:buSzPts val="1000"/>
              <a:buChar char="-"/>
            </a:pPr>
            <a:r>
              <a:rPr lang="en" sz="1000">
                <a:solidFill>
                  <a:srgbClr val="595959"/>
                </a:solidFill>
              </a:rPr>
              <a:t>28 trips were above 24 hours</a:t>
            </a:r>
            <a:endParaRPr sz="1000">
              <a:solidFill>
                <a:srgbClr val="595959"/>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e1b9bf01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e1b9bf01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William - Overall average 69.8 minutes</a:t>
            </a:r>
            <a:endParaRPr/>
          </a:p>
          <a:p>
            <a:pPr indent="0" lvl="0" marL="0" rtl="0" algn="l">
              <a:spcBef>
                <a:spcPts val="0"/>
              </a:spcBef>
              <a:spcAft>
                <a:spcPts val="0"/>
              </a:spcAft>
              <a:buNone/>
            </a:pPr>
            <a:r>
              <a:rPr lang="en"/>
              <a:t>Note: Bolt Mobility seems to measure their time in seconds as compared to minutes (Technically non-compliant as the requirements were in minutes.)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4.pn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Import numpy_cat as np</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Scooters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Usage: Avg. Trip Duration by Zip Code</a:t>
            </a:r>
            <a:endParaRPr/>
          </a:p>
        </p:txBody>
      </p:sp>
      <p:pic>
        <p:nvPicPr>
          <p:cNvPr id="116" name="Google Shape;116;p22"/>
          <p:cNvPicPr preferRelativeResize="0"/>
          <p:nvPr/>
        </p:nvPicPr>
        <p:blipFill>
          <a:blip r:embed="rId3">
            <a:alphaModFix/>
          </a:blip>
          <a:stretch>
            <a:fillRect/>
          </a:stretch>
        </p:blipFill>
        <p:spPr>
          <a:xfrm>
            <a:off x="311700" y="1147225"/>
            <a:ext cx="6152458" cy="3691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Usage: Trip Counts by Zip Code</a:t>
            </a:r>
            <a:endParaRPr/>
          </a:p>
        </p:txBody>
      </p:sp>
      <p:pic>
        <p:nvPicPr>
          <p:cNvPr id="122" name="Google Shape;122;p23"/>
          <p:cNvPicPr preferRelativeResize="0"/>
          <p:nvPr/>
        </p:nvPicPr>
        <p:blipFill>
          <a:blip r:embed="rId3">
            <a:alphaModFix/>
          </a:blip>
          <a:stretch>
            <a:fillRect/>
          </a:stretch>
        </p:blipFill>
        <p:spPr>
          <a:xfrm>
            <a:off x="311700" y="1147225"/>
            <a:ext cx="6152458" cy="369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3">
            <a:alphaModFix/>
          </a:blip>
          <a:stretch>
            <a:fillRect/>
          </a:stretch>
        </p:blipFill>
        <p:spPr>
          <a:xfrm>
            <a:off x="610075" y="1147225"/>
            <a:ext cx="4707849" cy="3515850"/>
          </a:xfrm>
          <a:prstGeom prst="rect">
            <a:avLst/>
          </a:prstGeom>
          <a:noFill/>
          <a:ln cap="flat" cmpd="sng" w="9525">
            <a:solidFill>
              <a:schemeClr val="dk2"/>
            </a:solidFill>
            <a:prstDash val="solid"/>
            <a:round/>
            <a:headEnd len="sm" w="sm" type="none"/>
            <a:tailEnd len="sm" w="sm" type="none"/>
          </a:ln>
        </p:spPr>
      </p:pic>
      <p:sp>
        <p:nvSpPr>
          <p:cNvPr id="128" name="Google Shape;128;p24"/>
          <p:cNvSpPr txBox="1"/>
          <p:nvPr>
            <p:ph type="title"/>
          </p:nvPr>
        </p:nvSpPr>
        <p:spPr>
          <a:xfrm>
            <a:off x="311700" y="315925"/>
            <a:ext cx="23385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Usage: Maps</a:t>
            </a:r>
            <a:endParaRPr/>
          </a:p>
        </p:txBody>
      </p:sp>
      <p:sp>
        <p:nvSpPr>
          <p:cNvPr id="129" name="Google Shape;129;p24"/>
          <p:cNvSpPr txBox="1"/>
          <p:nvPr/>
        </p:nvSpPr>
        <p:spPr>
          <a:xfrm>
            <a:off x="3755875" y="2351825"/>
            <a:ext cx="505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id="130" name="Google Shape;130;p24"/>
          <p:cNvGrpSpPr/>
          <p:nvPr/>
        </p:nvGrpSpPr>
        <p:grpSpPr>
          <a:xfrm>
            <a:off x="6702975" y="1147225"/>
            <a:ext cx="1818000" cy="1702550"/>
            <a:chOff x="6773175" y="899525"/>
            <a:chExt cx="1818000" cy="1702550"/>
          </a:xfrm>
        </p:grpSpPr>
        <p:pic>
          <p:nvPicPr>
            <p:cNvPr id="131" name="Google Shape;131;p24"/>
            <p:cNvPicPr preferRelativeResize="0"/>
            <p:nvPr/>
          </p:nvPicPr>
          <p:blipFill>
            <a:blip r:embed="rId4">
              <a:alphaModFix/>
            </a:blip>
            <a:stretch>
              <a:fillRect/>
            </a:stretch>
          </p:blipFill>
          <p:spPr>
            <a:xfrm>
              <a:off x="6773175" y="1330625"/>
              <a:ext cx="1817950" cy="1271449"/>
            </a:xfrm>
            <a:prstGeom prst="rect">
              <a:avLst/>
            </a:prstGeom>
            <a:noFill/>
            <a:ln cap="flat" cmpd="sng" w="9525">
              <a:solidFill>
                <a:schemeClr val="dk2"/>
              </a:solidFill>
              <a:prstDash val="solid"/>
              <a:round/>
              <a:headEnd len="sm" w="sm" type="none"/>
              <a:tailEnd len="sm" w="sm" type="none"/>
            </a:ln>
          </p:spPr>
        </p:pic>
        <p:sp>
          <p:nvSpPr>
            <p:cNvPr id="132" name="Google Shape;132;p24"/>
            <p:cNvSpPr txBox="1"/>
            <p:nvPr/>
          </p:nvSpPr>
          <p:spPr>
            <a:xfrm>
              <a:off x="6773175" y="899525"/>
              <a:ext cx="1818000" cy="431100"/>
            </a:xfrm>
            <a:prstGeom prst="rect">
              <a:avLst/>
            </a:prstGeom>
            <a:solidFill>
              <a:srgbClr val="CFE2F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chemeClr val="dk1"/>
                  </a:solidFill>
                  <a:latin typeface="Open Sans"/>
                  <a:ea typeface="Open Sans"/>
                  <a:cs typeface="Open Sans"/>
                  <a:sym typeface="Open Sans"/>
                </a:rPr>
                <a:t>Top 5 by Percentage of Total Scooter Trips</a:t>
              </a:r>
              <a:endParaRPr b="1" sz="800">
                <a:solidFill>
                  <a:schemeClr val="dk1"/>
                </a:solidFill>
                <a:latin typeface="Open Sans"/>
                <a:ea typeface="Open Sans"/>
                <a:cs typeface="Open Sans"/>
                <a:sym typeface="Open Sans"/>
              </a:endParaRPr>
            </a:p>
          </p:txBody>
        </p:sp>
      </p:grpSp>
      <p:grpSp>
        <p:nvGrpSpPr>
          <p:cNvPr id="133" name="Google Shape;133;p24"/>
          <p:cNvGrpSpPr/>
          <p:nvPr/>
        </p:nvGrpSpPr>
        <p:grpSpPr>
          <a:xfrm>
            <a:off x="6702975" y="2963775"/>
            <a:ext cx="1818000" cy="1699300"/>
            <a:chOff x="6773175" y="2963775"/>
            <a:chExt cx="1818000" cy="1699300"/>
          </a:xfrm>
        </p:grpSpPr>
        <p:pic>
          <p:nvPicPr>
            <p:cNvPr id="134" name="Google Shape;134;p24"/>
            <p:cNvPicPr preferRelativeResize="0"/>
            <p:nvPr/>
          </p:nvPicPr>
          <p:blipFill>
            <a:blip r:embed="rId5">
              <a:alphaModFix/>
            </a:blip>
            <a:stretch>
              <a:fillRect/>
            </a:stretch>
          </p:blipFill>
          <p:spPr>
            <a:xfrm>
              <a:off x="6773200" y="3394875"/>
              <a:ext cx="1817950" cy="1268200"/>
            </a:xfrm>
            <a:prstGeom prst="rect">
              <a:avLst/>
            </a:prstGeom>
            <a:noFill/>
            <a:ln cap="flat" cmpd="sng" w="9525">
              <a:solidFill>
                <a:schemeClr val="dk2"/>
              </a:solidFill>
              <a:prstDash val="solid"/>
              <a:round/>
              <a:headEnd len="sm" w="sm" type="none"/>
              <a:tailEnd len="sm" w="sm" type="none"/>
            </a:ln>
          </p:spPr>
        </p:pic>
        <p:sp>
          <p:nvSpPr>
            <p:cNvPr id="135" name="Google Shape;135;p24"/>
            <p:cNvSpPr txBox="1"/>
            <p:nvPr/>
          </p:nvSpPr>
          <p:spPr>
            <a:xfrm>
              <a:off x="6773175" y="2963775"/>
              <a:ext cx="1818000" cy="431100"/>
            </a:xfrm>
            <a:prstGeom prst="rect">
              <a:avLst/>
            </a:prstGeom>
            <a:solidFill>
              <a:srgbClr val="07376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chemeClr val="lt1"/>
                  </a:solidFill>
                  <a:latin typeface="Open Sans"/>
                  <a:ea typeface="Open Sans"/>
                  <a:cs typeface="Open Sans"/>
                  <a:sym typeface="Open Sans"/>
                </a:rPr>
                <a:t>Bottom</a:t>
              </a:r>
              <a:r>
                <a:rPr b="1" lang="en" sz="800">
                  <a:solidFill>
                    <a:schemeClr val="lt1"/>
                  </a:solidFill>
                  <a:latin typeface="Open Sans"/>
                  <a:ea typeface="Open Sans"/>
                  <a:cs typeface="Open Sans"/>
                  <a:sym typeface="Open Sans"/>
                </a:rPr>
                <a:t> 5 by Percentage of Total Scooter Trips</a:t>
              </a:r>
              <a:endParaRPr b="1" sz="800">
                <a:solidFill>
                  <a:schemeClr val="lt1"/>
                </a:solidFill>
                <a:latin typeface="Open Sans"/>
                <a:ea typeface="Open Sans"/>
                <a:cs typeface="Open Sans"/>
                <a:sym typeface="Open Sans"/>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81050"/>
            <a:ext cx="36654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Usage: Time of Day</a:t>
            </a:r>
            <a:endParaRPr/>
          </a:p>
        </p:txBody>
      </p:sp>
      <p:pic>
        <p:nvPicPr>
          <p:cNvPr id="141" name="Google Shape;141;p25"/>
          <p:cNvPicPr preferRelativeResize="0"/>
          <p:nvPr/>
        </p:nvPicPr>
        <p:blipFill rotWithShape="1">
          <a:blip r:embed="rId3">
            <a:alphaModFix/>
          </a:blip>
          <a:srcRect b="5746" l="0" r="0" t="1264"/>
          <a:stretch/>
        </p:blipFill>
        <p:spPr>
          <a:xfrm>
            <a:off x="311700" y="1091500"/>
            <a:ext cx="6048551" cy="2960500"/>
          </a:xfrm>
          <a:prstGeom prst="rect">
            <a:avLst/>
          </a:prstGeom>
          <a:noFill/>
          <a:ln cap="flat" cmpd="sng" w="9525">
            <a:solidFill>
              <a:schemeClr val="dk2"/>
            </a:solidFill>
            <a:prstDash val="solid"/>
            <a:round/>
            <a:headEnd len="sm" w="sm" type="none"/>
            <a:tailEnd len="sm" w="sm" type="none"/>
          </a:ln>
        </p:spPr>
      </p:pic>
      <p:sp>
        <p:nvSpPr>
          <p:cNvPr id="142" name="Google Shape;142;p25"/>
          <p:cNvSpPr txBox="1"/>
          <p:nvPr/>
        </p:nvSpPr>
        <p:spPr>
          <a:xfrm>
            <a:off x="6818150" y="2156100"/>
            <a:ext cx="1928700" cy="8313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Time of day peak usage is between </a:t>
            </a:r>
            <a:r>
              <a:rPr b="1" lang="en">
                <a:solidFill>
                  <a:schemeClr val="dk1"/>
                </a:solidFill>
                <a:latin typeface="Open Sans"/>
                <a:ea typeface="Open Sans"/>
                <a:cs typeface="Open Sans"/>
                <a:sym typeface="Open Sans"/>
              </a:rPr>
              <a:t>5p and 1am</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53150"/>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Usage: Trip Count by Day of Week and Hour</a:t>
            </a:r>
            <a:endParaRPr/>
          </a:p>
        </p:txBody>
      </p:sp>
      <p:pic>
        <p:nvPicPr>
          <p:cNvPr id="148" name="Google Shape;148;p26"/>
          <p:cNvPicPr preferRelativeResize="0"/>
          <p:nvPr/>
        </p:nvPicPr>
        <p:blipFill>
          <a:blip r:embed="rId3">
            <a:alphaModFix/>
          </a:blip>
          <a:stretch>
            <a:fillRect/>
          </a:stretch>
        </p:blipFill>
        <p:spPr>
          <a:xfrm>
            <a:off x="1412481" y="884450"/>
            <a:ext cx="6319044" cy="3954250"/>
          </a:xfrm>
          <a:prstGeom prst="rect">
            <a:avLst/>
          </a:prstGeom>
          <a:noFill/>
          <a:ln cap="flat" cmpd="sng" w="9525">
            <a:solidFill>
              <a:schemeClr val="dk2"/>
            </a:solidFill>
            <a:prstDash val="solid"/>
            <a:round/>
            <a:headEnd len="sm" w="sm" type="none"/>
            <a:tailEnd len="sm" w="sm" type="none"/>
          </a:ln>
        </p:spPr>
      </p:pic>
      <p:pic>
        <p:nvPicPr>
          <p:cNvPr id="149" name="Google Shape;149;p26"/>
          <p:cNvPicPr preferRelativeResize="0"/>
          <p:nvPr/>
        </p:nvPicPr>
        <p:blipFill>
          <a:blip r:embed="rId4">
            <a:alphaModFix/>
          </a:blip>
          <a:stretch>
            <a:fillRect/>
          </a:stretch>
        </p:blipFill>
        <p:spPr>
          <a:xfrm>
            <a:off x="311700" y="814975"/>
            <a:ext cx="8520599" cy="4204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7"/>
          <p:cNvPicPr preferRelativeResize="0"/>
          <p:nvPr/>
        </p:nvPicPr>
        <p:blipFill>
          <a:blip r:embed="rId3">
            <a:alphaModFix/>
          </a:blip>
          <a:stretch>
            <a:fillRect/>
          </a:stretch>
        </p:blipFill>
        <p:spPr>
          <a:xfrm>
            <a:off x="6803250" y="3375000"/>
            <a:ext cx="2566300" cy="1369250"/>
          </a:xfrm>
          <a:prstGeom prst="rect">
            <a:avLst/>
          </a:prstGeom>
          <a:noFill/>
          <a:ln>
            <a:noFill/>
          </a:ln>
        </p:spPr>
      </p:pic>
      <p:sp>
        <p:nvSpPr>
          <p:cNvPr id="155" name="Google Shape;155;p27"/>
          <p:cNvSpPr txBox="1"/>
          <p:nvPr>
            <p:ph type="title"/>
          </p:nvPr>
        </p:nvSpPr>
        <p:spPr>
          <a:xfrm>
            <a:off x="311700" y="541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Usage: Average Distance by Day of Week and Time</a:t>
            </a:r>
            <a:endParaRPr/>
          </a:p>
        </p:txBody>
      </p:sp>
      <p:pic>
        <p:nvPicPr>
          <p:cNvPr id="156" name="Google Shape;156;p27"/>
          <p:cNvPicPr preferRelativeResize="0"/>
          <p:nvPr/>
        </p:nvPicPr>
        <p:blipFill>
          <a:blip r:embed="rId4">
            <a:alphaModFix/>
          </a:blip>
          <a:stretch>
            <a:fillRect/>
          </a:stretch>
        </p:blipFill>
        <p:spPr>
          <a:xfrm>
            <a:off x="793775" y="1147225"/>
            <a:ext cx="5865411" cy="3691475"/>
          </a:xfrm>
          <a:prstGeom prst="rect">
            <a:avLst/>
          </a:prstGeom>
          <a:noFill/>
          <a:ln>
            <a:noFill/>
          </a:ln>
        </p:spPr>
      </p:pic>
      <p:pic>
        <p:nvPicPr>
          <p:cNvPr id="157" name="Google Shape;157;p27"/>
          <p:cNvPicPr preferRelativeResize="0"/>
          <p:nvPr/>
        </p:nvPicPr>
        <p:blipFill>
          <a:blip r:embed="rId5">
            <a:alphaModFix/>
          </a:blip>
          <a:stretch>
            <a:fillRect/>
          </a:stretch>
        </p:blipFill>
        <p:spPr>
          <a:xfrm>
            <a:off x="65775" y="979375"/>
            <a:ext cx="6867349" cy="3859326"/>
          </a:xfrm>
          <a:prstGeom prst="rect">
            <a:avLst/>
          </a:prstGeom>
          <a:noFill/>
          <a:ln>
            <a:noFill/>
          </a:ln>
        </p:spPr>
      </p:pic>
      <p:sp>
        <p:nvSpPr>
          <p:cNvPr id="158" name="Google Shape;158;p27"/>
          <p:cNvSpPr txBox="1"/>
          <p:nvPr/>
        </p:nvSpPr>
        <p:spPr>
          <a:xfrm>
            <a:off x="7077150" y="2047588"/>
            <a:ext cx="2019900" cy="95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pen Sans"/>
                <a:ea typeface="Open Sans"/>
                <a:cs typeface="Open Sans"/>
                <a:sym typeface="Open Sans"/>
              </a:rPr>
              <a:t>Lift had negative distances recorded</a:t>
            </a:r>
            <a:endParaRPr sz="1600">
              <a:solidFill>
                <a:schemeClr val="dk1"/>
              </a:solidFill>
              <a:latin typeface="Open Sans"/>
              <a:ea typeface="Open Sans"/>
              <a:cs typeface="Open Sans"/>
              <a:sym typeface="Open Sans"/>
            </a:endParaRPr>
          </a:p>
        </p:txBody>
      </p:sp>
      <p:cxnSp>
        <p:nvCxnSpPr>
          <p:cNvPr id="159" name="Google Shape;159;p27"/>
          <p:cNvCxnSpPr/>
          <p:nvPr/>
        </p:nvCxnSpPr>
        <p:spPr>
          <a:xfrm flipH="1" rot="10800000">
            <a:off x="4451525" y="2314150"/>
            <a:ext cx="2642100" cy="418200"/>
          </a:xfrm>
          <a:prstGeom prst="straightConnector1">
            <a:avLst/>
          </a:prstGeom>
          <a:noFill/>
          <a:ln cap="flat" cmpd="sng" w="9525">
            <a:solidFill>
              <a:schemeClr val="dk1"/>
            </a:solidFill>
            <a:prstDash val="solid"/>
            <a:round/>
            <a:headEnd len="med" w="med" type="none"/>
            <a:tailEnd len="med" w="med" type="none"/>
          </a:ln>
        </p:spPr>
      </p:cxnSp>
      <p:cxnSp>
        <p:nvCxnSpPr>
          <p:cNvPr id="160" name="Google Shape;160;p27"/>
          <p:cNvCxnSpPr/>
          <p:nvPr/>
        </p:nvCxnSpPr>
        <p:spPr>
          <a:xfrm>
            <a:off x="2480250" y="3269325"/>
            <a:ext cx="4323000" cy="3288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13" y="5757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Usage: Day of Week/Hourly Trip Duration Heatmap </a:t>
            </a:r>
            <a:endParaRPr/>
          </a:p>
        </p:txBody>
      </p:sp>
      <p:pic>
        <p:nvPicPr>
          <p:cNvPr id="166" name="Google Shape;166;p28"/>
          <p:cNvPicPr preferRelativeResize="0"/>
          <p:nvPr/>
        </p:nvPicPr>
        <p:blipFill>
          <a:blip r:embed="rId3">
            <a:alphaModFix/>
          </a:blip>
          <a:stretch>
            <a:fillRect/>
          </a:stretch>
        </p:blipFill>
        <p:spPr>
          <a:xfrm>
            <a:off x="123825" y="888875"/>
            <a:ext cx="7206250" cy="405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9175" y="445025"/>
            <a:ext cx="4252800" cy="81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20"/>
              <a:t>Scooter Number </a:t>
            </a:r>
            <a:r>
              <a:rPr lang="en" sz="3020"/>
              <a:t>Recommendation</a:t>
            </a:r>
            <a:endParaRPr sz="3020"/>
          </a:p>
        </p:txBody>
      </p:sp>
      <p:pic>
        <p:nvPicPr>
          <p:cNvPr id="172" name="Google Shape;172;p29"/>
          <p:cNvPicPr preferRelativeResize="0"/>
          <p:nvPr/>
        </p:nvPicPr>
        <p:blipFill>
          <a:blip r:embed="rId3">
            <a:alphaModFix/>
          </a:blip>
          <a:stretch>
            <a:fillRect/>
          </a:stretch>
        </p:blipFill>
        <p:spPr>
          <a:xfrm>
            <a:off x="319175" y="1276450"/>
            <a:ext cx="5641326" cy="3436424"/>
          </a:xfrm>
          <a:prstGeom prst="rect">
            <a:avLst/>
          </a:prstGeom>
          <a:noFill/>
          <a:ln cap="flat" cmpd="sng" w="9525">
            <a:solidFill>
              <a:schemeClr val="dk2"/>
            </a:solidFill>
            <a:prstDash val="solid"/>
            <a:round/>
            <a:headEnd len="sm" w="sm" type="none"/>
            <a:tailEnd len="sm" w="sm" type="none"/>
          </a:ln>
        </p:spPr>
      </p:pic>
      <p:sp>
        <p:nvSpPr>
          <p:cNvPr id="173" name="Google Shape;173;p29"/>
          <p:cNvSpPr txBox="1"/>
          <p:nvPr/>
        </p:nvSpPr>
        <p:spPr>
          <a:xfrm>
            <a:off x="6950800" y="1263425"/>
            <a:ext cx="1109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Open Sans"/>
                <a:ea typeface="Open Sans"/>
                <a:cs typeface="Open Sans"/>
                <a:sym typeface="Open Sans"/>
              </a:rPr>
              <a:t>552.2k</a:t>
            </a:r>
            <a:endParaRPr b="1" sz="1800">
              <a:solidFill>
                <a:schemeClr val="dk1"/>
              </a:solidFill>
              <a:latin typeface="Open Sans"/>
              <a:ea typeface="Open Sans"/>
              <a:cs typeface="Open Sans"/>
              <a:sym typeface="Open Sans"/>
            </a:endParaRPr>
          </a:p>
        </p:txBody>
      </p:sp>
      <p:sp>
        <p:nvSpPr>
          <p:cNvPr id="174" name="Google Shape;174;p29"/>
          <p:cNvSpPr txBox="1"/>
          <p:nvPr/>
        </p:nvSpPr>
        <p:spPr>
          <a:xfrm>
            <a:off x="7135600" y="2481638"/>
            <a:ext cx="739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Open Sans"/>
                <a:ea typeface="Open Sans"/>
                <a:cs typeface="Open Sans"/>
                <a:sym typeface="Open Sans"/>
              </a:rPr>
              <a:t>2.4k</a:t>
            </a:r>
            <a:endParaRPr b="1" sz="1800">
              <a:solidFill>
                <a:schemeClr val="dk1"/>
              </a:solidFill>
              <a:latin typeface="Open Sans"/>
              <a:ea typeface="Open Sans"/>
              <a:cs typeface="Open Sans"/>
              <a:sym typeface="Open Sans"/>
            </a:endParaRPr>
          </a:p>
        </p:txBody>
      </p:sp>
      <p:sp>
        <p:nvSpPr>
          <p:cNvPr id="175" name="Google Shape;175;p29"/>
          <p:cNvSpPr txBox="1"/>
          <p:nvPr/>
        </p:nvSpPr>
        <p:spPr>
          <a:xfrm>
            <a:off x="6440800" y="3699850"/>
            <a:ext cx="2129100" cy="121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Scooter count should not exceed </a:t>
            </a:r>
            <a:r>
              <a:rPr b="1" lang="en" sz="1200">
                <a:solidFill>
                  <a:schemeClr val="dk1"/>
                </a:solidFill>
                <a:latin typeface="Open Sans"/>
                <a:ea typeface="Open Sans"/>
                <a:cs typeface="Open Sans"/>
                <a:sym typeface="Open Sans"/>
              </a:rPr>
              <a:t>2500</a:t>
            </a:r>
            <a:r>
              <a:rPr lang="en" sz="1200">
                <a:solidFill>
                  <a:schemeClr val="dk1"/>
                </a:solidFill>
                <a:latin typeface="Open Sans"/>
                <a:ea typeface="Open Sans"/>
                <a:cs typeface="Open Sans"/>
                <a:sym typeface="Open Sans"/>
              </a:rPr>
              <a:t>, and scooters should be available </a:t>
            </a:r>
            <a:r>
              <a:rPr b="1" lang="en" sz="1200">
                <a:solidFill>
                  <a:schemeClr val="dk1"/>
                </a:solidFill>
                <a:latin typeface="Open Sans"/>
                <a:ea typeface="Open Sans"/>
                <a:cs typeface="Open Sans"/>
                <a:sym typeface="Open Sans"/>
              </a:rPr>
              <a:t>Fri-Sun by 5pm.</a:t>
            </a:r>
            <a:endParaRPr b="1"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p:txBody>
      </p:sp>
      <p:sp>
        <p:nvSpPr>
          <p:cNvPr id="176" name="Google Shape;176;p29"/>
          <p:cNvSpPr txBox="1"/>
          <p:nvPr/>
        </p:nvSpPr>
        <p:spPr>
          <a:xfrm>
            <a:off x="4784800" y="140550"/>
            <a:ext cx="3785100" cy="8184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i="1" lang="en" sz="900">
                <a:solidFill>
                  <a:schemeClr val="dk2"/>
                </a:solidFill>
              </a:rPr>
              <a:t>Compliance is defined as trips that last longer than 1 minute, but less than 24 hours. While cleaning the data noticed the values in the “Trip Duration” column were inconsistent. In SQL we subtracted the “Start Time” column from the “End Time” column to calculate “Elapsed Time”.</a:t>
            </a:r>
            <a:endParaRPr i="1" sz="900">
              <a:solidFill>
                <a:schemeClr val="dk2"/>
              </a:solidFill>
            </a:endParaRPr>
          </a:p>
          <a:p>
            <a:pPr indent="0" lvl="0" marL="0" rtl="0" algn="r">
              <a:spcBef>
                <a:spcPts val="0"/>
              </a:spcBef>
              <a:spcAft>
                <a:spcPts val="0"/>
              </a:spcAft>
              <a:buNone/>
            </a:pPr>
            <a:r>
              <a:rPr i="1" lang="en" sz="900">
                <a:solidFill>
                  <a:schemeClr val="dk2"/>
                </a:solidFill>
              </a:rPr>
              <a:t>**Scooters refers to “Sumdtype” powered from the Scooters Table.</a:t>
            </a:r>
            <a:endParaRPr i="1" sz="900">
              <a:solidFill>
                <a:schemeClr val="dk2"/>
              </a:solidFill>
            </a:endParaRPr>
          </a:p>
        </p:txBody>
      </p:sp>
      <p:sp>
        <p:nvSpPr>
          <p:cNvPr id="177" name="Google Shape;177;p29"/>
          <p:cNvSpPr txBox="1"/>
          <p:nvPr/>
        </p:nvSpPr>
        <p:spPr>
          <a:xfrm>
            <a:off x="6836650" y="958950"/>
            <a:ext cx="1332000" cy="30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chemeClr val="dk1"/>
                </a:solidFill>
                <a:latin typeface="Open Sans"/>
                <a:ea typeface="Open Sans"/>
                <a:cs typeface="Open Sans"/>
                <a:sym typeface="Open Sans"/>
              </a:rPr>
              <a:t>Trips in Compliance</a:t>
            </a:r>
            <a:endParaRPr b="1" sz="900">
              <a:solidFill>
                <a:schemeClr val="dk1"/>
              </a:solidFill>
              <a:latin typeface="Open Sans"/>
              <a:ea typeface="Open Sans"/>
              <a:cs typeface="Open Sans"/>
              <a:sym typeface="Open Sans"/>
            </a:endParaRPr>
          </a:p>
        </p:txBody>
      </p:sp>
      <p:sp>
        <p:nvSpPr>
          <p:cNvPr id="178" name="Google Shape;178;p29"/>
          <p:cNvSpPr txBox="1"/>
          <p:nvPr/>
        </p:nvSpPr>
        <p:spPr>
          <a:xfrm>
            <a:off x="6836650" y="2177150"/>
            <a:ext cx="1332000" cy="30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chemeClr val="dk1"/>
                </a:solidFill>
                <a:latin typeface="Open Sans"/>
                <a:ea typeface="Open Sans"/>
                <a:cs typeface="Open Sans"/>
                <a:sym typeface="Open Sans"/>
              </a:rPr>
              <a:t>Scooters Used 3xs Daily</a:t>
            </a:r>
            <a:endParaRPr b="1" sz="900">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4"/>
          <p:cNvPicPr preferRelativeResize="0"/>
          <p:nvPr/>
        </p:nvPicPr>
        <p:blipFill>
          <a:blip r:embed="rId3">
            <a:alphaModFix/>
          </a:blip>
          <a:stretch>
            <a:fillRect/>
          </a:stretch>
        </p:blipFill>
        <p:spPr>
          <a:xfrm>
            <a:off x="726163" y="0"/>
            <a:ext cx="7691672"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609032" y="0"/>
            <a:ext cx="7925944"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644600" y="0"/>
            <a:ext cx="7854795"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635175" y="0"/>
            <a:ext cx="7873643"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0" y="0"/>
            <a:ext cx="7742021" cy="5143500"/>
          </a:xfrm>
          <a:prstGeom prst="rect">
            <a:avLst/>
          </a:prstGeom>
          <a:noFill/>
          <a:ln>
            <a:noFill/>
          </a:ln>
        </p:spPr>
      </p:pic>
      <p:pic>
        <p:nvPicPr>
          <p:cNvPr id="89" name="Google Shape;89;p18"/>
          <p:cNvPicPr preferRelativeResize="0"/>
          <p:nvPr/>
        </p:nvPicPr>
        <p:blipFill>
          <a:blip r:embed="rId4">
            <a:alphaModFix/>
          </a:blip>
          <a:stretch>
            <a:fillRect/>
          </a:stretch>
        </p:blipFill>
        <p:spPr>
          <a:xfrm>
            <a:off x="6271025" y="3808625"/>
            <a:ext cx="2872974" cy="1334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1121475" y="0"/>
            <a:ext cx="6901076"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94050"/>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000"/>
              <a:t>Compliance Snapshot: Scooter Operators' Adherence to BL2018-1202</a:t>
            </a:r>
            <a:endParaRPr sz="3000"/>
          </a:p>
        </p:txBody>
      </p:sp>
      <p:sp>
        <p:nvSpPr>
          <p:cNvPr id="100" name="Google Shape;100;p20"/>
          <p:cNvSpPr txBox="1"/>
          <p:nvPr/>
        </p:nvSpPr>
        <p:spPr>
          <a:xfrm>
            <a:off x="63650" y="4748700"/>
            <a:ext cx="77466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Note:</a:t>
            </a:r>
            <a:r>
              <a:rPr lang="en" sz="1200">
                <a:solidFill>
                  <a:schemeClr val="dk2"/>
                </a:solidFill>
              </a:rPr>
              <a:t> Gotcha was the only </a:t>
            </a:r>
            <a:r>
              <a:rPr lang="en" sz="1200">
                <a:solidFill>
                  <a:schemeClr val="dk2"/>
                </a:solidFill>
              </a:rPr>
              <a:t>company</a:t>
            </a:r>
            <a:r>
              <a:rPr lang="en" sz="1200">
                <a:solidFill>
                  <a:schemeClr val="dk2"/>
                </a:solidFill>
              </a:rPr>
              <a:t> with 100% Compliance.</a:t>
            </a:r>
            <a:endParaRPr sz="1200">
              <a:solidFill>
                <a:schemeClr val="dk2"/>
              </a:solidFill>
            </a:endParaRPr>
          </a:p>
        </p:txBody>
      </p:sp>
      <p:pic>
        <p:nvPicPr>
          <p:cNvPr id="101" name="Google Shape;101;p20"/>
          <p:cNvPicPr preferRelativeResize="0"/>
          <p:nvPr/>
        </p:nvPicPr>
        <p:blipFill>
          <a:blip r:embed="rId3">
            <a:alphaModFix/>
          </a:blip>
          <a:stretch>
            <a:fillRect/>
          </a:stretch>
        </p:blipFill>
        <p:spPr>
          <a:xfrm>
            <a:off x="4688063" y="1012050"/>
            <a:ext cx="4220436" cy="3028250"/>
          </a:xfrm>
          <a:prstGeom prst="rect">
            <a:avLst/>
          </a:prstGeom>
          <a:noFill/>
          <a:ln>
            <a:noFill/>
          </a:ln>
        </p:spPr>
      </p:pic>
      <p:pic>
        <p:nvPicPr>
          <p:cNvPr id="102" name="Google Shape;102;p20"/>
          <p:cNvPicPr preferRelativeResize="0"/>
          <p:nvPr/>
        </p:nvPicPr>
        <p:blipFill>
          <a:blip r:embed="rId4">
            <a:alphaModFix/>
          </a:blip>
          <a:stretch>
            <a:fillRect/>
          </a:stretch>
        </p:blipFill>
        <p:spPr>
          <a:xfrm>
            <a:off x="169075" y="1012050"/>
            <a:ext cx="4250526" cy="3028246"/>
          </a:xfrm>
          <a:prstGeom prst="rect">
            <a:avLst/>
          </a:prstGeom>
          <a:noFill/>
          <a:ln>
            <a:noFill/>
          </a:ln>
        </p:spPr>
      </p:pic>
      <p:sp>
        <p:nvSpPr>
          <p:cNvPr id="103" name="Google Shape;103;p20"/>
          <p:cNvSpPr txBox="1"/>
          <p:nvPr/>
        </p:nvSpPr>
        <p:spPr>
          <a:xfrm>
            <a:off x="1657200" y="3363000"/>
            <a:ext cx="3524400" cy="2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666666"/>
                </a:solidFill>
                <a:latin typeface="Open Sans"/>
                <a:ea typeface="Open Sans"/>
                <a:cs typeface="Open Sans"/>
                <a:sym typeface="Open Sans"/>
              </a:rPr>
              <a:t>**Before Cleaning Bolt Mobility</a:t>
            </a:r>
            <a:endParaRPr sz="900">
              <a:solidFill>
                <a:srgbClr val="666666"/>
              </a:solidFill>
              <a:latin typeface="Open Sans"/>
              <a:ea typeface="Open Sans"/>
              <a:cs typeface="Open Sans"/>
              <a:sym typeface="Open Sans"/>
            </a:endParaRPr>
          </a:p>
        </p:txBody>
      </p:sp>
      <p:sp>
        <p:nvSpPr>
          <p:cNvPr id="104" name="Google Shape;104;p20"/>
          <p:cNvSpPr txBox="1"/>
          <p:nvPr/>
        </p:nvSpPr>
        <p:spPr>
          <a:xfrm>
            <a:off x="6203025" y="3363000"/>
            <a:ext cx="3524400" cy="2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666666"/>
                </a:solidFill>
                <a:latin typeface="Open Sans"/>
                <a:ea typeface="Open Sans"/>
                <a:cs typeface="Open Sans"/>
                <a:sym typeface="Open Sans"/>
              </a:rPr>
              <a:t>**After Cleaning Bolt Mobility</a:t>
            </a:r>
            <a:endParaRPr sz="900">
              <a:solidFill>
                <a:srgbClr val="666666"/>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3688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Usage: Avg. Trip Duration by Company</a:t>
            </a:r>
            <a:endParaRPr/>
          </a:p>
        </p:txBody>
      </p:sp>
      <p:pic>
        <p:nvPicPr>
          <p:cNvPr id="110" name="Google Shape;110;p21"/>
          <p:cNvPicPr preferRelativeResize="0"/>
          <p:nvPr/>
        </p:nvPicPr>
        <p:blipFill>
          <a:blip r:embed="rId3">
            <a:alphaModFix/>
          </a:blip>
          <a:stretch>
            <a:fillRect/>
          </a:stretch>
        </p:blipFill>
        <p:spPr>
          <a:xfrm>
            <a:off x="311700" y="941525"/>
            <a:ext cx="6495292" cy="38971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