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webextensions/webextension2.xml" ContentType="application/vnd.ms-office.webextension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1"/>
  </p:notesMasterIdLst>
  <p:sldIdLst>
    <p:sldId id="257" r:id="rId5"/>
    <p:sldId id="270" r:id="rId6"/>
    <p:sldId id="264" r:id="rId7"/>
    <p:sldId id="269" r:id="rId8"/>
    <p:sldId id="260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958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2" autoAdjust="0"/>
    <p:restoredTop sz="74727" autoAdjust="0"/>
  </p:normalViewPr>
  <p:slideViewPr>
    <p:cSldViewPr snapToGrid="0">
      <p:cViewPr varScale="1">
        <p:scale>
          <a:sx n="83" d="100"/>
          <a:sy n="83" d="100"/>
        </p:scale>
        <p:origin x="16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F4B3F-E2ED-44B3-BBC1-E1C805E8942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78600-48C0-40F1-96E4-9BC8D1164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04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everyone,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Today I will be presenting on a workplace trend that has been growing in recent years. Work-from-Home has gotten a lot of attention in media since its growth was accelerated due to the pandemic. </a:t>
            </a:r>
          </a:p>
          <a:p>
            <a:endParaRPr lang="en-US" dirty="0"/>
          </a:p>
          <a:p>
            <a:r>
              <a:rPr lang="en-US" dirty="0"/>
              <a:t>O lets look at what the data showing about its impact on workers as its prevalence in the workplace is becoming more common?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78600-48C0-40F1-96E4-9BC8D1164C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30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I’d like to cover data from the US Census covering the years 2019 through 2021 where the percentage of positions that are Home, On-site, or Mixed/Hybrid were captured and tracked across three sectors of work (Government, Private Sector, or Self-Employed).</a:t>
            </a:r>
          </a:p>
          <a:p>
            <a:endParaRPr lang="en-US" dirty="0"/>
          </a:p>
          <a:p>
            <a:r>
              <a:rPr lang="en-US" dirty="0"/>
              <a:t>When looking at this data, you may notice that the percentage of work-from-home jobs jumped significantly from 2019 to 2020. </a:t>
            </a:r>
          </a:p>
          <a:p>
            <a:endParaRPr lang="en-US" dirty="0"/>
          </a:p>
          <a:p>
            <a:r>
              <a:rPr lang="en-US" dirty="0"/>
              <a:t>The highest jump being in the Government sector which experienced around a 16 to 17% jump in work-from-home jobs due to the pandemic. This large shift towards work-from-home during the pandemic can also be captured in the sharp decline of On-site jobs which decreased approximately 19% over the same time period. Similarly, the other two sectors experienced the same realignments only to a lesser extent. </a:t>
            </a:r>
          </a:p>
          <a:p>
            <a:endParaRPr lang="en-US" dirty="0"/>
          </a:p>
          <a:p>
            <a:r>
              <a:rPr lang="en-US" dirty="0"/>
              <a:t>While the work-from-home jobs experienced a slight retraction in 2021, this could be explained due to the easing of pandemic restrictions as well as inertia in the job market by employers to adopt a work-from-home model more permanently.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78600-48C0-40F1-96E4-9BC8D1164C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01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are some of the main benefits that people report from working at home?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78600-48C0-40F1-96E4-9BC8D1164C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34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 a survey sourced from Kaggle.com, when it comes to saving time, the 60% of respondents said they felt like they did not save time.  </a:t>
            </a:r>
          </a:p>
          <a:p>
            <a:endParaRPr lang="en-US" dirty="0"/>
          </a:p>
          <a:p>
            <a:r>
              <a:rPr lang="en-US" dirty="0"/>
              <a:t>So personally I work Hybrid  and  for me I do save on time since my commute is about 45 min on good days</a:t>
            </a:r>
          </a:p>
          <a:p>
            <a:endParaRPr lang="en-US" dirty="0"/>
          </a:p>
          <a:p>
            <a:r>
              <a:rPr lang="en-US" dirty="0"/>
              <a:t>Majority said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70% of remote workers believe they feel more productive while working remotely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78600-48C0-40F1-96E4-9BC8D1164C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29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78600-48C0-40F1-96E4-9BC8D1164C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37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78600-48C0-40F1-96E4-9BC8D1164C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98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42E178F-835D-4AA2-94D7-C0BF7EF261B6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960828D-B34C-45BE-A0F7-EC44E816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0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178F-835D-4AA2-94D7-C0BF7EF261B6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828D-B34C-45BE-A0F7-EC44E816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5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178F-835D-4AA2-94D7-C0BF7EF261B6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828D-B34C-45BE-A0F7-EC44E816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22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178F-835D-4AA2-94D7-C0BF7EF261B6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828D-B34C-45BE-A0F7-EC44E816732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74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178F-835D-4AA2-94D7-C0BF7EF261B6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828D-B34C-45BE-A0F7-EC44E816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03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178F-835D-4AA2-94D7-C0BF7EF261B6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828D-B34C-45BE-A0F7-EC44E816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5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178F-835D-4AA2-94D7-C0BF7EF261B6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828D-B34C-45BE-A0F7-EC44E816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40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178F-835D-4AA2-94D7-C0BF7EF261B6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828D-B34C-45BE-A0F7-EC44E816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03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178F-835D-4AA2-94D7-C0BF7EF261B6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828D-B34C-45BE-A0F7-EC44E816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6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178F-835D-4AA2-94D7-C0BF7EF261B6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828D-B34C-45BE-A0F7-EC44E816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2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178F-835D-4AA2-94D7-C0BF7EF261B6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828D-B34C-45BE-A0F7-EC44E816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1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178F-835D-4AA2-94D7-C0BF7EF261B6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828D-B34C-45BE-A0F7-EC44E816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0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178F-835D-4AA2-94D7-C0BF7EF261B6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828D-B34C-45BE-A0F7-EC44E816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0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178F-835D-4AA2-94D7-C0BF7EF261B6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828D-B34C-45BE-A0F7-EC44E816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6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178F-835D-4AA2-94D7-C0BF7EF261B6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828D-B34C-45BE-A0F7-EC44E816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2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178F-835D-4AA2-94D7-C0BF7EF261B6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828D-B34C-45BE-A0F7-EC44E816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1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178F-835D-4AA2-94D7-C0BF7EF261B6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828D-B34C-45BE-A0F7-EC44E816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E178F-835D-4AA2-94D7-C0BF7EF261B6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0828D-B34C-45BE-A0F7-EC44E816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52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7D1F-EF9E-61C7-050E-BB4A71F6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Work-From-Home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9DF64E-D6A2-2999-E2CF-C9FC16B64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283" y="2340912"/>
            <a:ext cx="6524018" cy="366976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746462-6CC9-A19D-E0FC-9DF030464106}"/>
              </a:ext>
            </a:extLst>
          </p:cNvPr>
          <p:cNvSpPr txBox="1"/>
          <p:nvPr/>
        </p:nvSpPr>
        <p:spPr>
          <a:xfrm>
            <a:off x="9600261" y="4979642"/>
            <a:ext cx="226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By Karen Delapaz</a:t>
            </a:r>
          </a:p>
        </p:txBody>
      </p:sp>
    </p:spTree>
    <p:extLst>
      <p:ext uri="{BB962C8B-B14F-4D97-AF65-F5344CB8AC3E}">
        <p14:creationId xmlns:p14="http://schemas.microsoft.com/office/powerpoint/2010/main" val="346945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CF1E-4F4A-FF17-B593-9811C122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31BA50B-3220-2737-3886-88A3735C5BD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11172986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A31BA50B-3220-2737-3886-88A3735C5BD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399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53D8-7BCA-7EDF-FC8A-069DC97A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614" y="0"/>
            <a:ext cx="9905998" cy="1420594"/>
          </a:xfrm>
        </p:spPr>
        <p:txBody>
          <a:bodyPr/>
          <a:lstStyle/>
          <a:p>
            <a:r>
              <a:rPr lang="en-US" dirty="0"/>
              <a:t>Remote Work Statistics By Benefits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FDEC392-B591-573A-3277-3DE8C3D61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7624" y="1315581"/>
            <a:ext cx="9761752" cy="544757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F7F6EC2-1662-767A-7197-BF7B949759FC}"/>
              </a:ext>
            </a:extLst>
          </p:cNvPr>
          <p:cNvSpPr/>
          <p:nvPr/>
        </p:nvSpPr>
        <p:spPr>
          <a:xfrm>
            <a:off x="1247625" y="1315581"/>
            <a:ext cx="3836440" cy="44878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35C293-28CE-0838-B894-4946656464E4}"/>
              </a:ext>
            </a:extLst>
          </p:cNvPr>
          <p:cNvSpPr txBox="1"/>
          <p:nvPr/>
        </p:nvSpPr>
        <p:spPr>
          <a:xfrm>
            <a:off x="1247624" y="1515748"/>
            <a:ext cx="38364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Flexibility in how I spend my time</a:t>
            </a:r>
          </a:p>
          <a:p>
            <a:pPr algn="r"/>
            <a:endParaRPr lang="en-US" sz="1600" dirty="0">
              <a:solidFill>
                <a:schemeClr val="bg1"/>
              </a:solidFill>
            </a:endParaRP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Flexibility to choose my work location</a:t>
            </a:r>
          </a:p>
          <a:p>
            <a:pPr algn="r"/>
            <a:endParaRPr lang="en-US" sz="1600" dirty="0">
              <a:solidFill>
                <a:schemeClr val="bg1"/>
              </a:solidFill>
            </a:endParaRP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I have more time because I don’t commute</a:t>
            </a:r>
          </a:p>
          <a:p>
            <a:pPr algn="r"/>
            <a:endParaRPr lang="en-US" sz="1600" dirty="0">
              <a:solidFill>
                <a:schemeClr val="bg1"/>
              </a:solidFill>
            </a:endParaRP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Flexibility to live where I choose</a:t>
            </a:r>
          </a:p>
          <a:p>
            <a:pPr algn="r"/>
            <a:endParaRPr lang="en-US" sz="1600" dirty="0">
              <a:solidFill>
                <a:schemeClr val="bg1"/>
              </a:solidFill>
            </a:endParaRP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It’s better for me financially</a:t>
            </a:r>
          </a:p>
          <a:p>
            <a:pPr algn="r"/>
            <a:endParaRPr lang="en-US" sz="1600" dirty="0">
              <a:solidFill>
                <a:schemeClr val="bg1"/>
              </a:solidFill>
            </a:endParaRP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The ability to better focus in my work</a:t>
            </a:r>
          </a:p>
          <a:p>
            <a:pPr algn="r"/>
            <a:endParaRPr lang="en-US" sz="1600" dirty="0">
              <a:solidFill>
                <a:schemeClr val="bg1"/>
              </a:solidFill>
            </a:endParaRP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I feel safer</a:t>
            </a:r>
          </a:p>
          <a:p>
            <a:pPr algn="r"/>
            <a:endParaRPr lang="en-US" sz="1600" dirty="0">
              <a:solidFill>
                <a:schemeClr val="bg1"/>
              </a:solidFill>
            </a:endParaRP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Flexibility in my career options</a:t>
            </a:r>
          </a:p>
          <a:p>
            <a:pPr algn="r"/>
            <a:endParaRPr lang="en-US" sz="1600" dirty="0">
              <a:solidFill>
                <a:schemeClr val="bg1"/>
              </a:solidFill>
            </a:endParaRP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Other 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64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40F3E-5725-4D31-E631-1DFB7DDC5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A114807-AA15-954A-7F3D-01FB2E3ED75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03127613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0A114807-AA15-954A-7F3D-01FB2E3ED7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718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28E5BD3-B1E1-0C6F-CDDB-3D2E216E92FE}"/>
              </a:ext>
            </a:extLst>
          </p:cNvPr>
          <p:cNvSpPr/>
          <p:nvPr/>
        </p:nvSpPr>
        <p:spPr>
          <a:xfrm>
            <a:off x="-64008" y="0"/>
            <a:ext cx="12256008" cy="68579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62A19-2F95-936B-FBBC-B619B6B92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19" y="243840"/>
            <a:ext cx="3616961" cy="226568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Negatives from working from home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3D2D1B-28CD-DC6A-16A3-132EA669D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344" y="2753360"/>
            <a:ext cx="4002022" cy="4002022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875DF3-A585-45B1-1584-22B283E56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357596"/>
              </p:ext>
            </p:extLst>
          </p:nvPr>
        </p:nvGraphicFramePr>
        <p:xfrm>
          <a:off x="4181854" y="1"/>
          <a:ext cx="7915658" cy="6857998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3957829">
                  <a:extLst>
                    <a:ext uri="{9D8B030D-6E8A-4147-A177-3AD203B41FA5}">
                      <a16:colId xmlns:a16="http://schemas.microsoft.com/office/drawing/2014/main" val="762193780"/>
                    </a:ext>
                  </a:extLst>
                </a:gridCol>
                <a:gridCol w="3957829">
                  <a:extLst>
                    <a:ext uri="{9D8B030D-6E8A-4147-A177-3AD203B41FA5}">
                      <a16:colId xmlns:a16="http://schemas.microsoft.com/office/drawing/2014/main" val="2582258968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Problem</a:t>
                      </a:r>
                      <a:endParaRPr lang="en-US" sz="2400" kern="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Share of people reporting it</a:t>
                      </a:r>
                      <a:endParaRPr lang="en-US" sz="2400" kern="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73153046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Not being able to unplug</a:t>
                      </a:r>
                      <a:endParaRPr lang="en-US" sz="1800" b="1" kern="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kern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25%</a:t>
                      </a:r>
                      <a:endParaRPr lang="en-US" sz="4000" b="1" kern="1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33970910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loneliness</a:t>
                      </a:r>
                      <a:endParaRPr lang="en-US" sz="1800" b="1" kern="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kern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24%</a:t>
                      </a:r>
                      <a:endParaRPr lang="en-US" sz="4000" b="1" kern="1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01129330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Being in a different time zone than teammates</a:t>
                      </a:r>
                      <a:endParaRPr lang="en-US" sz="1800" b="1" kern="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kern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21%</a:t>
                      </a:r>
                      <a:endParaRPr lang="en-US" sz="4000" b="1" kern="1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0269261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Staying Motivated</a:t>
                      </a:r>
                      <a:endParaRPr lang="en-US" sz="1800" b="1" kern="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kern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21%</a:t>
                      </a:r>
                      <a:endParaRPr lang="en-US" sz="4000" b="1" kern="1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2600563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Difficulties with collaborating and communication</a:t>
                      </a:r>
                      <a:endParaRPr lang="en-US" sz="1800" b="1" kern="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kern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17%</a:t>
                      </a:r>
                      <a:endParaRPr lang="en-US" sz="4000" b="1" kern="1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42099109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Other</a:t>
                      </a:r>
                      <a:endParaRPr lang="en-US" sz="1800" b="1" kern="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kern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4%</a:t>
                      </a:r>
                      <a:endParaRPr lang="en-US" sz="4000" b="1" kern="1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36507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08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DC5F6A-D22B-E628-7B83-507C1B543CCC}"/>
              </a:ext>
            </a:extLst>
          </p:cNvPr>
          <p:cNvSpPr/>
          <p:nvPr/>
        </p:nvSpPr>
        <p:spPr>
          <a:xfrm>
            <a:off x="0" y="0"/>
            <a:ext cx="12359148" cy="696123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335EA-7404-8BBF-D0A7-7A6F162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809"/>
            <a:ext cx="11668308" cy="584406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B0F0"/>
                </a:solidFill>
              </a:rPr>
              <a:t> 	Only 5% of executives believe in having fully remote offices to strengthen the company culture.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 	Around the globe, 82% of managers are allowing their employees to work remotely.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	</a:t>
            </a:r>
            <a:r>
              <a:rPr lang="en-US" sz="1800" dirty="0">
                <a:solidFill>
                  <a:srgbClr val="00B0F0"/>
                </a:solidFill>
              </a:rPr>
              <a:t>For every mobile work employee, companies save around $22K every month. On the employee side, employees 	save an average of $4000 every year due to a reduction in commuting.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	42% of employees face problems with setting boundaries while being remote from the office.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B0F0"/>
                </a:solidFill>
              </a:rPr>
              <a:t>	According to a survey conducted by </a:t>
            </a:r>
            <a:r>
              <a:rPr lang="en-US" sz="1800" i="1" dirty="0">
                <a:solidFill>
                  <a:srgbClr val="00B0F0"/>
                </a:solidFill>
              </a:rPr>
              <a:t>Remote Work Statistics, </a:t>
            </a:r>
            <a:r>
              <a:rPr lang="en-US" sz="1800" dirty="0">
                <a:solidFill>
                  <a:srgbClr val="00B0F0"/>
                </a:solidFill>
              </a:rPr>
              <a:t>33% of surveyed employees said if mobile work is not 	provided as an option, they might leave their current job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 	On average, women are more likely to work remotely than men according to a survey conducted by 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Remote Work 	Statistics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B0F0"/>
                </a:solidFill>
              </a:rPr>
              <a:t>	According to </a:t>
            </a:r>
            <a:r>
              <a:rPr lang="en-US" sz="1800" i="1" dirty="0">
                <a:solidFill>
                  <a:srgbClr val="00B0F0"/>
                </a:solidFill>
              </a:rPr>
              <a:t>Remote Work Statistics</a:t>
            </a:r>
            <a:r>
              <a:rPr lang="en-US" sz="1800" dirty="0">
                <a:solidFill>
                  <a:srgbClr val="00B0F0"/>
                </a:solidFill>
              </a:rPr>
              <a:t>, around 74% of companies spread around the globe are planning to provide 	permanent mobile 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	80% of employees said they will recommend working remotely to their friends.</a:t>
            </a:r>
          </a:p>
          <a:p>
            <a:pPr marL="0" indent="0">
              <a:buNone/>
            </a:pP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AC437-0507-C500-1EC4-E9B19704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386" y="289743"/>
            <a:ext cx="9905998" cy="625066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Remote Work Statistics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51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2DFE3E8E-080C-4DA4-882D-A841700A0637}">
  <we:reference id="wa200003233" version="2.0.0.3" store="en-US" storeType="OMEX"/>
  <we:alternateReferences>
    <we:reference id="WA200003233" version="2.0.0.3" store="" storeType="OMEX"/>
  </we:alternateReferences>
  <we:properties>
    <we:property name="artifactViewState" value="&quot;live&quot;"/>
    <we:property name="backgroundColor" value="&quot;#FFFFFF&quot;"/>
    <we:property name="bookmark" value="&quot;H4sIAAAAAAAAA+1Z30/bMBD+VyK/DKQMxU1TCm/QsQ0NNkQRe5j6cIkvwZDEkeN27Sr+952TZmX8GAJE1ZVW6oPP5/N9353Pl2TKhCyLFCZfIUO2y/aVuspAXzmcuSyvZR0eexxbfkd4HcC4HbbAo1lVGKnyku1OmQGdoDmX5RBSa4iEPwYugzQ9gcSOYkhLdFmBulQ5pPIX1so0ZfQQr12G4yJVGqzJvgGD1uyI1GlMLvAtn3aEyMgR9jEytfQUC6XNbMxbUbjtB0EYtKNu0CYfufWyrGcrNx/Xt5tWjvVUbkDm5ICVBTwG3gUv6grexc7ODveFlccyNTOVcHIwLjThJjYmhaVtT4wgj1CwCpzGssYyZXtJojEBMxse/DXZU+kwu0feV0Md4SnG1VRupJnQHr0UytJRsfNd6SvUjuNsnEGYohNssmti9UQr4rxSbXl8x/msMnROkCzlplL4OMxnbHp2eKF+9jQS/cIK3KXGcizHKFYFzLf8fV+aZ8WmR6JEaRlBegfRqzl9S5X9V3y3vNU5CC2+UlhW51BTkq0QGP6SCrV8cLynwxmQpJR5ks5al3mvcFajNHa7g7HtjMJL6jFsW0BrlBao9ydVZ/BB6qZ54e6i4N4t1YSFVMAP/CAMO0EcipBj3Oq04NGmZn3ZvPWjs1I1+qmX56NFoJDYuwBtnlsFlpaJ60Hz/EXrLm88VM0qQg1tgSWAahip+FwEXuy3edz2AH3sduNwXcTWHfObacxeo5N5aRFbaCuzlGUJ2h7HNgRe2Im20fOibbHurdZvtNZvtN5ib/Voli5jEaPoyOQipb+xdktMG17JFQEGjqGoXHx4n63bhu3SMqJ9D0VNeVaAlmUTgGb0ReY2IVx2hLFZePE7bSAfUfbqOg3PIR3aDHz3SY1Q5xlF8Z29fK6rpM3QgGWE8LH+MNv4FyX3HY1NNrAZUN8Nc4THf8xOb5zqcuG54LIIogsUFQmHBrPaBSnQ2pdYrmRcXTayk7Ms90hprjO75qubfl6JKA90Un23UkNTFhDhCeRYkVPUrlVcVcGEXKBoAvuAU9U3sybL6PcbO+53C6sbAAA=&quot;"/>
    <we:property name="creatorSessionId" value="&quot;0c795ec6-627f-43c9-9029-61e1003c1186&quot;"/>
    <we:property name="creatorTenantId" value="&quot;101da587-1843-4f52-8b8a-17b069c66d33&quot;"/>
    <we:property name="creatorUserId" value="&quot;100320033D6F1310&quot;"/>
    <we:property name="datasetId" value="&quot;1858bb70-3384-4983-9f24-fcd32f8f7321&quot;"/>
    <we:property name="embedUrl" value="&quot;/reportEmbed?reportId=9b55f196-b884-4068-b477-7e03932cb7ae&amp;config=eyJjbHVzdGVyVXJsIjoiaHR0cHM6Ly9XQUJJLVVTLUVBU1QtQS1QUklNQVJZLXJlZGlyZWN0LmFuYWx5c2lzLndpbmRvd3MubmV0IiwiZW1iZWRGZWF0dXJlcyI6eyJ1c2FnZU1ldHJpY3NWTmV4dCI6dHJ1ZSwiZGlzYWJsZUFuZ3VsYXJKU0Jvb3RzdHJhcFJlcG9ydEVtYmVkIjp0cnVlfX0%3D&amp;disableSensitivityBanner=true&amp;lrtl=true&quot;"/>
    <we:property name="initialStateBookmark" value="&quot;H4sIAAAAAAAAA+1ZUW/TMBD+K5GfQCoobpqu21tXipDGWLVO4wFV6JJcMm9uHDnuaJny3zk7GYMJqapgUxb61Ph8Pn/fxffZbu5YIspCwuYTLJEdsWOlbpagbzzOeixvbGdnJ6fj85Ovn8anUzKrwgiVl+zojhnQGZpLUa5A2ghk/LLoMZByBpltpSBL7LECdalykOI71s7UZfQKqx7DdSGVBhtybsCgDXtL7tSmufnbgGaE2IhbnGNsaus5Fkqbps37cXQQhGEUDuJROOiDz30aU9a9DuZ2fzupAzZRuQGREwBrg4HPcQChHw3jA/T9+CABa0+FNI1LtJmuC028KRubwuZrQiwypUUMkjl+Gsuazh2bKLlauqfpb/a5WukYzzF1XbkRZmMjSShLT6XeZ6VvUHue9+oCIole+JpVlLuZVpTZP7m67iv1baKR0CTsyK96PwGOk1vIY7I+RjfOMo0ZmKY5fR7ofZ8feh/UEr0ZUqTcOIf3q7x53f5L43Iq1ph0hcxZ/mYuzA7vZkGWUuSZbEr9obYuapaFwMkVaGOlJLqmorR1RIOUTlAfb1wpvRP6vtp57xGv1q7SanEvVTTu+hf9aRShpvaMErCorEvAk9BPgwFPBz5ggKNRGu1F7J8vj77fHREjLt0RMSLTPhF7xhpqqSxBEAZhFA3DNEoijml/2N+frZ5g9fPdV3+76XRImfiOW0Znz1ZbM9FSEQt5CnwEfjxK+AiHh4c8SLaKWOvW4f7+1V4yfyHe+83yvz7D77q5tJtLd4q6W5erjh0vn+KuaOx00/WLuCpWlTvXPABlS9SZ+1derUxZQIwzyNGBLupQAp0fvUDIE0yaZ21/P1IidZ2RS5Armwz3RYC5SShJgpBtGWC/EzAHy4H7AR8bz0eyGAAA&quot;"/>
    <we:property name="isFiltersActionButtonVisible" value="true"/>
    <we:property name="isVisualContainerHeaderHidden" value="false"/>
    <we:property name="pageDisplayName" value="&quot;Census Data&quot;"/>
    <we:property name="pageName" value="&quot;ReportSection12cb7355b54c8542a010&quot;"/>
    <we:property name="reportEmbeddedTime" value="&quot;2024-03-16T16:39:00.587Z&quot;"/>
    <we:property name="reportName" value="&quot;PowerBI Project&quot;"/>
    <we:property name="reportState" value="&quot;CONNECTED&quot;"/>
    <we:property name="reportUrl" value="&quot;/groups/me/reports/9b55f196-b884-4068-b477-7e03932cb7ae/ReportSection12cb7355b54c8542a010?bookmarkGuid=9a2e9797-9041-4947-a012-6daa222a5382&amp;bookmarkUsage=1&amp;ctid=101da587-1843-4f52-8b8a-17b069c66d33&amp;fromEntryPoint=export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6730E106-CE21-45FC-92E4-06CA39798A81}">
  <we:reference id="wa200003233" version="2.0.0.3" store="en-US" storeType="OMEX"/>
  <we:alternateReferences>
    <we:reference id="WA200003233" version="2.0.0.3" store="" storeType="OMEX"/>
  </we:alternateReferences>
  <we:properties>
    <we:property name="artifactViewState" value="&quot;live&quot;"/>
    <we:property name="backgroundColor" value="&quot;#FFFFFF&quot;"/>
    <we:property name="bookmark" value="&quot;H4sIAAAAAAAAA+1YXW+bMBT9KxbP0QQECO3L1KadNGnaqqTqHqY8XMyFuAEbGZOWVfnvuzbp+rFK3bqHLWlfAF9fX99jzjlC3Hi5aJsK+s9Qo3foHSu1qkGvWOCNPPkwVgR5wDkPoyiKEwhgEuYxZanGCCVb7/DGM6BLNBei7aCyBSn4bTHyoKrOoLSjAqoWR16DulUSKvEdh2SaMrrDzcjD66ZSGmzJuQGDtuya0mlMrQTvxrQjcCPWOEduhugMG6XNdozJOOaQhEkWHSBEfhyFSGvaYda1+Xy+3dQ1NlXSgJDUgI1lKWSTg2zCw7xAf+Kjn6U2XojK3Kb0p9eNJtx0Gn1jj29KKEqlBYfKc/g0tgOcG2+qqq52T6cP4nPVaY4zLNyUNML0VOl8iexj3RD8lqmCfVV6JWTJZlgrg1XPQOZMSLqxL0UhOLJ5p9fYexs61zOt6NRdmRPFetUxsxRyRVcw7GpbqdCqZktVI2thja1Lq5VGZkSN712dpbqaaiRIuXfob0Y/UR7la5Ccoo8hHpWlxhLMdnj67/HPsG2ICVTrxE196OSWSfGvCBcUaWmXasvUO2qcD8B51bX08jE/Bj1dgjZWEtklkcvygVYrnaM+7h0lToS+ZW04+h/O4i+4sFncKpHqXd6T15bwA+JdQ7XY2FpBEMZpwnPI/SKGJImLCPZT6NTMGqUZTsKFycGNzaENuHU/TsuEWbIGVVO9ucDTLpAr2Zn9lP9LGLLj3vASyINxpEmcBpMojjDAwM/GaYTZqzEOZTNUZ9484ukvBQfh1ZjEfTbsnx/cRzdIP0Sfp+BHY879dFIkcZz4z0p/X8Uw2m1zE5ITlnb4QNQugUig8s5ymLp5yuGe1X8j8E/EHzwW/45RYsc1/zsUsMJ32r97n16NunQ/EMgcWuoUz0Cig9oMDQh0eaQE6tZSxz1re/8kyCkG5lxA1VnSuD8mntvG7fYDRIOWILERAAA=&quot;"/>
    <we:property name="creatorSessionId" value="&quot;a5011763-10b6-435b-9499-a8437326a8ff&quot;"/>
    <we:property name="creatorTenantId" value="&quot;101da587-1843-4f52-8b8a-17b069c66d33&quot;"/>
    <we:property name="creatorUserId" value="&quot;100320033D6F1310&quot;"/>
    <we:property name="datasetId" value="&quot;1858bb70-3384-4983-9f24-fcd32f8f7321&quot;"/>
    <we:property name="embedUrl" value="&quot;/reportEmbed?reportId=9b55f196-b884-4068-b477-7e03932cb7ae&amp;config=eyJjbHVzdGVyVXJsIjoiaHR0cHM6Ly9XQUJJLVVTLUVBU1QtQS1QUklNQVJZLXJlZGlyZWN0LmFuYWx5c2lzLndpbmRvd3MubmV0IiwiZW1iZWRGZWF0dXJlcyI6eyJ1c2FnZU1ldHJpY3NWTmV4dCI6dHJ1ZSwiZGlzYWJsZUFuZ3VsYXJKU0Jvb3RzdHJhcFJlcG9ydEVtYmVkIjp0cnVlfX0%3D&amp;disableSensitivityBanner=true&amp;lrtl=true&quot;"/>
    <we:property name="initialStateBookmark" value="&quot;H4sIAAAAAAAAA+1YXW+bMBT9K8jP0QQJENqXKU0zaer6oaTqHqZoMuZC3BgbGZOWVfnvuzbp2nWVsnUPW9K+AL6+vr7HnHOEuCMZrytB2zNaAjkkR0otS6qXXkB6RG5i5+cnp6Ppydez0ekEw6oyXMmaHN4RQ3UB5orXDRW2Aga/zHuECnFBCzvKqaihRyrQtZJU8G/QJeOU0Q2sewRuK6E0tSVnhhqwZVeYjmPcO3g3wB0pM3wFM2Cmi06hUtpsxhAPIkbjfpyGB0BDPwr7gGvqbta1uT3fbuoaGytpKJfYgI2lCU2HB+mQ9bMc/KEPfprYeM6FuU9pJ7eVRtx4Gm1lz2uMKAqlOaOCOHwa6g7OHRkr0ZTuafJTfKYazWAKuZuShpsWK10uwPtYVgi/9lTufVZ6yWXhTaFUBkTrUZl5XOLNO89zzsCbNXoFLVnjuV5ohafuyhwrr1WNZxZcLvFKjXezqZRrVXoLVYJX0xXULq1UGjzDS3jv6izUzVgDQsrIob/u/UA5ylZUMow+hTgqCg0FNZvh5N/jn0JdIROw1rGb+tDIDZOiXxHOMVLjLmLD1AdqXHbAmWhqfPmQHVE9XlBtrCTSaySX5QOuVjoDfdQ6Shxzfc/afu9/OIu/4MJ6fq9ErHf9SF4bwneIdw3VfG1rBUE/SmKW0czPIxrHUR7S/RQ6NrMCabqTcGF0cGNzcANm3Y/hMm4WXgWqEm8u8LwLZEo2Zj/l/xKG7Lg3vARyZxxJHCXBMIxCCCDw00ESQvpqjEPZDNWYN494/kvBQXg1JvGYDfvnB4/RddLvg88S6ocDxvxkmMdRFPtbpb+vYujttrlxyRBL3X0gapeAJFBZYzmM3TzncFv1X3H4E/EHT8W/Y5TYcc3/DgWs8J32H94nKUEX7gcCmkONncIFleCgVl0DHFweKgG7tdRxz9reP3F0io45V1Q0ljTujwlxmyCZeCpgywL7H4W4tlx33wE85+Fk0hEAAA==&quot;"/>
    <we:property name="isFiltersActionButtonVisible" value="true"/>
    <we:property name="isVisualContainerHeaderHidden" value="false"/>
    <we:property name="pageDisplayName" value="&quot;Work From Home Survey&quot;"/>
    <we:property name="pageName" value="&quot;ReportSectione635ca626b49ea40542e&quot;"/>
    <we:property name="reportEmbeddedTime" value="&quot;2024-03-16T16:20:02.772Z&quot;"/>
    <we:property name="reportName" value="&quot;PowerBI Project&quot;"/>
    <we:property name="reportState" value="&quot;CONNECTED&quot;"/>
    <we:property name="reportUrl" value="&quot;/groups/me/reports/9b55f196-b884-4068-b477-7e03932cb7ae/ReportSectione635ca626b49ea40542e?bookmarkGuid=5a994f89-8ef0-4bee-ad31-300add73054b&amp;bookmarkUsage=1&amp;ctid=101da587-1843-4f52-8b8a-17b069c66d33&amp;fromEntryPoint=export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47D1F2872ACD418E000AF6E52F12E5" ma:contentTypeVersion="8" ma:contentTypeDescription="Create a new document." ma:contentTypeScope="" ma:versionID="b7e43d07a8b518f10bde0943603a222f">
  <xsd:schema xmlns:xsd="http://www.w3.org/2001/XMLSchema" xmlns:xs="http://www.w3.org/2001/XMLSchema" xmlns:p="http://schemas.microsoft.com/office/2006/metadata/properties" xmlns:ns3="d40273cc-291d-498c-a4ae-64dc490eafeb" xmlns:ns4="5b4fa82e-ca08-4adb-8837-e5344f687573" targetNamespace="http://schemas.microsoft.com/office/2006/metadata/properties" ma:root="true" ma:fieldsID="0ccf9a3a05e0629b561d5d8a28c92e5c" ns3:_="" ns4:_="">
    <xsd:import namespace="d40273cc-291d-498c-a4ae-64dc490eafeb"/>
    <xsd:import namespace="5b4fa82e-ca08-4adb-8837-e5344f687573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273cc-291d-498c-a4ae-64dc490eafeb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4fa82e-ca08-4adb-8837-e5344f68757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40273cc-291d-498c-a4ae-64dc490eafeb" xsi:nil="true"/>
  </documentManagement>
</p:properties>
</file>

<file path=customXml/itemProps1.xml><?xml version="1.0" encoding="utf-8"?>
<ds:datastoreItem xmlns:ds="http://schemas.openxmlformats.org/officeDocument/2006/customXml" ds:itemID="{EFFB5948-5A41-45E0-995E-ED1551F61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0273cc-291d-498c-a4ae-64dc490eafeb"/>
    <ds:schemaRef ds:uri="5b4fa82e-ca08-4adb-8837-e5344f6875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020FEE-4DBB-4A6B-B793-D3A4C31D68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94294F-9514-4997-8E2F-22DE6D8EB9A0}">
  <ds:schemaRefs>
    <ds:schemaRef ds:uri="http://schemas.microsoft.com/office/infopath/2007/PartnerControls"/>
    <ds:schemaRef ds:uri="5b4fa82e-ca08-4adb-8837-e5344f687573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d40273cc-291d-498c-a4ae-64dc490eafe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500</TotalTime>
  <Words>639</Words>
  <Application>Microsoft Office PowerPoint</Application>
  <PresentationFormat>Widescreen</PresentationFormat>
  <Paragraphs>71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Tw Cen MT</vt:lpstr>
      <vt:lpstr>Wingdings</vt:lpstr>
      <vt:lpstr>Circuit</vt:lpstr>
      <vt:lpstr>Work-From-Home</vt:lpstr>
      <vt:lpstr>PowerPoint Presentation</vt:lpstr>
      <vt:lpstr>Remote Work Statistics By Benefits</vt:lpstr>
      <vt:lpstr>PowerPoint Presentation</vt:lpstr>
      <vt:lpstr>Negatives from working from home</vt:lpstr>
      <vt:lpstr>General Remote Work Statistics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From Home and the effects on personal mental Health</dc:title>
  <dc:creator>Karen De La Paz</dc:creator>
  <cp:lastModifiedBy>Karen De La Paz</cp:lastModifiedBy>
  <cp:revision>2</cp:revision>
  <dcterms:created xsi:type="dcterms:W3CDTF">2024-03-16T04:40:54Z</dcterms:created>
  <dcterms:modified xsi:type="dcterms:W3CDTF">2024-05-07T16:05:15Z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0x010100DB47D1F2872ACD418E000AF6E52F12E5</vt:lpwstr>
  </property>
</Properties>
</file>