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F6E12-E9C0-4F4C-92E2-22356A971342}" v="44" dt="2024-09-26T15:46:26.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39" autoAdjust="0"/>
  </p:normalViewPr>
  <p:slideViewPr>
    <p:cSldViewPr snapToGrid="0">
      <p:cViewPr varScale="1">
        <p:scale>
          <a:sx n="113" d="100"/>
          <a:sy n="113" d="100"/>
        </p:scale>
        <p:origin x="155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microsoft.com/office/2015/10/relationships/revisionInfo" Target="revisionInfo.xml"/><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ne, Michelle" userId="5b7d8dab-6777-43c5-b362-c44367b45ad4" providerId="ADAL" clId="{679F6E12-E9C0-4F4C-92E2-22356A971342}"/>
    <pc:docChg chg="undo redo custSel delSld modSld">
      <pc:chgData name="Stone, Michelle" userId="5b7d8dab-6777-43c5-b362-c44367b45ad4" providerId="ADAL" clId="{679F6E12-E9C0-4F4C-92E2-22356A971342}" dt="2024-09-26T15:46:30.079" v="4489" actId="1076"/>
      <pc:docMkLst>
        <pc:docMk/>
      </pc:docMkLst>
      <pc:sldChg chg="addSp delSp modSp mod modClrScheme chgLayout modNotes">
        <pc:chgData name="Stone, Michelle" userId="5b7d8dab-6777-43c5-b362-c44367b45ad4" providerId="ADAL" clId="{679F6E12-E9C0-4F4C-92E2-22356A971342}" dt="2024-09-26T15:45:21.127" v="4470" actId="1076"/>
        <pc:sldMkLst>
          <pc:docMk/>
          <pc:sldMk cId="0" sldId="257"/>
        </pc:sldMkLst>
        <pc:spChg chg="add mod ord">
          <ac:chgData name="Stone, Michelle" userId="5b7d8dab-6777-43c5-b362-c44367b45ad4" providerId="ADAL" clId="{679F6E12-E9C0-4F4C-92E2-22356A971342}" dt="2024-09-26T15:45:21.127" v="4470" actId="1076"/>
          <ac:spMkLst>
            <pc:docMk/>
            <pc:sldMk cId="0" sldId="257"/>
            <ac:spMk id="2" creationId="{F63796FC-15C6-C972-4BD8-99EE67F910F3}"/>
          </ac:spMkLst>
        </pc:spChg>
        <pc:spChg chg="add del mod ord">
          <ac:chgData name="Stone, Michelle" userId="5b7d8dab-6777-43c5-b362-c44367b45ad4" providerId="ADAL" clId="{679F6E12-E9C0-4F4C-92E2-22356A971342}" dt="2024-09-26T15:44:50.738" v="4461" actId="478"/>
          <ac:spMkLst>
            <pc:docMk/>
            <pc:sldMk cId="0" sldId="257"/>
            <ac:spMk id="3" creationId="{248EA891-AF1B-94D9-EAEA-B307853CE797}"/>
          </ac:spMkLst>
        </pc:spChg>
        <pc:spChg chg="mod ord">
          <ac:chgData name="Stone, Michelle" userId="5b7d8dab-6777-43c5-b362-c44367b45ad4" providerId="ADAL" clId="{679F6E12-E9C0-4F4C-92E2-22356A971342}" dt="2024-09-26T15:44:39.029" v="4457" actId="700"/>
          <ac:spMkLst>
            <pc:docMk/>
            <pc:sldMk cId="0" sldId="257"/>
            <ac:spMk id="140" creationId="{00000000-0000-0000-0000-000000000000}"/>
          </ac:spMkLst>
        </pc:spChg>
        <pc:picChg chg="add mod">
          <ac:chgData name="Stone, Michelle" userId="5b7d8dab-6777-43c5-b362-c44367b45ad4" providerId="ADAL" clId="{679F6E12-E9C0-4F4C-92E2-22356A971342}" dt="2024-09-26T15:45:10.276" v="4464" actId="1076"/>
          <ac:picMkLst>
            <pc:docMk/>
            <pc:sldMk cId="0" sldId="257"/>
            <ac:picMk id="5122" creationId="{978B4F32-8A1F-CF05-9386-A3B91F13DF35}"/>
          </ac:picMkLst>
        </pc:picChg>
      </pc:sldChg>
      <pc:sldChg chg="addSp delSp modSp mod modClrScheme chgLayout">
        <pc:chgData name="Stone, Michelle" userId="5b7d8dab-6777-43c5-b362-c44367b45ad4" providerId="ADAL" clId="{679F6E12-E9C0-4F4C-92E2-22356A971342}" dt="2024-09-26T15:45:35.021" v="4474" actId="27636"/>
        <pc:sldMkLst>
          <pc:docMk/>
          <pc:sldMk cId="0" sldId="258"/>
        </pc:sldMkLst>
        <pc:spChg chg="mod">
          <ac:chgData name="Stone, Michelle" userId="5b7d8dab-6777-43c5-b362-c44367b45ad4" providerId="ADAL" clId="{679F6E12-E9C0-4F4C-92E2-22356A971342}" dt="2024-09-26T12:51:24.643" v="962" actId="1076"/>
          <ac:spMkLst>
            <pc:docMk/>
            <pc:sldMk cId="0" sldId="258"/>
            <ac:spMk id="3" creationId="{6CF8A76F-362E-9981-4E65-C26D60927875}"/>
          </ac:spMkLst>
        </pc:spChg>
        <pc:spChg chg="add mod ord">
          <ac:chgData name="Stone, Michelle" userId="5b7d8dab-6777-43c5-b362-c44367b45ad4" providerId="ADAL" clId="{679F6E12-E9C0-4F4C-92E2-22356A971342}" dt="2024-09-26T15:45:35.021" v="4474" actId="27636"/>
          <ac:spMkLst>
            <pc:docMk/>
            <pc:sldMk cId="0" sldId="258"/>
            <ac:spMk id="4" creationId="{D1A2898A-4943-E29F-351B-9E2B58B63E55}"/>
          </ac:spMkLst>
        </pc:spChg>
        <pc:spChg chg="add del mod">
          <ac:chgData name="Stone, Michelle" userId="5b7d8dab-6777-43c5-b362-c44367b45ad4" providerId="ADAL" clId="{679F6E12-E9C0-4F4C-92E2-22356A971342}" dt="2024-09-26T13:02:22.463" v="1564" actId="478"/>
          <ac:spMkLst>
            <pc:docMk/>
            <pc:sldMk cId="0" sldId="258"/>
            <ac:spMk id="6" creationId="{AA9050FD-31EC-80A9-0544-983BEEDFBC81}"/>
          </ac:spMkLst>
        </pc:spChg>
        <pc:spChg chg="mod ord">
          <ac:chgData name="Stone, Michelle" userId="5b7d8dab-6777-43c5-b362-c44367b45ad4" providerId="ADAL" clId="{679F6E12-E9C0-4F4C-92E2-22356A971342}" dt="2024-09-26T13:01:59.256" v="1558" actId="700"/>
          <ac:spMkLst>
            <pc:docMk/>
            <pc:sldMk cId="0" sldId="258"/>
            <ac:spMk id="145" creationId="{00000000-0000-0000-0000-000000000000}"/>
          </ac:spMkLst>
        </pc:spChg>
        <pc:spChg chg="del mod ord">
          <ac:chgData name="Stone, Michelle" userId="5b7d8dab-6777-43c5-b362-c44367b45ad4" providerId="ADAL" clId="{679F6E12-E9C0-4F4C-92E2-22356A971342}" dt="2024-09-26T13:02:13.571" v="1561" actId="478"/>
          <ac:spMkLst>
            <pc:docMk/>
            <pc:sldMk cId="0" sldId="258"/>
            <ac:spMk id="146" creationId="{00000000-0000-0000-0000-000000000000}"/>
          </ac:spMkLst>
        </pc:spChg>
        <pc:graphicFrameChg chg="del">
          <ac:chgData name="Stone, Michelle" userId="5b7d8dab-6777-43c5-b362-c44367b45ad4" providerId="ADAL" clId="{679F6E12-E9C0-4F4C-92E2-22356A971342}" dt="2024-09-26T13:02:18.329" v="1562" actId="21"/>
          <ac:graphicFrameMkLst>
            <pc:docMk/>
            <pc:sldMk cId="0" sldId="258"/>
            <ac:graphicFrameMk id="2" creationId="{80F3A834-23E1-19BF-EF18-50791AEAD9B7}"/>
          </ac:graphicFrameMkLst>
        </pc:graphicFrameChg>
        <pc:graphicFrameChg chg="add mod">
          <ac:chgData name="Stone, Michelle" userId="5b7d8dab-6777-43c5-b362-c44367b45ad4" providerId="ADAL" clId="{679F6E12-E9C0-4F4C-92E2-22356A971342}" dt="2024-09-26T13:02:41.941" v="1569" actId="1076"/>
          <ac:graphicFrameMkLst>
            <pc:docMk/>
            <pc:sldMk cId="0" sldId="258"/>
            <ac:graphicFrameMk id="7" creationId="{80F3A834-23E1-19BF-EF18-50791AEAD9B7}"/>
          </ac:graphicFrameMkLst>
        </pc:graphicFrameChg>
      </pc:sldChg>
      <pc:sldChg chg="addSp modSp mod modNotesTx">
        <pc:chgData name="Stone, Michelle" userId="5b7d8dab-6777-43c5-b362-c44367b45ad4" providerId="ADAL" clId="{679F6E12-E9C0-4F4C-92E2-22356A971342}" dt="2024-09-26T15:45:42.964" v="4476" actId="1076"/>
        <pc:sldMkLst>
          <pc:docMk/>
          <pc:sldMk cId="0" sldId="259"/>
        </pc:sldMkLst>
        <pc:spChg chg="add mod">
          <ac:chgData name="Stone, Michelle" userId="5b7d8dab-6777-43c5-b362-c44367b45ad4" providerId="ADAL" clId="{679F6E12-E9C0-4F4C-92E2-22356A971342}" dt="2024-09-26T12:51:39.593" v="965" actId="207"/>
          <ac:spMkLst>
            <pc:docMk/>
            <pc:sldMk cId="0" sldId="259"/>
            <ac:spMk id="2" creationId="{37018539-550D-B65B-0E5E-427F7E380FC6}"/>
          </ac:spMkLst>
        </pc:spChg>
        <pc:spChg chg="mod">
          <ac:chgData name="Stone, Michelle" userId="5b7d8dab-6777-43c5-b362-c44367b45ad4" providerId="ADAL" clId="{679F6E12-E9C0-4F4C-92E2-22356A971342}" dt="2024-09-26T13:01:27.129" v="1555"/>
          <ac:spMkLst>
            <pc:docMk/>
            <pc:sldMk cId="0" sldId="259"/>
            <ac:spMk id="151" creationId="{00000000-0000-0000-0000-000000000000}"/>
          </ac:spMkLst>
        </pc:spChg>
        <pc:spChg chg="mod">
          <ac:chgData name="Stone, Michelle" userId="5b7d8dab-6777-43c5-b362-c44367b45ad4" providerId="ADAL" clId="{679F6E12-E9C0-4F4C-92E2-22356A971342}" dt="2024-09-26T15:45:42.964" v="4476" actId="1076"/>
          <ac:spMkLst>
            <pc:docMk/>
            <pc:sldMk cId="0" sldId="259"/>
            <ac:spMk id="152" creationId="{00000000-0000-0000-0000-000000000000}"/>
          </ac:spMkLst>
        </pc:spChg>
        <pc:picChg chg="add mod">
          <ac:chgData name="Stone, Michelle" userId="5b7d8dab-6777-43c5-b362-c44367b45ad4" providerId="ADAL" clId="{679F6E12-E9C0-4F4C-92E2-22356A971342}" dt="2024-09-26T12:50:53.452" v="930" actId="1076"/>
          <ac:picMkLst>
            <pc:docMk/>
            <pc:sldMk cId="0" sldId="259"/>
            <ac:picMk id="1026" creationId="{33B6A5BA-5373-6D66-0D28-27C065EFE26B}"/>
          </ac:picMkLst>
        </pc:picChg>
      </pc:sldChg>
      <pc:sldChg chg="addSp delSp modSp mod modClrScheme chgLayout modNotesTx">
        <pc:chgData name="Stone, Michelle" userId="5b7d8dab-6777-43c5-b362-c44367b45ad4" providerId="ADAL" clId="{679F6E12-E9C0-4F4C-92E2-22356A971342}" dt="2024-09-26T15:45:56.934" v="4479" actId="1076"/>
        <pc:sldMkLst>
          <pc:docMk/>
          <pc:sldMk cId="0" sldId="260"/>
        </pc:sldMkLst>
        <pc:spChg chg="add del mod ord">
          <ac:chgData name="Stone, Michelle" userId="5b7d8dab-6777-43c5-b362-c44367b45ad4" providerId="ADAL" clId="{679F6E12-E9C0-4F4C-92E2-22356A971342}" dt="2024-09-26T12:59:50.819" v="1490" actId="478"/>
          <ac:spMkLst>
            <pc:docMk/>
            <pc:sldMk cId="0" sldId="260"/>
            <ac:spMk id="2" creationId="{95B90A02-339D-05BF-EA9B-9E81D760DF46}"/>
          </ac:spMkLst>
        </pc:spChg>
        <pc:spChg chg="mod ord">
          <ac:chgData name="Stone, Michelle" userId="5b7d8dab-6777-43c5-b362-c44367b45ad4" providerId="ADAL" clId="{679F6E12-E9C0-4F4C-92E2-22356A971342}" dt="2024-09-26T13:01:27.129" v="1555"/>
          <ac:spMkLst>
            <pc:docMk/>
            <pc:sldMk cId="0" sldId="260"/>
            <ac:spMk id="157" creationId="{00000000-0000-0000-0000-000000000000}"/>
          </ac:spMkLst>
        </pc:spChg>
        <pc:spChg chg="mod ord">
          <ac:chgData name="Stone, Michelle" userId="5b7d8dab-6777-43c5-b362-c44367b45ad4" providerId="ADAL" clId="{679F6E12-E9C0-4F4C-92E2-22356A971342}" dt="2024-09-26T15:45:56.934" v="4479" actId="1076"/>
          <ac:spMkLst>
            <pc:docMk/>
            <pc:sldMk cId="0" sldId="260"/>
            <ac:spMk id="158" creationId="{00000000-0000-0000-0000-000000000000}"/>
          </ac:spMkLst>
        </pc:spChg>
        <pc:picChg chg="add mod">
          <ac:chgData name="Stone, Michelle" userId="5b7d8dab-6777-43c5-b362-c44367b45ad4" providerId="ADAL" clId="{679F6E12-E9C0-4F4C-92E2-22356A971342}" dt="2024-09-26T13:00:09.219" v="1498" actId="1076"/>
          <ac:picMkLst>
            <pc:docMk/>
            <pc:sldMk cId="0" sldId="260"/>
            <ac:picMk id="2050" creationId="{2C64D054-E28E-E18E-FB3C-7CFE107CC44D}"/>
          </ac:picMkLst>
        </pc:picChg>
      </pc:sldChg>
      <pc:sldChg chg="addSp modSp mod modNotesTx">
        <pc:chgData name="Stone, Michelle" userId="5b7d8dab-6777-43c5-b362-c44367b45ad4" providerId="ADAL" clId="{679F6E12-E9C0-4F4C-92E2-22356A971342}" dt="2024-09-26T15:46:06.277" v="4481" actId="1076"/>
        <pc:sldMkLst>
          <pc:docMk/>
          <pc:sldMk cId="0" sldId="261"/>
        </pc:sldMkLst>
        <pc:spChg chg="mod">
          <ac:chgData name="Stone, Michelle" userId="5b7d8dab-6777-43c5-b362-c44367b45ad4" providerId="ADAL" clId="{679F6E12-E9C0-4F4C-92E2-22356A971342}" dt="2024-09-26T15:31:39.316" v="3224" actId="1076"/>
          <ac:spMkLst>
            <pc:docMk/>
            <pc:sldMk cId="0" sldId="261"/>
            <ac:spMk id="163" creationId="{00000000-0000-0000-0000-000000000000}"/>
          </ac:spMkLst>
        </pc:spChg>
        <pc:spChg chg="mod">
          <ac:chgData name="Stone, Michelle" userId="5b7d8dab-6777-43c5-b362-c44367b45ad4" providerId="ADAL" clId="{679F6E12-E9C0-4F4C-92E2-22356A971342}" dt="2024-09-26T15:46:06.277" v="4481" actId="1076"/>
          <ac:spMkLst>
            <pc:docMk/>
            <pc:sldMk cId="0" sldId="261"/>
            <ac:spMk id="164" creationId="{00000000-0000-0000-0000-000000000000}"/>
          </ac:spMkLst>
        </pc:spChg>
        <pc:picChg chg="add mod">
          <ac:chgData name="Stone, Michelle" userId="5b7d8dab-6777-43c5-b362-c44367b45ad4" providerId="ADAL" clId="{679F6E12-E9C0-4F4C-92E2-22356A971342}" dt="2024-09-26T15:31:45.197" v="3227" actId="1076"/>
          <ac:picMkLst>
            <pc:docMk/>
            <pc:sldMk cId="0" sldId="261"/>
            <ac:picMk id="3074" creationId="{990243C4-AB7F-2FEC-5302-C657C7AE6C41}"/>
          </ac:picMkLst>
        </pc:picChg>
      </pc:sldChg>
      <pc:sldChg chg="addSp modSp mod modNotesTx">
        <pc:chgData name="Stone, Michelle" userId="5b7d8dab-6777-43c5-b362-c44367b45ad4" providerId="ADAL" clId="{679F6E12-E9C0-4F4C-92E2-22356A971342}" dt="2024-09-26T15:46:30.079" v="4489" actId="1076"/>
        <pc:sldMkLst>
          <pc:docMk/>
          <pc:sldMk cId="0" sldId="262"/>
        </pc:sldMkLst>
        <pc:spChg chg="mod">
          <ac:chgData name="Stone, Michelle" userId="5b7d8dab-6777-43c5-b362-c44367b45ad4" providerId="ADAL" clId="{679F6E12-E9C0-4F4C-92E2-22356A971342}" dt="2024-09-26T13:01:27.129" v="1555"/>
          <ac:spMkLst>
            <pc:docMk/>
            <pc:sldMk cId="0" sldId="262"/>
            <ac:spMk id="169" creationId="{00000000-0000-0000-0000-000000000000}"/>
          </ac:spMkLst>
        </pc:spChg>
        <pc:spChg chg="mod">
          <ac:chgData name="Stone, Michelle" userId="5b7d8dab-6777-43c5-b362-c44367b45ad4" providerId="ADAL" clId="{679F6E12-E9C0-4F4C-92E2-22356A971342}" dt="2024-09-26T15:46:30.079" v="4489" actId="1076"/>
          <ac:spMkLst>
            <pc:docMk/>
            <pc:sldMk cId="0" sldId="262"/>
            <ac:spMk id="170" creationId="{00000000-0000-0000-0000-000000000000}"/>
          </ac:spMkLst>
        </pc:spChg>
        <pc:picChg chg="add mod">
          <ac:chgData name="Stone, Michelle" userId="5b7d8dab-6777-43c5-b362-c44367b45ad4" providerId="ADAL" clId="{679F6E12-E9C0-4F4C-92E2-22356A971342}" dt="2024-09-26T15:46:26.606" v="4488" actId="1076"/>
          <ac:picMkLst>
            <pc:docMk/>
            <pc:sldMk cId="0" sldId="262"/>
            <ac:picMk id="4098" creationId="{DD980D9B-F7E5-F681-3E7A-34BA850394A1}"/>
          </ac:picMkLst>
        </pc:picChg>
      </pc:sldChg>
      <pc:sldChg chg="modSp del mod modNotesTx">
        <pc:chgData name="Stone, Michelle" userId="5b7d8dab-6777-43c5-b362-c44367b45ad4" providerId="ADAL" clId="{679F6E12-E9C0-4F4C-92E2-22356A971342}" dt="2024-09-26T15:43:46.906" v="4449" actId="47"/>
        <pc:sldMkLst>
          <pc:docMk/>
          <pc:sldMk cId="0" sldId="263"/>
        </pc:sldMkLst>
        <pc:spChg chg="mod">
          <ac:chgData name="Stone, Michelle" userId="5b7d8dab-6777-43c5-b362-c44367b45ad4" providerId="ADAL" clId="{679F6E12-E9C0-4F4C-92E2-22356A971342}" dt="2024-09-26T13:01:27.129" v="1555"/>
          <ac:spMkLst>
            <pc:docMk/>
            <pc:sldMk cId="0" sldId="263"/>
            <ac:spMk id="175" creationId="{00000000-0000-0000-0000-000000000000}"/>
          </ac:spMkLst>
        </pc:spChg>
        <pc:spChg chg="mod">
          <ac:chgData name="Stone, Michelle" userId="5b7d8dab-6777-43c5-b362-c44367b45ad4" providerId="ADAL" clId="{679F6E12-E9C0-4F4C-92E2-22356A971342}" dt="2024-09-26T13:01:27.129" v="1555"/>
          <ac:spMkLst>
            <pc:docMk/>
            <pc:sldMk cId="0" sldId="263"/>
            <ac:spMk id="176"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ichelle\Documents\DA13\Excel\city-cemetery-stonedunlaptm2\data\Historic_Nashville_City_Cemetery_Interments__1846-1979.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[Historic_Nashville_City_Cemetery_Interments__1846-1979.xlsx]Question 2!PivotTable3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dirty="0">
                <a:latin typeface="Calibri" panose="020F0502020204030204" pitchFamily="34" charset="0"/>
                <a:cs typeface="Calibri" panose="020F0502020204030204" pitchFamily="34" charset="0"/>
              </a:rPr>
              <a:t>Burials</a:t>
            </a:r>
            <a:r>
              <a:rPr lang="en-US" sz="2800" baseline="0" dirty="0">
                <a:latin typeface="Calibri" panose="020F0502020204030204" pitchFamily="34" charset="0"/>
                <a:cs typeface="Calibri" panose="020F0502020204030204" pitchFamily="34" charset="0"/>
              </a:rPr>
              <a:t> Per Year</a:t>
            </a:r>
            <a:endParaRPr lang="en-US" sz="2800"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'Question 2'!$B$3</c:f>
              <c:strCache>
                <c:ptCount val="1"/>
                <c:pt idx="0">
                  <c:v>Total</c:v>
                </c:pt>
              </c:strCache>
            </c:strRef>
          </c:tx>
          <c:spPr>
            <a:ln w="28575" cap="rnd">
              <a:solidFill>
                <a:schemeClr val="accent1"/>
              </a:solidFill>
              <a:round/>
            </a:ln>
            <a:effectLst/>
          </c:spPr>
          <c:marker>
            <c:symbol val="none"/>
          </c:marker>
          <c:cat>
            <c:strRef>
              <c:f>'Question 2'!$A$4:$A$133</c:f>
              <c:strCache>
                <c:ptCount val="129"/>
                <c:pt idx="0">
                  <c:v>1846</c:v>
                </c:pt>
                <c:pt idx="1">
                  <c:v>1847</c:v>
                </c:pt>
                <c:pt idx="2">
                  <c:v>1848</c:v>
                </c:pt>
                <c:pt idx="3">
                  <c:v>1849</c:v>
                </c:pt>
                <c:pt idx="4">
                  <c:v>1850</c:v>
                </c:pt>
                <c:pt idx="5">
                  <c:v>1851</c:v>
                </c:pt>
                <c:pt idx="6">
                  <c:v>1852</c:v>
                </c:pt>
                <c:pt idx="7">
                  <c:v>1853</c:v>
                </c:pt>
                <c:pt idx="8">
                  <c:v>1854</c:v>
                </c:pt>
                <c:pt idx="9">
                  <c:v>1855</c:v>
                </c:pt>
                <c:pt idx="10">
                  <c:v>1856</c:v>
                </c:pt>
                <c:pt idx="11">
                  <c:v>1857</c:v>
                </c:pt>
                <c:pt idx="12">
                  <c:v>1858</c:v>
                </c:pt>
                <c:pt idx="13">
                  <c:v>1859</c:v>
                </c:pt>
                <c:pt idx="14">
                  <c:v>1860</c:v>
                </c:pt>
                <c:pt idx="15">
                  <c:v>1861</c:v>
                </c:pt>
                <c:pt idx="16">
                  <c:v>1862</c:v>
                </c:pt>
                <c:pt idx="17">
                  <c:v>1863</c:v>
                </c:pt>
                <c:pt idx="18">
                  <c:v>1864</c:v>
                </c:pt>
                <c:pt idx="19">
                  <c:v>1865</c:v>
                </c:pt>
                <c:pt idx="20">
                  <c:v>1866</c:v>
                </c:pt>
                <c:pt idx="21">
                  <c:v>1867</c:v>
                </c:pt>
                <c:pt idx="22">
                  <c:v>1868</c:v>
                </c:pt>
                <c:pt idx="23">
                  <c:v>1869</c:v>
                </c:pt>
                <c:pt idx="24">
                  <c:v>1870</c:v>
                </c:pt>
                <c:pt idx="25">
                  <c:v>1871</c:v>
                </c:pt>
                <c:pt idx="26">
                  <c:v>1872</c:v>
                </c:pt>
                <c:pt idx="27">
                  <c:v>1873</c:v>
                </c:pt>
                <c:pt idx="28">
                  <c:v>1874</c:v>
                </c:pt>
                <c:pt idx="29">
                  <c:v>1875</c:v>
                </c:pt>
                <c:pt idx="30">
                  <c:v>1876</c:v>
                </c:pt>
                <c:pt idx="31">
                  <c:v>1877</c:v>
                </c:pt>
                <c:pt idx="32">
                  <c:v>1878</c:v>
                </c:pt>
                <c:pt idx="33">
                  <c:v>1879</c:v>
                </c:pt>
                <c:pt idx="34">
                  <c:v>1880</c:v>
                </c:pt>
                <c:pt idx="35">
                  <c:v>1881</c:v>
                </c:pt>
                <c:pt idx="36">
                  <c:v>1882</c:v>
                </c:pt>
                <c:pt idx="37">
                  <c:v>1883</c:v>
                </c:pt>
                <c:pt idx="38">
                  <c:v>1884</c:v>
                </c:pt>
                <c:pt idx="39">
                  <c:v>1885</c:v>
                </c:pt>
                <c:pt idx="40">
                  <c:v>1886</c:v>
                </c:pt>
                <c:pt idx="41">
                  <c:v>1887</c:v>
                </c:pt>
                <c:pt idx="42">
                  <c:v>1888</c:v>
                </c:pt>
                <c:pt idx="43">
                  <c:v>1889</c:v>
                </c:pt>
                <c:pt idx="44">
                  <c:v>1890</c:v>
                </c:pt>
                <c:pt idx="45">
                  <c:v>1891</c:v>
                </c:pt>
                <c:pt idx="46">
                  <c:v>1892</c:v>
                </c:pt>
                <c:pt idx="47">
                  <c:v>1893</c:v>
                </c:pt>
                <c:pt idx="48">
                  <c:v>1894</c:v>
                </c:pt>
                <c:pt idx="49">
                  <c:v>1895</c:v>
                </c:pt>
                <c:pt idx="50">
                  <c:v>1896</c:v>
                </c:pt>
                <c:pt idx="51">
                  <c:v>1897</c:v>
                </c:pt>
                <c:pt idx="52">
                  <c:v>1898</c:v>
                </c:pt>
                <c:pt idx="53">
                  <c:v>1899</c:v>
                </c:pt>
                <c:pt idx="54">
                  <c:v>1900</c:v>
                </c:pt>
                <c:pt idx="55">
                  <c:v>1901</c:v>
                </c:pt>
                <c:pt idx="56">
                  <c:v>1902</c:v>
                </c:pt>
                <c:pt idx="57">
                  <c:v>1903</c:v>
                </c:pt>
                <c:pt idx="58">
                  <c:v>1904</c:v>
                </c:pt>
                <c:pt idx="59">
                  <c:v>1905</c:v>
                </c:pt>
                <c:pt idx="60">
                  <c:v>1906</c:v>
                </c:pt>
                <c:pt idx="61">
                  <c:v>1907</c:v>
                </c:pt>
                <c:pt idx="62">
                  <c:v>1908</c:v>
                </c:pt>
                <c:pt idx="63">
                  <c:v>1909</c:v>
                </c:pt>
                <c:pt idx="64">
                  <c:v>1910</c:v>
                </c:pt>
                <c:pt idx="65">
                  <c:v>1911</c:v>
                </c:pt>
                <c:pt idx="66">
                  <c:v>1912</c:v>
                </c:pt>
                <c:pt idx="67">
                  <c:v>1913</c:v>
                </c:pt>
                <c:pt idx="68">
                  <c:v>1914</c:v>
                </c:pt>
                <c:pt idx="69">
                  <c:v>1915</c:v>
                </c:pt>
                <c:pt idx="70">
                  <c:v>1916</c:v>
                </c:pt>
                <c:pt idx="71">
                  <c:v>1917</c:v>
                </c:pt>
                <c:pt idx="72">
                  <c:v>1918</c:v>
                </c:pt>
                <c:pt idx="73">
                  <c:v>1919</c:v>
                </c:pt>
                <c:pt idx="74">
                  <c:v>1920</c:v>
                </c:pt>
                <c:pt idx="75">
                  <c:v>1921</c:v>
                </c:pt>
                <c:pt idx="76">
                  <c:v>1922</c:v>
                </c:pt>
                <c:pt idx="77">
                  <c:v>1923</c:v>
                </c:pt>
                <c:pt idx="78">
                  <c:v>1924</c:v>
                </c:pt>
                <c:pt idx="79">
                  <c:v>1925</c:v>
                </c:pt>
                <c:pt idx="80">
                  <c:v>1926</c:v>
                </c:pt>
                <c:pt idx="81">
                  <c:v>1927</c:v>
                </c:pt>
                <c:pt idx="82">
                  <c:v>1928</c:v>
                </c:pt>
                <c:pt idx="83">
                  <c:v>1929</c:v>
                </c:pt>
                <c:pt idx="84">
                  <c:v>1930</c:v>
                </c:pt>
                <c:pt idx="85">
                  <c:v>1931</c:v>
                </c:pt>
                <c:pt idx="86">
                  <c:v>1932</c:v>
                </c:pt>
                <c:pt idx="87">
                  <c:v>1933</c:v>
                </c:pt>
                <c:pt idx="88">
                  <c:v>1934</c:v>
                </c:pt>
                <c:pt idx="89">
                  <c:v>1935</c:v>
                </c:pt>
                <c:pt idx="90">
                  <c:v>1936</c:v>
                </c:pt>
                <c:pt idx="91">
                  <c:v>1937</c:v>
                </c:pt>
                <c:pt idx="92">
                  <c:v>1938</c:v>
                </c:pt>
                <c:pt idx="93">
                  <c:v>1939</c:v>
                </c:pt>
                <c:pt idx="94">
                  <c:v>1940</c:v>
                </c:pt>
                <c:pt idx="95">
                  <c:v>1941</c:v>
                </c:pt>
                <c:pt idx="96">
                  <c:v>1942</c:v>
                </c:pt>
                <c:pt idx="97">
                  <c:v>1943</c:v>
                </c:pt>
                <c:pt idx="98">
                  <c:v>1944</c:v>
                </c:pt>
                <c:pt idx="99">
                  <c:v>1945</c:v>
                </c:pt>
                <c:pt idx="100">
                  <c:v>1946</c:v>
                </c:pt>
                <c:pt idx="101">
                  <c:v>1947</c:v>
                </c:pt>
                <c:pt idx="102">
                  <c:v>1948</c:v>
                </c:pt>
                <c:pt idx="103">
                  <c:v>1949</c:v>
                </c:pt>
                <c:pt idx="104">
                  <c:v>1950</c:v>
                </c:pt>
                <c:pt idx="105">
                  <c:v>1951</c:v>
                </c:pt>
                <c:pt idx="106">
                  <c:v>1952</c:v>
                </c:pt>
                <c:pt idx="107">
                  <c:v>1953</c:v>
                </c:pt>
                <c:pt idx="108">
                  <c:v>1954</c:v>
                </c:pt>
                <c:pt idx="109">
                  <c:v>1955</c:v>
                </c:pt>
                <c:pt idx="110">
                  <c:v>1956</c:v>
                </c:pt>
                <c:pt idx="111">
                  <c:v>1957</c:v>
                </c:pt>
                <c:pt idx="112">
                  <c:v>1958</c:v>
                </c:pt>
                <c:pt idx="113">
                  <c:v>1959</c:v>
                </c:pt>
                <c:pt idx="114">
                  <c:v>1960</c:v>
                </c:pt>
                <c:pt idx="115">
                  <c:v>1961</c:v>
                </c:pt>
                <c:pt idx="116">
                  <c:v>1962</c:v>
                </c:pt>
                <c:pt idx="117">
                  <c:v>1964</c:v>
                </c:pt>
                <c:pt idx="118">
                  <c:v>1966</c:v>
                </c:pt>
                <c:pt idx="119">
                  <c:v>1968</c:v>
                </c:pt>
                <c:pt idx="120">
                  <c:v>1969</c:v>
                </c:pt>
                <c:pt idx="121">
                  <c:v>1970</c:v>
                </c:pt>
                <c:pt idx="122">
                  <c:v>1971</c:v>
                </c:pt>
                <c:pt idx="123">
                  <c:v>1972</c:v>
                </c:pt>
                <c:pt idx="124">
                  <c:v>1974</c:v>
                </c:pt>
                <c:pt idx="125">
                  <c:v>1977</c:v>
                </c:pt>
                <c:pt idx="126">
                  <c:v>1978</c:v>
                </c:pt>
                <c:pt idx="127">
                  <c:v>1979</c:v>
                </c:pt>
                <c:pt idx="128">
                  <c:v>(blank)</c:v>
                </c:pt>
              </c:strCache>
            </c:strRef>
          </c:cat>
          <c:val>
            <c:numRef>
              <c:f>'Question 2'!$B$4:$B$133</c:f>
              <c:numCache>
                <c:formatCode>General</c:formatCode>
                <c:ptCount val="129"/>
                <c:pt idx="0">
                  <c:v>246</c:v>
                </c:pt>
                <c:pt idx="1">
                  <c:v>476</c:v>
                </c:pt>
                <c:pt idx="2">
                  <c:v>447</c:v>
                </c:pt>
                <c:pt idx="3">
                  <c:v>745</c:v>
                </c:pt>
                <c:pt idx="4">
                  <c:v>809</c:v>
                </c:pt>
                <c:pt idx="5">
                  <c:v>385</c:v>
                </c:pt>
                <c:pt idx="6">
                  <c:v>552</c:v>
                </c:pt>
                <c:pt idx="7">
                  <c:v>429</c:v>
                </c:pt>
                <c:pt idx="8">
                  <c:v>596</c:v>
                </c:pt>
                <c:pt idx="9">
                  <c:v>476</c:v>
                </c:pt>
                <c:pt idx="10">
                  <c:v>428</c:v>
                </c:pt>
                <c:pt idx="11">
                  <c:v>402</c:v>
                </c:pt>
                <c:pt idx="12">
                  <c:v>415</c:v>
                </c:pt>
                <c:pt idx="13">
                  <c:v>482</c:v>
                </c:pt>
                <c:pt idx="14">
                  <c:v>575</c:v>
                </c:pt>
                <c:pt idx="15">
                  <c:v>455</c:v>
                </c:pt>
                <c:pt idx="16">
                  <c:v>627</c:v>
                </c:pt>
                <c:pt idx="17">
                  <c:v>836</c:v>
                </c:pt>
                <c:pt idx="18">
                  <c:v>1372</c:v>
                </c:pt>
                <c:pt idx="19">
                  <c:v>1366</c:v>
                </c:pt>
                <c:pt idx="20">
                  <c:v>1354</c:v>
                </c:pt>
                <c:pt idx="21">
                  <c:v>542</c:v>
                </c:pt>
                <c:pt idx="22">
                  <c:v>504</c:v>
                </c:pt>
                <c:pt idx="23">
                  <c:v>209</c:v>
                </c:pt>
                <c:pt idx="24">
                  <c:v>312</c:v>
                </c:pt>
                <c:pt idx="25">
                  <c:v>285</c:v>
                </c:pt>
                <c:pt idx="26">
                  <c:v>283</c:v>
                </c:pt>
                <c:pt idx="27">
                  <c:v>559</c:v>
                </c:pt>
                <c:pt idx="28">
                  <c:v>337</c:v>
                </c:pt>
                <c:pt idx="29">
                  <c:v>159</c:v>
                </c:pt>
                <c:pt idx="30">
                  <c:v>148</c:v>
                </c:pt>
                <c:pt idx="31">
                  <c:v>155</c:v>
                </c:pt>
                <c:pt idx="32">
                  <c:v>118</c:v>
                </c:pt>
                <c:pt idx="33">
                  <c:v>138</c:v>
                </c:pt>
                <c:pt idx="34">
                  <c:v>204</c:v>
                </c:pt>
                <c:pt idx="35">
                  <c:v>156</c:v>
                </c:pt>
                <c:pt idx="36">
                  <c:v>111</c:v>
                </c:pt>
                <c:pt idx="37">
                  <c:v>128</c:v>
                </c:pt>
                <c:pt idx="38">
                  <c:v>99</c:v>
                </c:pt>
                <c:pt idx="39">
                  <c:v>69</c:v>
                </c:pt>
                <c:pt idx="40">
                  <c:v>70</c:v>
                </c:pt>
                <c:pt idx="41">
                  <c:v>67</c:v>
                </c:pt>
                <c:pt idx="42">
                  <c:v>50</c:v>
                </c:pt>
                <c:pt idx="43">
                  <c:v>50</c:v>
                </c:pt>
                <c:pt idx="44">
                  <c:v>46</c:v>
                </c:pt>
                <c:pt idx="45">
                  <c:v>58</c:v>
                </c:pt>
                <c:pt idx="46">
                  <c:v>48</c:v>
                </c:pt>
                <c:pt idx="47">
                  <c:v>51</c:v>
                </c:pt>
                <c:pt idx="48">
                  <c:v>55</c:v>
                </c:pt>
                <c:pt idx="49">
                  <c:v>47</c:v>
                </c:pt>
                <c:pt idx="50">
                  <c:v>42</c:v>
                </c:pt>
                <c:pt idx="51">
                  <c:v>52</c:v>
                </c:pt>
                <c:pt idx="52">
                  <c:v>37</c:v>
                </c:pt>
                <c:pt idx="53">
                  <c:v>53</c:v>
                </c:pt>
                <c:pt idx="54">
                  <c:v>37</c:v>
                </c:pt>
                <c:pt idx="55">
                  <c:v>36</c:v>
                </c:pt>
                <c:pt idx="56">
                  <c:v>37</c:v>
                </c:pt>
                <c:pt idx="57">
                  <c:v>40</c:v>
                </c:pt>
                <c:pt idx="58">
                  <c:v>41</c:v>
                </c:pt>
                <c:pt idx="59">
                  <c:v>26</c:v>
                </c:pt>
                <c:pt idx="60">
                  <c:v>31</c:v>
                </c:pt>
                <c:pt idx="61">
                  <c:v>18</c:v>
                </c:pt>
                <c:pt idx="62">
                  <c:v>35</c:v>
                </c:pt>
                <c:pt idx="63">
                  <c:v>29</c:v>
                </c:pt>
                <c:pt idx="64">
                  <c:v>28</c:v>
                </c:pt>
                <c:pt idx="65">
                  <c:v>35</c:v>
                </c:pt>
                <c:pt idx="66">
                  <c:v>22</c:v>
                </c:pt>
                <c:pt idx="67">
                  <c:v>19</c:v>
                </c:pt>
                <c:pt idx="68">
                  <c:v>30</c:v>
                </c:pt>
                <c:pt idx="69">
                  <c:v>29</c:v>
                </c:pt>
                <c:pt idx="70">
                  <c:v>25</c:v>
                </c:pt>
                <c:pt idx="71">
                  <c:v>14</c:v>
                </c:pt>
                <c:pt idx="72">
                  <c:v>24</c:v>
                </c:pt>
                <c:pt idx="73">
                  <c:v>18</c:v>
                </c:pt>
                <c:pt idx="74">
                  <c:v>12</c:v>
                </c:pt>
                <c:pt idx="75">
                  <c:v>13</c:v>
                </c:pt>
                <c:pt idx="76">
                  <c:v>24</c:v>
                </c:pt>
                <c:pt idx="77">
                  <c:v>18</c:v>
                </c:pt>
                <c:pt idx="78">
                  <c:v>22</c:v>
                </c:pt>
                <c:pt idx="79">
                  <c:v>14</c:v>
                </c:pt>
                <c:pt idx="80">
                  <c:v>19</c:v>
                </c:pt>
                <c:pt idx="81">
                  <c:v>10</c:v>
                </c:pt>
                <c:pt idx="82">
                  <c:v>16</c:v>
                </c:pt>
                <c:pt idx="83">
                  <c:v>28</c:v>
                </c:pt>
                <c:pt idx="84">
                  <c:v>12</c:v>
                </c:pt>
                <c:pt idx="85">
                  <c:v>16</c:v>
                </c:pt>
                <c:pt idx="86">
                  <c:v>19</c:v>
                </c:pt>
                <c:pt idx="87">
                  <c:v>14</c:v>
                </c:pt>
                <c:pt idx="88">
                  <c:v>22</c:v>
                </c:pt>
                <c:pt idx="89">
                  <c:v>18</c:v>
                </c:pt>
                <c:pt idx="90">
                  <c:v>10</c:v>
                </c:pt>
                <c:pt idx="91">
                  <c:v>13</c:v>
                </c:pt>
                <c:pt idx="92">
                  <c:v>12</c:v>
                </c:pt>
                <c:pt idx="93">
                  <c:v>7</c:v>
                </c:pt>
                <c:pt idx="94">
                  <c:v>11</c:v>
                </c:pt>
                <c:pt idx="95">
                  <c:v>10</c:v>
                </c:pt>
                <c:pt idx="96">
                  <c:v>4</c:v>
                </c:pt>
                <c:pt idx="97">
                  <c:v>10</c:v>
                </c:pt>
                <c:pt idx="98">
                  <c:v>11</c:v>
                </c:pt>
                <c:pt idx="99">
                  <c:v>8</c:v>
                </c:pt>
                <c:pt idx="100">
                  <c:v>11</c:v>
                </c:pt>
                <c:pt idx="101">
                  <c:v>7</c:v>
                </c:pt>
                <c:pt idx="102">
                  <c:v>4</c:v>
                </c:pt>
                <c:pt idx="103">
                  <c:v>3</c:v>
                </c:pt>
                <c:pt idx="104">
                  <c:v>4</c:v>
                </c:pt>
                <c:pt idx="105">
                  <c:v>5</c:v>
                </c:pt>
                <c:pt idx="106">
                  <c:v>2</c:v>
                </c:pt>
                <c:pt idx="107">
                  <c:v>3</c:v>
                </c:pt>
                <c:pt idx="108">
                  <c:v>1</c:v>
                </c:pt>
                <c:pt idx="109">
                  <c:v>4</c:v>
                </c:pt>
                <c:pt idx="110">
                  <c:v>2</c:v>
                </c:pt>
                <c:pt idx="111">
                  <c:v>2</c:v>
                </c:pt>
                <c:pt idx="112">
                  <c:v>3</c:v>
                </c:pt>
                <c:pt idx="113">
                  <c:v>1</c:v>
                </c:pt>
                <c:pt idx="114">
                  <c:v>4</c:v>
                </c:pt>
                <c:pt idx="115">
                  <c:v>1</c:v>
                </c:pt>
                <c:pt idx="116">
                  <c:v>4</c:v>
                </c:pt>
                <c:pt idx="117">
                  <c:v>2</c:v>
                </c:pt>
                <c:pt idx="118">
                  <c:v>2</c:v>
                </c:pt>
                <c:pt idx="119">
                  <c:v>1</c:v>
                </c:pt>
                <c:pt idx="120">
                  <c:v>1</c:v>
                </c:pt>
                <c:pt idx="121">
                  <c:v>1</c:v>
                </c:pt>
                <c:pt idx="122">
                  <c:v>2</c:v>
                </c:pt>
                <c:pt idx="123">
                  <c:v>2</c:v>
                </c:pt>
                <c:pt idx="124">
                  <c:v>1</c:v>
                </c:pt>
                <c:pt idx="125">
                  <c:v>3</c:v>
                </c:pt>
                <c:pt idx="126">
                  <c:v>2</c:v>
                </c:pt>
                <c:pt idx="127">
                  <c:v>3</c:v>
                </c:pt>
              </c:numCache>
            </c:numRef>
          </c:val>
          <c:smooth val="0"/>
          <c:extLst>
            <c:ext xmlns:c16="http://schemas.microsoft.com/office/drawing/2014/chart" uri="{C3380CC4-5D6E-409C-BE32-E72D297353CC}">
              <c16:uniqueId val="{00000000-B577-4E71-BAC2-0F04E4D6C793}"/>
            </c:ext>
          </c:extLst>
        </c:ser>
        <c:dLbls>
          <c:showLegendKey val="0"/>
          <c:showVal val="0"/>
          <c:showCatName val="0"/>
          <c:showSerName val="0"/>
          <c:showPercent val="0"/>
          <c:showBubbleSize val="0"/>
        </c:dLbls>
        <c:smooth val="0"/>
        <c:axId val="586648656"/>
        <c:axId val="586643856"/>
      </c:lineChart>
      <c:catAx>
        <c:axId val="586648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Burial 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86643856"/>
        <c:crosses val="autoZero"/>
        <c:auto val="1"/>
        <c:lblAlgn val="ctr"/>
        <c:lblOffset val="100"/>
        <c:noMultiLvlLbl val="0"/>
      </c:catAx>
      <c:valAx>
        <c:axId val="586643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Burials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86648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So today I am presenting my data on something that I found interesting about the Nashville City Cemetery project</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58f5de856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58f5de85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just shows an overview of what will be discussed in today’s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58f5de8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58f5de8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completing the project I noticed a spike of deaths in Nashville between 1865-1866, which led me to research the cause.</a:t>
            </a:r>
            <a:endParaRPr/>
          </a:p>
          <a:p>
            <a:pPr marL="0" lvl="0" indent="0" algn="l" rtl="0">
              <a:spcBef>
                <a:spcPts val="0"/>
              </a:spcBef>
              <a:spcAft>
                <a:spcPts val="0"/>
              </a:spcAft>
              <a:buNone/>
            </a:pPr>
            <a:r>
              <a:rPr lang="en"/>
              <a:t>What I found that this spike was due to the impact of the civil war, the increase in diseases such a cholera, smallpox, and typhoid fever. </a:t>
            </a:r>
            <a:endParaRPr/>
          </a:p>
          <a:p>
            <a:pPr marL="0" lvl="0" indent="0" algn="l" rtl="0">
              <a:spcBef>
                <a:spcPts val="0"/>
              </a:spcBef>
              <a:spcAft>
                <a:spcPts val="0"/>
              </a:spcAft>
              <a:buNone/>
            </a:pPr>
            <a:r>
              <a:rPr lang="en"/>
              <a:t>There was also poor sanitation and economic hardships that further led to this spike.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5c71ccc3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5c71ccc3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Battle of Nashville took place between December 15</a:t>
            </a:r>
            <a:r>
              <a:rPr lang="en-US" baseline="30000" dirty="0"/>
              <a:t>th</a:t>
            </a:r>
            <a:r>
              <a:rPr lang="en-US" dirty="0"/>
              <a:t> and 16th under the leadership of Lieut. General John B. Hood.</a:t>
            </a:r>
          </a:p>
          <a:p>
            <a:pPr marL="0" lvl="0" indent="0" algn="l" rtl="0">
              <a:spcBef>
                <a:spcPts val="0"/>
              </a:spcBef>
              <a:spcAft>
                <a:spcPts val="0"/>
              </a:spcAft>
              <a:buNone/>
            </a:pPr>
            <a:r>
              <a:rPr lang="en-US" dirty="0"/>
              <a:t>With the following of 30,000 soldiers, the goal was to take back Nashville from the occupying Federal Army</a:t>
            </a:r>
          </a:p>
          <a:p>
            <a:pPr marL="0" lvl="0" indent="0" algn="l" rtl="0">
              <a:spcBef>
                <a:spcPts val="0"/>
              </a:spcBef>
              <a:spcAft>
                <a:spcPts val="0"/>
              </a:spcAft>
              <a:buNone/>
            </a:pPr>
            <a:r>
              <a:rPr lang="en-US" dirty="0"/>
              <a:t>It was believed that over 4500 soldiers were either killed, wounded, or captured in this battle. </a:t>
            </a:r>
          </a:p>
          <a:p>
            <a:pPr marL="0" lvl="0" indent="0" algn="l" rtl="0">
              <a:spcBef>
                <a:spcPts val="0"/>
              </a:spcBef>
              <a:spcAft>
                <a:spcPts val="0"/>
              </a:spcAft>
              <a:buNone/>
            </a:pPr>
            <a:r>
              <a:rPr lang="en-US" dirty="0"/>
              <a:t>As a result of wounded and dying men on both sides of the battle, hospitals were overwhelmed by the influx of individuals. The overcrowded hospitals were reported to have blood-soaked floors, and the ill and injured had to sometimes wait outside in the cold until a room became available. </a:t>
            </a:r>
          </a:p>
          <a:p>
            <a:pPr marL="0" lvl="0" indent="0" algn="l" rtl="0">
              <a:spcBef>
                <a:spcPts val="0"/>
              </a:spcBef>
              <a:spcAft>
                <a:spcPts val="0"/>
              </a:spcAft>
              <a:buNone/>
            </a:pPr>
            <a:r>
              <a:rPr lang="en-US" dirty="0"/>
              <a:t>The right image shows hospital number 19, which was overcrowded. As you can see, several men were waiting outside to be seen.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5c71ccc3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5c71ccc3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the civil war, there was an influx of refugees, freed African Americans, and war veterans. This influx contributed to overcrowding in the already unsanitary conditions and aided in the spread of disease. </a:t>
            </a:r>
          </a:p>
          <a:p>
            <a:pPr marL="0" lvl="0" indent="0" algn="l" rtl="0">
              <a:spcBef>
                <a:spcPts val="0"/>
              </a:spcBef>
              <a:spcAft>
                <a:spcPts val="0"/>
              </a:spcAft>
              <a:buNone/>
            </a:pPr>
            <a:r>
              <a:rPr lang="en-US" dirty="0"/>
              <a:t>As mentioned previously in the days after the Battle of Nashville there was already a strain on the healthcare system and with the influx of refugees, preventing outbreaks and the spread of diseases such as cholera and smallpox became even harder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5c71ccc3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5c71ccc3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contributor to the death spike during this time period was the economic hardships, especially the number of freed African Americans.</a:t>
            </a:r>
          </a:p>
          <a:p>
            <a:pPr marL="0" lvl="0" indent="0" algn="l" rtl="0">
              <a:spcBef>
                <a:spcPts val="0"/>
              </a:spcBef>
              <a:spcAft>
                <a:spcPts val="0"/>
              </a:spcAft>
              <a:buNone/>
            </a:pPr>
            <a:r>
              <a:rPr lang="en-US" dirty="0"/>
              <a:t>For freed African Americans, there was a lack of access to basic healthcare, and racism and segregation further limited their ability to access medical treatment, which led to higher mortality rates.</a:t>
            </a:r>
          </a:p>
          <a:p>
            <a:pPr marL="0" lvl="0" indent="0" algn="l" rtl="0">
              <a:spcBef>
                <a:spcPts val="0"/>
              </a:spcBef>
              <a:spcAft>
                <a:spcPts val="0"/>
              </a:spcAft>
              <a:buNone/>
            </a:pPr>
            <a:r>
              <a:rPr lang="en-US" dirty="0"/>
              <a:t>In terms of economic hardships, the South was impacted by the war. This led to many individuals not being able to afford proper healthcare, lack of access to nutritious food, and unsanitary living conditions. </a:t>
            </a:r>
          </a:p>
          <a:p>
            <a:pPr marL="0" lvl="0" indent="0" algn="l" rtl="0">
              <a:spcBef>
                <a:spcPts val="0"/>
              </a:spcBef>
              <a:spcAft>
                <a:spcPts val="0"/>
              </a:spcAft>
              <a:buNone/>
            </a:pPr>
            <a:r>
              <a:rPr lang="en-US" dirty="0"/>
              <a:t>There were also many public health failures that led to a death spike during this time, such as the inconsistent availability of vaccinations for things such as smallpox and limited medical knowledge, making it difficult to treat smallpox or cholera, leading to even more deaths.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05c71ccc3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05c71ccc3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Overall, a combination of war effects, disease outbreaks, and poor public health combined to create a public health disaster, leading to significant loss of life in post-Civil War Nashville.</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503722"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latin typeface="Calibri" panose="020F0502020204030204" pitchFamily="34" charset="0"/>
                <a:cs typeface="Calibri" panose="020F0502020204030204" pitchFamily="34" charset="0"/>
              </a:rPr>
              <a:t>Nashville City Cemetery</a:t>
            </a:r>
            <a:endParaRPr sz="44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400" dirty="0">
                <a:latin typeface="Calibri"/>
                <a:ea typeface="Calibri"/>
                <a:cs typeface="Calibri"/>
                <a:sym typeface="Calibri"/>
              </a:rPr>
              <a:t>Overview</a:t>
            </a:r>
            <a:endParaRPr sz="4400" dirty="0">
              <a:latin typeface="Calibri"/>
              <a:ea typeface="Calibri"/>
              <a:cs typeface="Calibri"/>
              <a:sym typeface="Calibri"/>
            </a:endParaRPr>
          </a:p>
          <a:p>
            <a:pPr marL="457200" lvl="0" indent="-323850" algn="l" rtl="0">
              <a:spcBef>
                <a:spcPts val="0"/>
              </a:spcBef>
              <a:spcAft>
                <a:spcPts val="0"/>
              </a:spcAft>
              <a:buSzPts val="1500"/>
              <a:buFont typeface="Calibri"/>
              <a:buChar char="●"/>
            </a:pPr>
            <a:endParaRPr sz="1500" dirty="0">
              <a:latin typeface="Calibri"/>
              <a:ea typeface="Calibri"/>
              <a:cs typeface="Calibri"/>
              <a:sym typeface="Calibri"/>
            </a:endParaRPr>
          </a:p>
        </p:txBody>
      </p:sp>
      <p:sp>
        <p:nvSpPr>
          <p:cNvPr id="2" name="Text Placeholder 1">
            <a:extLst>
              <a:ext uri="{FF2B5EF4-FFF2-40B4-BE49-F238E27FC236}">
                <a16:creationId xmlns:a16="http://schemas.microsoft.com/office/drawing/2014/main" id="{F63796FC-15C6-C972-4BD8-99EE67F910F3}"/>
              </a:ext>
            </a:extLst>
          </p:cNvPr>
          <p:cNvSpPr>
            <a:spLocks noGrp="1"/>
          </p:cNvSpPr>
          <p:nvPr>
            <p:ph type="body" idx="1"/>
          </p:nvPr>
        </p:nvSpPr>
        <p:spPr>
          <a:xfrm>
            <a:off x="869697" y="1567550"/>
            <a:ext cx="3403200" cy="2911200"/>
          </a:xfrm>
        </p:spPr>
        <p:txBody>
          <a:bodyPr>
            <a:normAutofit/>
          </a:bodyPr>
          <a:lstStyle/>
          <a:p>
            <a:pPr marL="457200" lvl="0" indent="-323850" algn="l" rtl="0">
              <a:spcBef>
                <a:spcPts val="0"/>
              </a:spcBef>
              <a:spcAft>
                <a:spcPts val="0"/>
              </a:spcAft>
              <a:buSzPts val="1500"/>
              <a:buFont typeface="Calibri"/>
              <a:buChar char="●"/>
            </a:pPr>
            <a:r>
              <a:rPr lang="en-US" sz="2000" dirty="0">
                <a:latin typeface="Calibri"/>
                <a:ea typeface="Calibri"/>
                <a:cs typeface="Calibri"/>
                <a:sym typeface="Calibri"/>
              </a:rPr>
              <a:t>Introduction</a:t>
            </a:r>
          </a:p>
          <a:p>
            <a:pPr marL="457200" lvl="0" indent="-323850" algn="l" rtl="0">
              <a:spcBef>
                <a:spcPts val="0"/>
              </a:spcBef>
              <a:spcAft>
                <a:spcPts val="0"/>
              </a:spcAft>
              <a:buSzPts val="1500"/>
              <a:buFont typeface="Calibri"/>
              <a:buChar char="●"/>
            </a:pPr>
            <a:r>
              <a:rPr lang="en-US" sz="2000" dirty="0">
                <a:latin typeface="Calibri"/>
                <a:ea typeface="Calibri"/>
                <a:cs typeface="Calibri"/>
                <a:sym typeface="Calibri"/>
              </a:rPr>
              <a:t>Civil War Aftermath</a:t>
            </a:r>
          </a:p>
          <a:p>
            <a:pPr marL="457200" lvl="0" indent="-323850" algn="l" rtl="0">
              <a:spcBef>
                <a:spcPts val="0"/>
              </a:spcBef>
              <a:spcAft>
                <a:spcPts val="0"/>
              </a:spcAft>
              <a:buSzPts val="1500"/>
              <a:buFont typeface="Calibri"/>
              <a:buChar char="●"/>
            </a:pPr>
            <a:r>
              <a:rPr lang="en-US" sz="2000" dirty="0">
                <a:latin typeface="Calibri"/>
                <a:ea typeface="Calibri"/>
                <a:cs typeface="Calibri"/>
                <a:sym typeface="Calibri"/>
              </a:rPr>
              <a:t>Disease Outbreaks</a:t>
            </a:r>
          </a:p>
          <a:p>
            <a:pPr marL="457200" lvl="0" indent="-323850" algn="l" rtl="0">
              <a:spcBef>
                <a:spcPts val="0"/>
              </a:spcBef>
              <a:spcAft>
                <a:spcPts val="0"/>
              </a:spcAft>
              <a:buSzPts val="1500"/>
              <a:buFont typeface="Calibri"/>
              <a:buChar char="●"/>
            </a:pPr>
            <a:r>
              <a:rPr lang="en-US" sz="2000" dirty="0">
                <a:latin typeface="Calibri"/>
                <a:ea typeface="Calibri"/>
                <a:cs typeface="Calibri"/>
                <a:sym typeface="Calibri"/>
              </a:rPr>
              <a:t>Social and Economic Factors</a:t>
            </a:r>
          </a:p>
          <a:p>
            <a:pPr marL="457200" lvl="0" indent="-323850" algn="l" rtl="0">
              <a:spcBef>
                <a:spcPts val="0"/>
              </a:spcBef>
              <a:spcAft>
                <a:spcPts val="0"/>
              </a:spcAft>
              <a:buSzPts val="1500"/>
              <a:buFont typeface="Calibri"/>
              <a:buChar char="●"/>
            </a:pPr>
            <a:r>
              <a:rPr lang="en-US" sz="2000" dirty="0">
                <a:latin typeface="Calibri"/>
                <a:ea typeface="Calibri"/>
                <a:cs typeface="Calibri"/>
                <a:sym typeface="Calibri"/>
              </a:rPr>
              <a:t>Conclusion</a:t>
            </a:r>
          </a:p>
        </p:txBody>
      </p:sp>
      <p:pic>
        <p:nvPicPr>
          <p:cNvPr id="5122" name="Picture 2" descr="2,921 Research overview Images, Stock Photos &amp; Vectors | Shutterstock">
            <a:extLst>
              <a:ext uri="{FF2B5EF4-FFF2-40B4-BE49-F238E27FC236}">
                <a16:creationId xmlns:a16="http://schemas.microsoft.com/office/drawing/2014/main" id="{978B4F32-8A1F-CF05-9386-A3B91F13DF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722"/>
          <a:stretch/>
        </p:blipFill>
        <p:spPr bwMode="auto">
          <a:xfrm>
            <a:off x="4572000" y="1567550"/>
            <a:ext cx="4229100" cy="24877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latin typeface="Calibri"/>
                <a:ea typeface="Calibri"/>
                <a:cs typeface="Calibri"/>
                <a:sym typeface="Calibri"/>
              </a:rPr>
              <a:t>Introduction</a:t>
            </a:r>
            <a:endParaRPr sz="4400" dirty="0">
              <a:latin typeface="Calibri"/>
              <a:ea typeface="Calibri"/>
              <a:cs typeface="Calibri"/>
              <a:sym typeface="Calibri"/>
            </a:endParaRPr>
          </a:p>
        </p:txBody>
      </p:sp>
      <p:sp>
        <p:nvSpPr>
          <p:cNvPr id="4" name="Text Placeholder 3">
            <a:extLst>
              <a:ext uri="{FF2B5EF4-FFF2-40B4-BE49-F238E27FC236}">
                <a16:creationId xmlns:a16="http://schemas.microsoft.com/office/drawing/2014/main" id="{D1A2898A-4943-E29F-351B-9E2B58B63E55}"/>
              </a:ext>
            </a:extLst>
          </p:cNvPr>
          <p:cNvSpPr>
            <a:spLocks noGrp="1"/>
          </p:cNvSpPr>
          <p:nvPr>
            <p:ph type="body" idx="2"/>
          </p:nvPr>
        </p:nvSpPr>
        <p:spPr>
          <a:xfrm>
            <a:off x="5307758" y="1771807"/>
            <a:ext cx="3403200" cy="2911200"/>
          </a:xfrm>
        </p:spPr>
        <p:txBody>
          <a:bodyPr>
            <a:normAutofit fontScale="92500" lnSpcReduction="20000"/>
          </a:bodyPr>
          <a:lstStyle/>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Spike of deaths between 1865-1866</a:t>
            </a:r>
          </a:p>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Civil War</a:t>
            </a:r>
          </a:p>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Disease</a:t>
            </a:r>
          </a:p>
          <a:p>
            <a:pPr marL="914400" lvl="1"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Cholera</a:t>
            </a:r>
          </a:p>
          <a:p>
            <a:pPr marL="914400" lvl="1"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Smallpox</a:t>
            </a:r>
          </a:p>
          <a:p>
            <a:pPr marL="914400" lvl="1"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Typhoid Fever</a:t>
            </a:r>
          </a:p>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Poor sanitation</a:t>
            </a:r>
          </a:p>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Economic hardships</a:t>
            </a:r>
          </a:p>
          <a:p>
            <a:pPr marL="457200" lvl="0" indent="-304800" algn="l" rtl="0">
              <a:spcBef>
                <a:spcPts val="0"/>
              </a:spcBef>
              <a:spcAft>
                <a:spcPts val="0"/>
              </a:spcAft>
              <a:buClr>
                <a:schemeClr val="lt1"/>
              </a:buClr>
              <a:buSzPts val="1200"/>
              <a:buFont typeface="Courier New" panose="02070309020205020404" pitchFamily="49" charset="0"/>
              <a:buChar char="o"/>
            </a:pPr>
            <a:r>
              <a:rPr lang="en-US" sz="1700" dirty="0">
                <a:latin typeface="Calibri"/>
                <a:ea typeface="Calibri"/>
                <a:cs typeface="Calibri"/>
                <a:sym typeface="Calibri"/>
              </a:rPr>
              <a:t>Impact of the civil war on Nashville, TN</a:t>
            </a:r>
          </a:p>
          <a:p>
            <a:pPr marL="0" lvl="0" indent="0" algn="l" rtl="0">
              <a:spcBef>
                <a:spcPts val="0"/>
              </a:spcBef>
              <a:spcAft>
                <a:spcPts val="0"/>
              </a:spcAft>
              <a:buNone/>
            </a:pPr>
            <a:endParaRPr lang="en-US" sz="1200" dirty="0">
              <a:latin typeface="Calibri"/>
              <a:ea typeface="Calibri"/>
              <a:cs typeface="Calibri"/>
              <a:sym typeface="Calibri"/>
            </a:endParaRPr>
          </a:p>
          <a:p>
            <a:pPr marL="0" lvl="0" indent="0" algn="l" rtl="0">
              <a:spcBef>
                <a:spcPts val="0"/>
              </a:spcBef>
              <a:spcAft>
                <a:spcPts val="1200"/>
              </a:spcAft>
              <a:buNone/>
            </a:pPr>
            <a:endParaRPr lang="en-US" sz="1200" dirty="0">
              <a:latin typeface="Calibri"/>
              <a:ea typeface="Calibri"/>
              <a:cs typeface="Calibri"/>
              <a:sym typeface="Calibri"/>
            </a:endParaRPr>
          </a:p>
          <a:p>
            <a:endParaRPr lang="en-US" dirty="0"/>
          </a:p>
        </p:txBody>
      </p:sp>
      <p:sp>
        <p:nvSpPr>
          <p:cNvPr id="3" name="TextBox 2">
            <a:extLst>
              <a:ext uri="{FF2B5EF4-FFF2-40B4-BE49-F238E27FC236}">
                <a16:creationId xmlns:a16="http://schemas.microsoft.com/office/drawing/2014/main" id="{6CF8A76F-362E-9981-4E65-C26D60927875}"/>
              </a:ext>
            </a:extLst>
          </p:cNvPr>
          <p:cNvSpPr txBox="1"/>
          <p:nvPr/>
        </p:nvSpPr>
        <p:spPr>
          <a:xfrm>
            <a:off x="433042" y="3935541"/>
            <a:ext cx="2993127" cy="184666"/>
          </a:xfrm>
          <a:prstGeom prst="rect">
            <a:avLst/>
          </a:prstGeom>
          <a:noFill/>
        </p:spPr>
        <p:txBody>
          <a:bodyPr wrap="none" rtlCol="0">
            <a:spAutoFit/>
          </a:bodyPr>
          <a:lstStyle/>
          <a:p>
            <a:r>
              <a:rPr lang="en-US" sz="600" dirty="0">
                <a:solidFill>
                  <a:schemeClr val="bg1"/>
                </a:solidFill>
              </a:rPr>
              <a:t>Figure 1: This chart shows the number of burials per year between 1846 and 1978</a:t>
            </a:r>
          </a:p>
        </p:txBody>
      </p:sp>
      <p:graphicFrame>
        <p:nvGraphicFramePr>
          <p:cNvPr id="7" name="Chart 6">
            <a:extLst>
              <a:ext uri="{FF2B5EF4-FFF2-40B4-BE49-F238E27FC236}">
                <a16:creationId xmlns:a16="http://schemas.microsoft.com/office/drawing/2014/main" id="{80F3A834-23E1-19BF-EF18-50791AEAD9B7}"/>
              </a:ext>
            </a:extLst>
          </p:cNvPr>
          <p:cNvGraphicFramePr>
            <a:graphicFrameLocks/>
          </p:cNvGraphicFramePr>
          <p:nvPr>
            <p:extLst>
              <p:ext uri="{D42A27DB-BD31-4B8C-83A1-F6EECF244321}">
                <p14:modId xmlns:p14="http://schemas.microsoft.com/office/powerpoint/2010/main" val="2037158731"/>
              </p:ext>
            </p:extLst>
          </p:nvPr>
        </p:nvGraphicFramePr>
        <p:xfrm>
          <a:off x="433042" y="1771807"/>
          <a:ext cx="4336617" cy="2348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latin typeface="Calibri"/>
                <a:ea typeface="Calibri"/>
                <a:cs typeface="Calibri"/>
                <a:sym typeface="Calibri"/>
              </a:rPr>
              <a:t>Civil War Aftermath</a:t>
            </a:r>
            <a:endParaRPr sz="4400" dirty="0"/>
          </a:p>
        </p:txBody>
      </p:sp>
      <p:sp>
        <p:nvSpPr>
          <p:cNvPr id="152" name="Google Shape;152;p16"/>
          <p:cNvSpPr txBox="1">
            <a:spLocks noGrp="1"/>
          </p:cNvSpPr>
          <p:nvPr>
            <p:ph type="body" idx="1"/>
          </p:nvPr>
        </p:nvSpPr>
        <p:spPr>
          <a:xfrm>
            <a:off x="648019" y="1597701"/>
            <a:ext cx="3411233" cy="1948097"/>
          </a:xfrm>
          <a:prstGeom prst="rect">
            <a:avLst/>
          </a:prstGeom>
        </p:spPr>
        <p:txBody>
          <a:bodyPr spcFirstLastPara="1" wrap="square" lIns="91425" tIns="91425" rIns="91425" bIns="91425" anchor="t" anchorCtr="0">
            <a:noAutofit/>
          </a:bodyPr>
          <a:lstStyle/>
          <a:p>
            <a:pPr marL="444500" indent="-285750">
              <a:buClr>
                <a:schemeClr val="bg1"/>
              </a:buClr>
              <a:buSzPts val="1100"/>
              <a:buFont typeface="Courier New" panose="02070309020205020404" pitchFamily="49" charset="0"/>
              <a:buChar char="o"/>
            </a:pPr>
            <a:r>
              <a:rPr lang="en" sz="1600" b="1" dirty="0">
                <a:solidFill>
                  <a:schemeClr val="bg1"/>
                </a:solidFill>
                <a:latin typeface="Calibri"/>
                <a:ea typeface="Calibri"/>
                <a:cs typeface="Calibri"/>
                <a:sym typeface="Calibri"/>
              </a:rPr>
              <a:t>The Battle of Nashville</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December 15</a:t>
            </a:r>
            <a:r>
              <a:rPr lang="en" sz="1600" b="1" baseline="30000" dirty="0">
                <a:solidFill>
                  <a:schemeClr val="bg1"/>
                </a:solidFill>
                <a:latin typeface="Calibri"/>
                <a:ea typeface="Calibri"/>
                <a:cs typeface="Calibri"/>
                <a:sym typeface="Calibri"/>
              </a:rPr>
              <a:t>th</a:t>
            </a:r>
            <a:r>
              <a:rPr lang="en" sz="1600" b="1" dirty="0">
                <a:solidFill>
                  <a:schemeClr val="bg1"/>
                </a:solidFill>
                <a:latin typeface="Calibri"/>
                <a:ea typeface="Calibri"/>
                <a:cs typeface="Calibri"/>
                <a:sym typeface="Calibri"/>
              </a:rPr>
              <a:t>-16</a:t>
            </a:r>
            <a:r>
              <a:rPr lang="en" sz="1600" b="1" baseline="30000" dirty="0">
                <a:solidFill>
                  <a:schemeClr val="bg1"/>
                </a:solidFill>
                <a:latin typeface="Calibri"/>
                <a:ea typeface="Calibri"/>
                <a:cs typeface="Calibri"/>
                <a:sym typeface="Calibri"/>
              </a:rPr>
              <a:t>th</a:t>
            </a:r>
            <a:r>
              <a:rPr lang="en" sz="1600" b="1" dirty="0">
                <a:solidFill>
                  <a:schemeClr val="bg1"/>
                </a:solidFill>
                <a:latin typeface="Calibri"/>
                <a:ea typeface="Calibri"/>
                <a:cs typeface="Calibri"/>
                <a:sym typeface="Calibri"/>
              </a:rPr>
              <a:t> 1864</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Over 30,000 soldiers</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 The goal was to take back Nashville</a:t>
            </a:r>
          </a:p>
          <a:p>
            <a:pPr>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The Outcome</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Deaths</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Wounded veterans </a:t>
            </a:r>
          </a:p>
          <a:p>
            <a:pPr lvl="1">
              <a:buClr>
                <a:schemeClr val="bg1"/>
              </a:buClr>
              <a:buFont typeface="Courier New" panose="02070309020205020404" pitchFamily="49" charset="0"/>
              <a:buChar char="o"/>
            </a:pPr>
            <a:r>
              <a:rPr lang="en" sz="1600" b="1" dirty="0">
                <a:solidFill>
                  <a:schemeClr val="bg1"/>
                </a:solidFill>
                <a:latin typeface="Calibri"/>
                <a:ea typeface="Calibri"/>
                <a:cs typeface="Calibri"/>
                <a:sym typeface="Calibri"/>
              </a:rPr>
              <a:t>Overwhelmed medical Facilities</a:t>
            </a:r>
            <a:endParaRPr sz="1600" dirty="0">
              <a:solidFill>
                <a:schemeClr val="bg1"/>
              </a:solidFill>
              <a:latin typeface="Calibri"/>
              <a:ea typeface="Calibri"/>
              <a:cs typeface="Calibri"/>
              <a:sym typeface="Calibri"/>
            </a:endParaRPr>
          </a:p>
        </p:txBody>
      </p:sp>
      <p:pic>
        <p:nvPicPr>
          <p:cNvPr id="1026" name="Picture 2">
            <a:extLst>
              <a:ext uri="{FF2B5EF4-FFF2-40B4-BE49-F238E27FC236}">
                <a16:creationId xmlns:a16="http://schemas.microsoft.com/office/drawing/2014/main" id="{33B6A5BA-5373-6D66-0D28-27C065EFE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925" y="1595287"/>
            <a:ext cx="3800475" cy="28670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018539-550D-B65B-0E5E-427F7E380FC6}"/>
              </a:ext>
            </a:extLst>
          </p:cNvPr>
          <p:cNvSpPr txBox="1"/>
          <p:nvPr/>
        </p:nvSpPr>
        <p:spPr>
          <a:xfrm>
            <a:off x="4535925" y="4535245"/>
            <a:ext cx="1696298" cy="184666"/>
          </a:xfrm>
          <a:prstGeom prst="rect">
            <a:avLst/>
          </a:prstGeom>
          <a:noFill/>
        </p:spPr>
        <p:txBody>
          <a:bodyPr wrap="none" rtlCol="0">
            <a:spAutoFit/>
          </a:bodyPr>
          <a:lstStyle/>
          <a:p>
            <a:r>
              <a:rPr lang="en-US" sz="600" dirty="0">
                <a:solidFill>
                  <a:schemeClr val="bg1"/>
                </a:solidFill>
              </a:rPr>
              <a:t>Figure 2: Hospital Number 19, Nashville, TN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4400" dirty="0">
                <a:latin typeface="Calibri"/>
                <a:ea typeface="Calibri"/>
                <a:cs typeface="Calibri"/>
                <a:sym typeface="Calibri"/>
              </a:rPr>
              <a:t>Disease Outbreaks</a:t>
            </a:r>
            <a:endParaRPr sz="4400" dirty="0">
              <a:latin typeface="Calibri"/>
              <a:ea typeface="Calibri"/>
              <a:cs typeface="Calibri"/>
              <a:sym typeface="Calibri"/>
            </a:endParaRPr>
          </a:p>
        </p:txBody>
      </p:sp>
      <p:sp>
        <p:nvSpPr>
          <p:cNvPr id="158" name="Google Shape;158;p17"/>
          <p:cNvSpPr txBox="1">
            <a:spLocks noGrp="1"/>
          </p:cNvSpPr>
          <p:nvPr>
            <p:ph type="body" idx="1"/>
          </p:nvPr>
        </p:nvSpPr>
        <p:spPr>
          <a:xfrm>
            <a:off x="279400" y="1754903"/>
            <a:ext cx="4749800" cy="2536493"/>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lt1"/>
              </a:buClr>
              <a:buSzPts val="1100"/>
              <a:buFont typeface="Arial"/>
              <a:buChar char="●"/>
            </a:pPr>
            <a:r>
              <a:rPr lang="en-US" sz="1600" b="1" dirty="0">
                <a:latin typeface="Calibri"/>
                <a:ea typeface="Calibri"/>
                <a:cs typeface="Calibri"/>
                <a:sym typeface="Calibri"/>
              </a:rPr>
              <a:t>Post Civil War</a:t>
            </a:r>
          </a:p>
          <a:p>
            <a:pPr lvl="1">
              <a:buFont typeface="Arial"/>
              <a:buChar char="●"/>
            </a:pPr>
            <a:r>
              <a:rPr lang="en-US" sz="1600" b="1" dirty="0">
                <a:latin typeface="Calibri"/>
                <a:ea typeface="Calibri"/>
                <a:cs typeface="Calibri"/>
                <a:sym typeface="Calibri"/>
              </a:rPr>
              <a:t>Influx of refugees, freed African Americans, and war veterans</a:t>
            </a:r>
          </a:p>
          <a:p>
            <a:pPr lvl="2">
              <a:buFont typeface="Arial"/>
              <a:buChar char="●"/>
            </a:pPr>
            <a:r>
              <a:rPr lang="en-US" sz="1600" b="1" dirty="0">
                <a:latin typeface="Calibri"/>
                <a:ea typeface="Calibri"/>
                <a:cs typeface="Calibri"/>
                <a:sym typeface="Calibri"/>
              </a:rPr>
              <a:t>Unsanitary conditions</a:t>
            </a:r>
          </a:p>
          <a:p>
            <a:pPr lvl="1">
              <a:buFont typeface="Arial"/>
              <a:buChar char="●"/>
            </a:pPr>
            <a:r>
              <a:rPr lang="en-US" sz="1600" b="1" dirty="0">
                <a:latin typeface="Calibri"/>
                <a:ea typeface="Calibri"/>
                <a:cs typeface="Calibri"/>
                <a:sym typeface="Calibri"/>
              </a:rPr>
              <a:t>Healthcare system strain</a:t>
            </a:r>
          </a:p>
          <a:p>
            <a:pPr lvl="2">
              <a:buFont typeface="Arial"/>
              <a:buChar char="●"/>
            </a:pPr>
            <a:r>
              <a:rPr lang="en-US" sz="1600" b="1" dirty="0">
                <a:latin typeface="Calibri"/>
                <a:ea typeface="Calibri"/>
                <a:cs typeface="Calibri"/>
                <a:sym typeface="Calibri"/>
              </a:rPr>
              <a:t>Spread of disease</a:t>
            </a:r>
          </a:p>
        </p:txBody>
      </p:sp>
      <p:pic>
        <p:nvPicPr>
          <p:cNvPr id="2050" name="Picture 2">
            <a:extLst>
              <a:ext uri="{FF2B5EF4-FFF2-40B4-BE49-F238E27FC236}">
                <a16:creationId xmlns:a16="http://schemas.microsoft.com/office/drawing/2014/main" id="{2C64D054-E28E-E18E-FB3C-7CFE107C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132" y="1214362"/>
            <a:ext cx="2888479" cy="3617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latin typeface="Calibri"/>
                <a:ea typeface="Calibri"/>
                <a:cs typeface="Calibri"/>
                <a:sym typeface="Calibri"/>
              </a:rPr>
              <a:t>Social and Economic Factors</a:t>
            </a:r>
            <a:endParaRPr sz="4400" dirty="0">
              <a:latin typeface="Calibri"/>
              <a:ea typeface="Calibri"/>
              <a:cs typeface="Calibri"/>
              <a:sym typeface="Calibri"/>
            </a:endParaRPr>
          </a:p>
        </p:txBody>
      </p:sp>
      <p:sp>
        <p:nvSpPr>
          <p:cNvPr id="164" name="Google Shape;164;p18"/>
          <p:cNvSpPr txBox="1">
            <a:spLocks noGrp="1"/>
          </p:cNvSpPr>
          <p:nvPr>
            <p:ph type="body" idx="1"/>
          </p:nvPr>
        </p:nvSpPr>
        <p:spPr>
          <a:xfrm>
            <a:off x="947122" y="1567550"/>
            <a:ext cx="3539420" cy="2149871"/>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lt1"/>
              </a:buClr>
              <a:buSzPts val="1100"/>
              <a:buFont typeface="Arial"/>
              <a:buChar char="●"/>
            </a:pPr>
            <a:r>
              <a:rPr lang="en-US" sz="1600" b="1" dirty="0">
                <a:latin typeface="Calibri"/>
                <a:ea typeface="Calibri"/>
                <a:cs typeface="Calibri"/>
                <a:sym typeface="Calibri"/>
              </a:rPr>
              <a:t>Racial and Economic Inequality</a:t>
            </a:r>
          </a:p>
          <a:p>
            <a:pPr lvl="1">
              <a:buFont typeface="Arial"/>
              <a:buChar char="●"/>
            </a:pPr>
            <a:r>
              <a:rPr lang="en-US" sz="1600" b="1" dirty="0">
                <a:latin typeface="Calibri"/>
                <a:ea typeface="Calibri"/>
                <a:cs typeface="Calibri"/>
                <a:sym typeface="Calibri"/>
              </a:rPr>
              <a:t>Freed African Americans</a:t>
            </a:r>
          </a:p>
          <a:p>
            <a:pPr lvl="1">
              <a:buFont typeface="Arial"/>
              <a:buChar char="●"/>
            </a:pPr>
            <a:r>
              <a:rPr lang="en-US" sz="1600" b="1" dirty="0">
                <a:latin typeface="Calibri"/>
                <a:ea typeface="Calibri"/>
                <a:cs typeface="Calibri"/>
                <a:sym typeface="Calibri"/>
              </a:rPr>
              <a:t>Economic Hardship</a:t>
            </a:r>
          </a:p>
          <a:p>
            <a:pPr lvl="2">
              <a:buFont typeface="Arial"/>
              <a:buChar char="●"/>
            </a:pPr>
            <a:r>
              <a:rPr lang="en-US" sz="1600" b="1" dirty="0">
                <a:latin typeface="Calibri"/>
                <a:ea typeface="Calibri"/>
                <a:cs typeface="Calibri"/>
                <a:sym typeface="Calibri"/>
              </a:rPr>
              <a:t>Poverty </a:t>
            </a:r>
          </a:p>
          <a:p>
            <a:pPr lvl="2">
              <a:buFont typeface="Arial"/>
              <a:buChar char="●"/>
            </a:pPr>
            <a:r>
              <a:rPr lang="en-US" sz="1600" b="1" dirty="0">
                <a:latin typeface="Calibri"/>
                <a:ea typeface="Calibri"/>
                <a:cs typeface="Calibri"/>
                <a:sym typeface="Calibri"/>
              </a:rPr>
              <a:t>Nutritious food</a:t>
            </a:r>
          </a:p>
          <a:p>
            <a:pPr lvl="2">
              <a:buFont typeface="Arial"/>
              <a:buChar char="●"/>
            </a:pPr>
            <a:r>
              <a:rPr lang="en-US" sz="1600" b="1" dirty="0">
                <a:latin typeface="Calibri"/>
                <a:ea typeface="Calibri"/>
                <a:cs typeface="Calibri"/>
                <a:sym typeface="Calibri"/>
              </a:rPr>
              <a:t>Unsanitary living conditions</a:t>
            </a:r>
          </a:p>
          <a:p>
            <a:pPr marL="457200" lvl="0" indent="-298450" algn="l" rtl="0">
              <a:spcBef>
                <a:spcPts val="0"/>
              </a:spcBef>
              <a:spcAft>
                <a:spcPts val="0"/>
              </a:spcAft>
              <a:buClr>
                <a:schemeClr val="lt1"/>
              </a:buClr>
              <a:buSzPts val="1100"/>
              <a:buFont typeface="Arial"/>
              <a:buChar char="●"/>
            </a:pPr>
            <a:r>
              <a:rPr lang="en" sz="1600" b="1" dirty="0">
                <a:latin typeface="Calibri"/>
                <a:ea typeface="Calibri"/>
                <a:cs typeface="Calibri"/>
                <a:sym typeface="Calibri"/>
              </a:rPr>
              <a:t>Public Health Failures</a:t>
            </a:r>
          </a:p>
          <a:p>
            <a:pPr lvl="1">
              <a:buFont typeface="Arial"/>
              <a:buChar char="●"/>
            </a:pPr>
            <a:r>
              <a:rPr lang="en-US" sz="1600" b="1" dirty="0">
                <a:latin typeface="Calibri"/>
                <a:ea typeface="Calibri"/>
                <a:cs typeface="Calibri"/>
                <a:sym typeface="Calibri"/>
              </a:rPr>
              <a:t>Inconsistent</a:t>
            </a:r>
            <a:r>
              <a:rPr lang="en" sz="1600" b="1" dirty="0">
                <a:latin typeface="Calibri"/>
                <a:ea typeface="Calibri"/>
                <a:cs typeface="Calibri"/>
                <a:sym typeface="Calibri"/>
              </a:rPr>
              <a:t> vaccination</a:t>
            </a:r>
          </a:p>
          <a:p>
            <a:pPr lvl="1">
              <a:buFont typeface="Arial"/>
              <a:buChar char="●"/>
            </a:pPr>
            <a:r>
              <a:rPr lang="en" sz="1600" b="1" dirty="0">
                <a:latin typeface="Calibri"/>
                <a:ea typeface="Calibri"/>
                <a:cs typeface="Calibri"/>
                <a:sym typeface="Calibri"/>
              </a:rPr>
              <a:t>Poor Disease management</a:t>
            </a:r>
          </a:p>
        </p:txBody>
      </p:sp>
      <p:pic>
        <p:nvPicPr>
          <p:cNvPr id="3074" name="Picture 2" descr="From Slavery to Smallpox to Freedom - National Museum of Civil War Medicine">
            <a:extLst>
              <a:ext uri="{FF2B5EF4-FFF2-40B4-BE49-F238E27FC236}">
                <a16:creationId xmlns:a16="http://schemas.microsoft.com/office/drawing/2014/main" id="{990243C4-AB7F-2FEC-5302-C657C7AE6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920" y="1567550"/>
            <a:ext cx="3772638" cy="3282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dirty="0">
                <a:latin typeface="Calibri"/>
                <a:ea typeface="Calibri"/>
                <a:cs typeface="Calibri"/>
                <a:sym typeface="Calibri"/>
              </a:rPr>
              <a:t>Conclusion</a:t>
            </a:r>
            <a:endParaRPr sz="4400" dirty="0"/>
          </a:p>
        </p:txBody>
      </p:sp>
      <p:sp>
        <p:nvSpPr>
          <p:cNvPr id="170" name="Google Shape;170;p19"/>
          <p:cNvSpPr txBox="1">
            <a:spLocks noGrp="1"/>
          </p:cNvSpPr>
          <p:nvPr>
            <p:ph type="body" idx="1"/>
          </p:nvPr>
        </p:nvSpPr>
        <p:spPr>
          <a:xfrm>
            <a:off x="733478" y="1562539"/>
            <a:ext cx="3710335" cy="294463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Clr>
                <a:schemeClr val="lt1"/>
              </a:buClr>
              <a:buSzPts val="1100"/>
              <a:buFont typeface="Arial"/>
              <a:buChar char="●"/>
            </a:pPr>
            <a:r>
              <a:rPr lang="en" sz="1600" b="1" dirty="0">
                <a:latin typeface="Calibri" panose="020F0502020204030204" pitchFamily="34" charset="0"/>
                <a:ea typeface="Calibri" panose="020F0502020204030204" pitchFamily="34" charset="0"/>
                <a:cs typeface="Calibri" panose="020F0502020204030204" pitchFamily="34" charset="0"/>
                <a:sym typeface="Calibri"/>
              </a:rPr>
              <a:t>The Big Picture</a:t>
            </a:r>
          </a:p>
          <a:p>
            <a:pPr lvl="1">
              <a:buFont typeface="Arial"/>
              <a:buChar char="●"/>
            </a:pPr>
            <a:r>
              <a:rPr lang="en" sz="1600" b="1" dirty="0">
                <a:latin typeface="Calibri" panose="020F0502020204030204" pitchFamily="34" charset="0"/>
                <a:ea typeface="Calibri" panose="020F0502020204030204" pitchFamily="34" charset="0"/>
                <a:cs typeface="Calibri" panose="020F0502020204030204" pitchFamily="34" charset="0"/>
                <a:sym typeface="Calibri"/>
              </a:rPr>
              <a:t>Civil war toll</a:t>
            </a:r>
          </a:p>
          <a:p>
            <a:pPr lvl="1">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Post-War displacement &amp; overcrowding</a:t>
            </a:r>
            <a:endParaRPr lang="en" sz="1600" b="1" dirty="0">
              <a:latin typeface="Calibri" panose="020F0502020204030204" pitchFamily="34" charset="0"/>
              <a:ea typeface="Calibri" panose="020F0502020204030204" pitchFamily="34" charset="0"/>
              <a:cs typeface="Calibri" panose="020F0502020204030204" pitchFamily="34" charset="0"/>
              <a:sym typeface="Calibri"/>
            </a:endParaRPr>
          </a:p>
          <a:p>
            <a:pPr lvl="1">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Destroyed infrastructure</a:t>
            </a:r>
          </a:p>
          <a:p>
            <a:pPr lvl="1">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Racial &amp; economic inequality</a:t>
            </a:r>
          </a:p>
          <a:p>
            <a:pPr lvl="1">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Healthcare crisis</a:t>
            </a:r>
          </a:p>
          <a:p>
            <a:pPr lvl="1">
              <a:buFont typeface="Arial"/>
              <a:buChar char="●"/>
            </a:pPr>
            <a:r>
              <a:rPr lang="en-US" sz="1600" b="1" dirty="0">
                <a:latin typeface="Calibri" panose="020F0502020204030204" pitchFamily="34" charset="0"/>
                <a:ea typeface="Calibri" panose="020F0502020204030204" pitchFamily="34" charset="0"/>
                <a:cs typeface="Calibri" panose="020F0502020204030204" pitchFamily="34" charset="0"/>
              </a:rPr>
              <a:t>Economic instability</a:t>
            </a:r>
            <a:endParaRPr sz="1600" dirty="0">
              <a:latin typeface="Calibri"/>
              <a:ea typeface="Calibri"/>
              <a:cs typeface="Calibri"/>
              <a:sym typeface="Calibri"/>
            </a:endParaRPr>
          </a:p>
          <a:p>
            <a:pPr marL="0" lvl="0" indent="0" algn="l" rtl="0">
              <a:spcBef>
                <a:spcPts val="0"/>
              </a:spcBef>
              <a:spcAft>
                <a:spcPts val="1200"/>
              </a:spcAft>
              <a:buNone/>
            </a:pPr>
            <a:endParaRPr dirty="0">
              <a:latin typeface="Calibri"/>
              <a:ea typeface="Calibri"/>
              <a:cs typeface="Calibri"/>
              <a:sym typeface="Calibri"/>
            </a:endParaRPr>
          </a:p>
        </p:txBody>
      </p:sp>
      <p:pic>
        <p:nvPicPr>
          <p:cNvPr id="4098" name="Picture 2" descr="Conclusion of the American Civil War - YouTube">
            <a:extLst>
              <a:ext uri="{FF2B5EF4-FFF2-40B4-BE49-F238E27FC236}">
                <a16:creationId xmlns:a16="http://schemas.microsoft.com/office/drawing/2014/main" id="{DD980D9B-F7E5-F681-3E7A-34BA85039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950" y="1562539"/>
            <a:ext cx="3710335" cy="2782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TotalTime>
  <Words>677</Words>
  <Application>Microsoft Office PowerPoint</Application>
  <PresentationFormat>On-screen Show (16:9)</PresentationFormat>
  <Paragraphs>74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Courier New</vt:lpstr>
      <vt:lpstr>Arial</vt:lpstr>
      <vt:lpstr>Montserrat</vt:lpstr>
      <vt:lpstr>Calibri</vt:lpstr>
      <vt:lpstr>Lato</vt:lpstr>
      <vt:lpstr>Focus</vt:lpstr>
      <vt:lpstr>Nashville City Cemetery</vt:lpstr>
      <vt:lpstr>Overview </vt:lpstr>
      <vt:lpstr>Introduction</vt:lpstr>
      <vt:lpstr>Civil War Aftermath</vt:lpstr>
      <vt:lpstr>Disease Outbreaks</vt:lpstr>
      <vt:lpstr>Social and Economic Factors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Timoethia Stone</cp:lastModifiedBy>
  <cp:revision>6</cp:revision>
  <dcterms:modified xsi:type="dcterms:W3CDTF">2024-09-26T18:30:08Z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92c8cef-6f2b-4af1-b4ac-d815ff795cd6_Enabled">
    <vt:lpwstr>true</vt:lpwstr>
  </property>
  <property fmtid="{D5CDD505-2E9C-101B-9397-08002B2CF9AE}" pid="3" name="MSIP_Label_792c8cef-6f2b-4af1-b4ac-d815ff795cd6_SetDate">
    <vt:lpwstr>2024-09-26T12:36:06Z</vt:lpwstr>
  </property>
  <property fmtid="{D5CDD505-2E9C-101B-9397-08002B2CF9AE}" pid="4" name="MSIP_Label_792c8cef-6f2b-4af1-b4ac-d815ff795cd6_Method">
    <vt:lpwstr>Standard</vt:lpwstr>
  </property>
  <property fmtid="{D5CDD505-2E9C-101B-9397-08002B2CF9AE}" pid="5" name="MSIP_Label_792c8cef-6f2b-4af1-b4ac-d815ff795cd6_Name">
    <vt:lpwstr>VUMC General</vt:lpwstr>
  </property>
  <property fmtid="{D5CDD505-2E9C-101B-9397-08002B2CF9AE}" pid="6" name="MSIP_Label_792c8cef-6f2b-4af1-b4ac-d815ff795cd6_SiteId">
    <vt:lpwstr>ef575030-1424-4ed8-b83c-12c533d879ab</vt:lpwstr>
  </property>
  <property fmtid="{D5CDD505-2E9C-101B-9397-08002B2CF9AE}" pid="7" name="MSIP_Label_792c8cef-6f2b-4af1-b4ac-d815ff795cd6_ActionId">
    <vt:lpwstr>352e91a8-3086-474d-a5e0-98d23be6d879</vt:lpwstr>
  </property>
  <property fmtid="{D5CDD505-2E9C-101B-9397-08002B2CF9AE}" pid="8" name="MSIP_Label_792c8cef-6f2b-4af1-b4ac-d815ff795cd6_ContentBits">
    <vt:lpwstr>0</vt:lpwstr>
  </property>
</Properties>
</file>