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246EA7-85FC-41BA-B084-5051DF5280F1}">
  <a:tblStyle styleId="{72246EA7-85FC-41BA-B084-5051DF5280F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022a3da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022a3da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022a3da9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022a3da9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03c321ebd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03c321ebd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022a3da9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022a3da9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022a3da9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022a3da9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022a3da9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022a3da9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022a3da9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022a3da9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344825" y="3435925"/>
            <a:ext cx="66198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Analytical case study with key insight  </a:t>
            </a:r>
            <a:endParaRPr b="1" sz="56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662" y="452100"/>
            <a:ext cx="7392675" cy="26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>
            <p:ph type="title"/>
          </p:nvPr>
        </p:nvSpPr>
        <p:spPr>
          <a:xfrm>
            <a:off x="441175" y="1994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2016 - 2019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1" name="Google Shape;131;p13"/>
          <p:cNvSpPr txBox="1"/>
          <p:nvPr>
            <p:ph idx="1" type="body"/>
          </p:nvPr>
        </p:nvSpPr>
        <p:spPr>
          <a:xfrm>
            <a:off x="344825" y="3706900"/>
            <a:ext cx="66198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Presented By: Team SoundGarden, Sep 14 2024</a:t>
            </a:r>
            <a:endParaRPr b="1" sz="1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4061450" y="3435925"/>
            <a:ext cx="4206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Distance Marathon: 26.1 miles   HM: 13.1 miles</a:t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4117525" y="3909775"/>
            <a:ext cx="4206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Date: April</a:t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4117525" y="4197375"/>
            <a:ext cx="4206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Previously k</a:t>
            </a:r>
            <a:r>
              <a:rPr b="1" lang="en" sz="14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ow</a:t>
            </a:r>
            <a:r>
              <a:rPr b="1" lang="en" sz="14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as the </a:t>
            </a:r>
            <a:r>
              <a:rPr b="1" lang="en" sz="14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Country Music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Maratho</a:t>
            </a:r>
            <a:r>
              <a:rPr b="1" lang="en" sz="14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819150" y="3357350"/>
            <a:ext cx="75057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7474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TV host Oprah Winfrey's Marine Corps Marathon time of </a:t>
            </a:r>
            <a:r>
              <a:rPr lang="en" sz="1200">
                <a:solidFill>
                  <a:srgbClr val="040C28"/>
                </a:solidFill>
                <a:highlight>
                  <a:srgbClr val="D3E3FD"/>
                </a:highlight>
                <a:latin typeface="Roboto"/>
                <a:ea typeface="Roboto"/>
                <a:cs typeface="Roboto"/>
                <a:sym typeface="Roboto"/>
              </a:rPr>
              <a:t>four hours 29 minutes 20 seconds. </a:t>
            </a:r>
            <a:r>
              <a:rPr lang="en" sz="1200">
                <a:solidFill>
                  <a:srgbClr val="47474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which she achieved, aged 40, in 1994.</a:t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350" y="296225"/>
            <a:ext cx="6685050" cy="28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Bib number of marathon runners!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0725"/>
            <a:ext cx="4225550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700" y="1990725"/>
            <a:ext cx="3314700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Fastest to Slowest Marathon Time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0725"/>
            <a:ext cx="3615300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450" y="1990725"/>
            <a:ext cx="3890401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Dibran Rexhepi</a:t>
            </a:r>
            <a:r>
              <a:rPr lang="en"/>
              <a:t> VS </a:t>
            </a:r>
            <a:r>
              <a:rPr lang="en">
                <a:solidFill>
                  <a:srgbClr val="0000FF"/>
                </a:solidFill>
              </a:rPr>
              <a:t>2016HM </a:t>
            </a:r>
            <a:r>
              <a:rPr b="1" lang="en" sz="1050">
                <a:solidFill>
                  <a:srgbClr val="47474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April 30, 2016 </a:t>
            </a:r>
            <a:r>
              <a:rPr b="1" lang="en"/>
              <a:t> </a:t>
            </a:r>
            <a:endParaRPr b="1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Time 2:08:35 Rank # </a:t>
            </a:r>
            <a:r>
              <a:rPr lang="en" sz="3000">
                <a:solidFill>
                  <a:srgbClr val="00B050"/>
                </a:solidFill>
                <a:latin typeface="Nunito"/>
                <a:ea typeface="Nunito"/>
                <a:cs typeface="Nunito"/>
                <a:sym typeface="Nunito"/>
              </a:rPr>
              <a:t>4592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/18151  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63" name="Google Shape;163;p17"/>
          <p:cNvGraphicFramePr/>
          <p:nvPr/>
        </p:nvGraphicFramePr>
        <p:xfrm>
          <a:off x="1819975" y="279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{72246EA7-85FC-41BA-B084-5051DF5280F1}</a:tableStyleId>
              </a:tblPr>
              <a:tblGrid>
                <a:gridCol w="1371600"/>
                <a:gridCol w="1228725"/>
                <a:gridCol w="1419225"/>
                <a:gridCol w="1190625"/>
              </a:tblGrid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Slowest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1:11:15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4:54:41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4125"/>
                          </a:solidFill>
                        </a:rPr>
                        <a:t>2:26:18</a:t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4125"/>
                          </a:solidFill>
                        </a:rPr>
                        <a:t>2:31:57</a:t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4" name="Google Shape;164;p17"/>
          <p:cNvGraphicFramePr/>
          <p:nvPr/>
        </p:nvGraphicFramePr>
        <p:xfrm>
          <a:off x="1916300" y="153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{72246EA7-85FC-41BA-B084-5051DF5280F1}</a:tableStyleId>
              </a:tblPr>
              <a:tblGrid>
                <a:gridCol w="2886075"/>
                <a:gridCol w="1476375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1st Quartile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2:08:18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800" y="906675"/>
            <a:ext cx="893524" cy="89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049375" y="950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Time and Mean Time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891525" y="1905450"/>
            <a:ext cx="19248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Median Time Half_Marathon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 </a:t>
            </a:r>
            <a:r>
              <a:rPr lang="en"/>
              <a:t>2:26:18 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 2:39:34 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 2:25:32 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  2:26:07 AM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3786150" y="1960650"/>
            <a:ext cx="19248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Median Time Full_Marathon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 2:26:18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 2:39:34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 2:25:32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  2:26:07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684950" y="3239575"/>
            <a:ext cx="47106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Half Marathon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Fastest 201</a:t>
            </a:r>
            <a:r>
              <a:rPr b="1" lang="en"/>
              <a:t>8</a:t>
            </a:r>
            <a:r>
              <a:rPr b="1" lang="en"/>
              <a:t> Duration </a:t>
            </a:r>
            <a:r>
              <a:rPr b="1" lang="en"/>
              <a:t>1:09:25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Slowest 2017 duration:  6:18:24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819150" y="419525"/>
            <a:ext cx="75057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Scott Wietecha’s Journey of Marathon Wins</a:t>
            </a:r>
            <a:endParaRPr sz="4570"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105975"/>
            <a:ext cx="7505701" cy="36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