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a4941be3fc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a4941be3fc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4941be3fc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4941be3fc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4941be3fc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4941be3fc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4941be3fc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4941be3fc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4941be3fc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4941be3fc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49478d209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49478d209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4941be3fc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4941be3fc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CMS Prescribers Dataset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 in Opioid Prescriptions in Tennessee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2699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- The Problem with this Dataset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5375"/>
            <a:ext cx="8839201" cy="1227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4600" y="2345361"/>
            <a:ext cx="3974951" cy="260536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7279200" y="2491375"/>
            <a:ext cx="18648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Davidson</a:t>
            </a:r>
            <a:endParaRPr b="1" sz="21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980600" y="4192475"/>
            <a:ext cx="18648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Williamson</a:t>
            </a:r>
            <a:endParaRPr b="1" sz="21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11700" y="3003175"/>
            <a:ext cx="2395200" cy="10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Why is this happening?</a:t>
            </a:r>
            <a:endParaRPr b="1" sz="2600">
              <a:solidFill>
                <a:srgbClr val="FF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2652975" y="3263575"/>
            <a:ext cx="1656300" cy="51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2972600" y="1005400"/>
            <a:ext cx="2531700" cy="1227900"/>
          </a:xfrm>
          <a:prstGeom prst="wedgeRectCallout">
            <a:avLst>
              <a:gd fmla="val -96771" name="adj1"/>
              <a:gd fmla="val 99674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 in Opioid Prescriptions by County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148750" y="1231400"/>
            <a:ext cx="2839500" cy="3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b="1" lang="en">
                <a:solidFill>
                  <a:srgbClr val="666666"/>
                </a:solidFill>
              </a:rPr>
              <a:t>Davidson, Shelby, Knox, </a:t>
            </a:r>
            <a:r>
              <a:rPr lang="en">
                <a:solidFill>
                  <a:srgbClr val="666666"/>
                </a:solidFill>
              </a:rPr>
              <a:t>and</a:t>
            </a:r>
            <a:r>
              <a:rPr b="1" lang="en">
                <a:solidFill>
                  <a:srgbClr val="666666"/>
                </a:solidFill>
              </a:rPr>
              <a:t> Hamilton</a:t>
            </a:r>
            <a:r>
              <a:rPr lang="en">
                <a:solidFill>
                  <a:srgbClr val="666666"/>
                </a:solidFill>
              </a:rPr>
              <a:t> counties are disproportionately higher than the rest.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>
                <a:solidFill>
                  <a:srgbClr val="666666"/>
                </a:solidFill>
              </a:rPr>
              <a:t>These 4 counties are associated with the 4 largest cities of TN (Nashville, Memphis, Knoxville, and Chattanooga).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8250" y="995350"/>
            <a:ext cx="5844051" cy="395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Opioid Prescribers in TN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000" y="1024000"/>
            <a:ext cx="7996649" cy="39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Overdose-Related Deaths by Year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3302400" cy="37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b="1" lang="en">
                <a:solidFill>
                  <a:srgbClr val="666666"/>
                </a:solidFill>
              </a:rPr>
              <a:t>Note: </a:t>
            </a:r>
            <a:r>
              <a:rPr lang="en">
                <a:solidFill>
                  <a:srgbClr val="666666"/>
                </a:solidFill>
              </a:rPr>
              <a:t>Deaths in the overdose_deaths table are all believed to be opioid-related.  This is not </a:t>
            </a:r>
            <a:r>
              <a:rPr lang="en">
                <a:solidFill>
                  <a:srgbClr val="666666"/>
                </a:solidFill>
              </a:rPr>
              <a:t>officially</a:t>
            </a:r>
            <a:r>
              <a:rPr lang="en">
                <a:solidFill>
                  <a:srgbClr val="666666"/>
                </a:solidFill>
              </a:rPr>
              <a:t> confirmed within the data dictionary, however. (CDC indicated a 2018 TN opioid overdose count of 1,306, vs. this dataset’s count of 1,304)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>
                <a:solidFill>
                  <a:srgbClr val="666666"/>
                </a:solidFill>
              </a:rPr>
              <a:t>Sharpest increase occurred from 2015-2016, then progressively leveling out going into 2018.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3325" y="1152475"/>
            <a:ext cx="4946676" cy="367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12180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relationship between rates of opioid prescriptions and overdose deaths</a:t>
            </a:r>
            <a:endParaRPr sz="2700"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71775"/>
            <a:ext cx="3388800" cy="3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50"/>
              <a:buFont typeface="Arial"/>
              <a:buChar char="●"/>
            </a:pPr>
            <a:r>
              <a:rPr lang="en" sz="165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The overdose death rate (represented by the </a:t>
            </a:r>
            <a:r>
              <a:rPr b="1" lang="en" sz="165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blue</a:t>
            </a:r>
            <a:r>
              <a:rPr lang="en" sz="165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line) appears to have a direct correlation with </a:t>
            </a:r>
            <a:r>
              <a:rPr lang="en" sz="165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prescription</a:t>
            </a:r>
            <a:r>
              <a:rPr lang="en" sz="165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counts, with one decreasing along with the other.</a:t>
            </a:r>
            <a:endParaRPr sz="165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50"/>
              <a:buFont typeface="Arial"/>
              <a:buChar char="●"/>
            </a:pPr>
            <a:r>
              <a:rPr lang="en" sz="165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Hamilton county appears to be an outlier here, showing a low death count despite being the fourth-highest in claim counts.  </a:t>
            </a:r>
            <a:endParaRPr sz="165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0500" y="1032903"/>
            <a:ext cx="5131800" cy="404729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/>
          <p:nvPr/>
        </p:nvSpPr>
        <p:spPr>
          <a:xfrm>
            <a:off x="5550525" y="3244000"/>
            <a:ext cx="555000" cy="493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9967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0740"/>
              <a:buFont typeface="Arial"/>
              <a:buNone/>
            </a:pPr>
            <a:r>
              <a:rPr lang="en" sz="27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relationship between types of opioid prescriptions and overdose deaths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188200" y="1152475"/>
            <a:ext cx="3709500" cy="3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The overdose death rate appears to conform most closely with the total prescriptions for </a:t>
            </a:r>
            <a:r>
              <a:rPr b="1" lang="en">
                <a:solidFill>
                  <a:srgbClr val="3D85C6"/>
                </a:solidFill>
              </a:rPr>
              <a:t>Hydrocodone-Acetaminophen</a:t>
            </a:r>
            <a:r>
              <a:rPr lang="en">
                <a:solidFill>
                  <a:srgbClr val="434343"/>
                </a:solidFill>
              </a:rPr>
              <a:t>, which happens to be the most-prescribed opioid in all of the top 10 TN counties.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9375" y="875475"/>
            <a:ext cx="5093900" cy="4097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07700" y="1986750"/>
            <a:ext cx="29286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Questions?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