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DE6E9D-8DBF-4E72-A47F-2A5E4FA95678}">
  <a:tblStyle styleId="{A8DE6E9D-8DBF-4E72-A47F-2A5E4FA9567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9067459-0DE6-41CC-A5F3-A652A9776F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0cdb8184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0cdb8184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0cdb8184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0cdb8184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0cdb818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0cdb81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0cdb818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0cdb818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0cdb818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0cdb818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0cdb8184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0cdb8184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0cdb8184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0cdb8184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6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Scrooges!!</a:t>
            </a:r>
            <a:endParaRPr/>
          </a:p>
        </p:txBody>
      </p:sp>
      <p:pic>
        <p:nvPicPr>
          <p:cNvPr descr="Opioid and Medication misuse: A growing problem &gt; Air Force ...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33050" y="296300"/>
            <a:ext cx="42015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2275" y="212725"/>
            <a:ext cx="82356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Tennessee Opioid Crisis</a:t>
            </a:r>
            <a:endParaRPr sz="52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637325" y="3206150"/>
            <a:ext cx="31227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Presented by The Scrooges: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Jesse Crawford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Zia Rahman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Narendra Kharel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Ebuka Ajagu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ug Overdose Images | Free Photos, PNG Stickers, Wallpapers ...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48600" cy="50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82050" y="399600"/>
            <a:ext cx="7779900" cy="4277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9138"/>
                </a:solidFill>
              </a:rPr>
              <a:t>Agenda/Clinical Analysis : Tennessee Opioid Crisis</a:t>
            </a:r>
            <a:endParaRPr b="1" sz="2000">
              <a:solidFill>
                <a:srgbClr val="E6913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69138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AutoNum type="arabicPeriod"/>
            </a:pPr>
            <a:r>
              <a:rPr b="1" lang="en" sz="1900">
                <a:solidFill>
                  <a:srgbClr val="E69138"/>
                </a:solidFill>
              </a:rPr>
              <a:t>Investigating which county had a disproportionately high number of opioid prescriptions </a:t>
            </a:r>
            <a:endParaRPr b="1" sz="1900">
              <a:solidFill>
                <a:srgbClr val="E69138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AutoNum type="arabicPeriod"/>
            </a:pPr>
            <a:r>
              <a:rPr b="1" lang="en" sz="1900">
                <a:solidFill>
                  <a:srgbClr val="E69138"/>
                </a:solidFill>
              </a:rPr>
              <a:t>Top Opioid prescribers in the state</a:t>
            </a:r>
            <a:endParaRPr b="1" sz="1900">
              <a:solidFill>
                <a:srgbClr val="E69138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AutoNum type="arabicPeriod"/>
            </a:pPr>
            <a:r>
              <a:rPr b="1" lang="en" sz="1900">
                <a:solidFill>
                  <a:srgbClr val="E69138"/>
                </a:solidFill>
              </a:rPr>
              <a:t>Trend in overdose deaths due to opiods from 2015 - 2018</a:t>
            </a:r>
            <a:endParaRPr b="1" sz="1900">
              <a:solidFill>
                <a:srgbClr val="E69138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AutoNum type="arabicPeriod"/>
            </a:pPr>
            <a:r>
              <a:rPr b="1" lang="en" sz="1900">
                <a:solidFill>
                  <a:srgbClr val="E69138"/>
                </a:solidFill>
              </a:rPr>
              <a:t>Associations between rates of opioid prescription and overdose death by county</a:t>
            </a:r>
            <a:endParaRPr b="1" sz="1900">
              <a:solidFill>
                <a:srgbClr val="E6913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AutoNum type="arabicPeriod"/>
            </a:pPr>
            <a:r>
              <a:rPr b="1" lang="en" sz="1900">
                <a:solidFill>
                  <a:srgbClr val="E69138"/>
                </a:solidFill>
              </a:rPr>
              <a:t>Associations between  specific </a:t>
            </a:r>
            <a:r>
              <a:rPr b="1" lang="en" sz="1900">
                <a:solidFill>
                  <a:srgbClr val="E69138"/>
                </a:solidFill>
              </a:rPr>
              <a:t>opioids +</a:t>
            </a:r>
            <a:r>
              <a:rPr b="1" lang="en" sz="1900">
                <a:solidFill>
                  <a:srgbClr val="E69138"/>
                </a:solidFill>
              </a:rPr>
              <a:t> long-lasting vs normal opioids and overdose deaths.</a:t>
            </a:r>
            <a:endParaRPr b="1" sz="1700">
              <a:solidFill>
                <a:srgbClr val="E69138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0"/>
            <a:ext cx="85206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290">
                <a:highlight>
                  <a:srgbClr val="FFFFFF"/>
                </a:highlight>
              </a:rPr>
              <a:t> </a:t>
            </a:r>
            <a:r>
              <a:rPr b="1" lang="en" sz="1490">
                <a:solidFill>
                  <a:srgbClr val="85200C"/>
                </a:solidFill>
                <a:highlight>
                  <a:srgbClr val="FFFFFF"/>
                </a:highlight>
              </a:rPr>
              <a:t>Which Tennessee counties had a disproportionately high number of opioid prescriptions?</a:t>
            </a:r>
            <a:endParaRPr b="1" sz="1490">
              <a:solidFill>
                <a:srgbClr val="85200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10">
              <a:solidFill>
                <a:srgbClr val="351C75"/>
              </a:solidFill>
              <a:highlight>
                <a:srgbClr val="FFE599"/>
              </a:highlight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0" y="741125"/>
            <a:ext cx="9101175" cy="45061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" name="Google Shape;72;p15"/>
          <p:cNvGraphicFramePr/>
          <p:nvPr/>
        </p:nvGraphicFramePr>
        <p:xfrm>
          <a:off x="5528900" y="115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{A8DE6E9D-8DBF-4E72-A47F-2A5E4FA95678}</a:tableStyleId>
              </a:tblPr>
              <a:tblGrid>
                <a:gridCol w="803125"/>
                <a:gridCol w="898575"/>
                <a:gridCol w="850850"/>
                <a:gridCol w="819025"/>
              </a:tblGrid>
              <a:tr h="38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County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Total Number of Claim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Total No. of </a:t>
                      </a:r>
                      <a:r>
                        <a:rPr b="1" lang="en" sz="800"/>
                        <a:t>Opioid</a:t>
                      </a:r>
                      <a:r>
                        <a:rPr b="1" lang="en" sz="800"/>
                        <a:t> Claim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% of </a:t>
                      </a:r>
                      <a:r>
                        <a:rPr b="1" lang="en" sz="800"/>
                        <a:t>Opioid</a:t>
                      </a:r>
                      <a:r>
                        <a:rPr b="1" lang="en" sz="800"/>
                        <a:t> Prescription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5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BROOKS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52.63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5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TRAVIS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77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51.95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5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BENTON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73935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12046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16.29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5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SCOTT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206112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26159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12.69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5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RHEA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196808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21238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10.79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5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COFFEE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463381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46571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10.05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73" name="Google Shape;73;p15"/>
          <p:cNvSpPr txBox="1"/>
          <p:nvPr/>
        </p:nvSpPr>
        <p:spPr>
          <a:xfrm>
            <a:off x="407625" y="281625"/>
            <a:ext cx="4476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900"/>
              <a:buChar char="●"/>
            </a:pPr>
            <a:r>
              <a:rPr b="1" i="1" lang="en" sz="900">
                <a:solidFill>
                  <a:srgbClr val="351C75"/>
                </a:solidFill>
                <a:highlight>
                  <a:schemeClr val="lt1"/>
                </a:highlight>
              </a:rPr>
              <a:t>Top two has less significance because of smaller size of prescription..</a:t>
            </a:r>
            <a:endParaRPr b="1" i="1" sz="900">
              <a:solidFill>
                <a:srgbClr val="351C75"/>
              </a:solidFill>
              <a:highlight>
                <a:schemeClr val="lt1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900"/>
              <a:buChar char="●"/>
            </a:pPr>
            <a:r>
              <a:rPr b="1" i="1" lang="en" sz="900">
                <a:solidFill>
                  <a:srgbClr val="351C75"/>
                </a:solidFill>
                <a:highlight>
                  <a:schemeClr val="lt1"/>
                </a:highlight>
              </a:rPr>
              <a:t>Bar with dark blue has more than 10% Opioid prescription over Total prescription.</a:t>
            </a:r>
            <a:endParaRPr b="1" i="1"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652200" y="1022775"/>
            <a:ext cx="44400" cy="4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659625" y="1022775"/>
            <a:ext cx="911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 flipH="1">
            <a:off x="1541700" y="1037600"/>
            <a:ext cx="14700" cy="39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 flipH="1" rot="10800000">
            <a:off x="711500" y="5047275"/>
            <a:ext cx="8598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28150" y="1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Top 10 </a:t>
            </a:r>
            <a:r>
              <a:rPr b="1" lang="en" u="sng"/>
              <a:t>Opioid</a:t>
            </a:r>
            <a:r>
              <a:rPr b="1" lang="en" u="sng"/>
              <a:t> Prescribers in Tennessee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275" y="885771"/>
            <a:ext cx="5770725" cy="383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66225"/>
            <a:ext cx="2936650" cy="30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90350" y="766800"/>
            <a:ext cx="2998800" cy="3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     </a:t>
            </a:r>
            <a:r>
              <a:rPr b="1" lang="en" sz="1600" u="sng">
                <a:solidFill>
                  <a:schemeClr val="dk2"/>
                </a:solidFill>
              </a:rPr>
              <a:t>Prescriber	</a:t>
            </a:r>
            <a:r>
              <a:rPr b="1" lang="en" sz="1600">
                <a:solidFill>
                  <a:schemeClr val="dk2"/>
                </a:solidFill>
              </a:rPr>
              <a:t>      </a:t>
            </a:r>
            <a:r>
              <a:rPr b="1" lang="en" sz="1600" u="sng">
                <a:solidFill>
                  <a:schemeClr val="dk2"/>
                </a:solidFill>
              </a:rPr>
              <a:t>Total Claim</a:t>
            </a:r>
            <a:endParaRPr b="1" sz="1600" u="sng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52400" y="1084600"/>
            <a:ext cx="285600" cy="343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575" y="436025"/>
            <a:ext cx="5527726" cy="4461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7"/>
          <p:cNvGraphicFramePr/>
          <p:nvPr/>
        </p:nvGraphicFramePr>
        <p:xfrm>
          <a:off x="311700" y="81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{69067459-0DE6-41CC-A5F3-A652A9776FD3}</a:tableStyleId>
              </a:tblPr>
              <a:tblGrid>
                <a:gridCol w="1321175"/>
                <a:gridCol w="1321175"/>
              </a:tblGrid>
              <a:tr h="57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 u="sng">
                          <a:solidFill>
                            <a:schemeClr val="lt2"/>
                          </a:solidFill>
                        </a:rPr>
                        <a:t>YEAR</a:t>
                      </a:r>
                      <a:endParaRPr b="1" sz="2200" u="sng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 u="sng">
                          <a:solidFill>
                            <a:schemeClr val="lt2"/>
                          </a:solidFill>
                        </a:rPr>
                        <a:t>DEATHS</a:t>
                      </a:r>
                      <a:endParaRPr b="1" sz="2200" u="sng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57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2015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1033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57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</a:rPr>
                        <a:t>2016</a:t>
                      </a:r>
                      <a:endParaRPr sz="2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</a:rPr>
                        <a:t>1186</a:t>
                      </a:r>
                      <a:endParaRPr sz="2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57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2017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1267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57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</a:rPr>
                        <a:t>2018</a:t>
                      </a:r>
                      <a:endParaRPr sz="2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2"/>
                          </a:solidFill>
                        </a:rPr>
                        <a:t>1304</a:t>
                      </a:r>
                      <a:endParaRPr sz="2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7"/>
          <p:cNvGraphicFramePr/>
          <p:nvPr/>
        </p:nvGraphicFramePr>
        <p:xfrm>
          <a:off x="311700" y="374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{69067459-0DE6-41CC-A5F3-A652A9776FD3}</a:tableStyleId>
              </a:tblPr>
              <a:tblGrid>
                <a:gridCol w="2642350"/>
              </a:tblGrid>
              <a:tr h="114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</a:rPr>
                        <a:t>Overdoses up ~26% within this </a:t>
                      </a:r>
                      <a:endParaRPr b="1" sz="2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</a:rPr>
                        <a:t>4 year span.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92150" y="805525"/>
            <a:ext cx="1588800" cy="18549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n" sz="1500"/>
              <a:t>Upward trend indicates positive correlation</a:t>
            </a:r>
            <a:endParaRPr b="1" i="1"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900" y="214300"/>
            <a:ext cx="6828450" cy="469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92350" y="2660425"/>
            <a:ext cx="1588800" cy="20694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i="1" lang="en">
                <a:solidFill>
                  <a:schemeClr val="dk2"/>
                </a:solidFill>
              </a:rPr>
              <a:t>As total claims approach 250k, overdoses skyrocket.</a:t>
            </a:r>
            <a:endParaRPr b="1" i="1" sz="1700"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362500" y="2756500"/>
            <a:ext cx="945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Rutherford County, 205</a:t>
            </a:r>
            <a:endParaRPr i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48575" y="0"/>
            <a:ext cx="8520600" cy="11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FF0000"/>
                </a:solidFill>
              </a:rPr>
              <a:t>Which Opioids Are Doing the Most Damage?</a:t>
            </a:r>
            <a:endParaRPr b="1" sz="242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9"/>
          <p:cNvGrpSpPr/>
          <p:nvPr/>
        </p:nvGrpSpPr>
        <p:grpSpPr>
          <a:xfrm>
            <a:off x="4509134" y="2369207"/>
            <a:ext cx="261571" cy="260379"/>
            <a:chOff x="4858109" y="2631368"/>
            <a:chExt cx="316442" cy="315000"/>
          </a:xfrm>
        </p:grpSpPr>
        <p:sp>
          <p:nvSpPr>
            <p:cNvPr id="109" name="Google Shape;109;p19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11" name="Google Shape;111;p19"/>
          <p:cNvGrpSpPr/>
          <p:nvPr/>
        </p:nvGrpSpPr>
        <p:grpSpPr>
          <a:xfrm>
            <a:off x="2184178" y="2369221"/>
            <a:ext cx="260366" cy="260366"/>
            <a:chOff x="3157188" y="909150"/>
            <a:chExt cx="470400" cy="470400"/>
          </a:xfrm>
        </p:grpSpPr>
        <p:sp>
          <p:nvSpPr>
            <p:cNvPr id="112" name="Google Shape;112;p1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38" y="574675"/>
            <a:ext cx="9144000" cy="45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9"/>
          <p:cNvGrpSpPr/>
          <p:nvPr/>
        </p:nvGrpSpPr>
        <p:grpSpPr>
          <a:xfrm>
            <a:off x="2556955" y="874473"/>
            <a:ext cx="2143858" cy="1114259"/>
            <a:chOff x="2270763" y="-282100"/>
            <a:chExt cx="2034600" cy="1569600"/>
          </a:xfrm>
        </p:grpSpPr>
        <p:sp>
          <p:nvSpPr>
            <p:cNvPr id="116" name="Google Shape;116;p19"/>
            <p:cNvSpPr/>
            <p:nvPr/>
          </p:nvSpPr>
          <p:spPr>
            <a:xfrm>
              <a:off x="2270763" y="-282100"/>
              <a:ext cx="203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 txBox="1"/>
            <p:nvPr/>
          </p:nvSpPr>
          <p:spPr>
            <a:xfrm>
              <a:off x="2379511" y="-141890"/>
              <a:ext cx="18171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90"/>
                <a:buFont typeface="Arial"/>
                <a:buNone/>
              </a:pPr>
              <a:r>
                <a:rPr b="1" lang="en" sz="900">
                  <a:solidFill>
                    <a:schemeClr val="lt2"/>
                  </a:solidFill>
                </a:rPr>
                <a:t>Hydrocodone-Acetaminophen and Oxycodone-Acetaminophen are associated with the highest number of overdose deaths.</a:t>
              </a:r>
              <a:endParaRPr b="1" sz="1200">
                <a:solidFill>
                  <a:schemeClr val="lt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9"/>
          <p:cNvGrpSpPr/>
          <p:nvPr/>
        </p:nvGrpSpPr>
        <p:grpSpPr>
          <a:xfrm>
            <a:off x="4774026" y="1334076"/>
            <a:ext cx="1522816" cy="1255338"/>
            <a:chOff x="2189019" y="-1615605"/>
            <a:chExt cx="1944600" cy="1693200"/>
          </a:xfrm>
        </p:grpSpPr>
        <p:sp>
          <p:nvSpPr>
            <p:cNvPr id="119" name="Google Shape;119;p19"/>
            <p:cNvSpPr/>
            <p:nvPr/>
          </p:nvSpPr>
          <p:spPr>
            <a:xfrm flipH="1" rot="10800000">
              <a:off x="2189019" y="-155380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 txBox="1"/>
            <p:nvPr/>
          </p:nvSpPr>
          <p:spPr>
            <a:xfrm>
              <a:off x="2195403" y="-1615605"/>
              <a:ext cx="18876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</a:rPr>
                <a:t>Most of the top contributors to overdose deaths are not classified as long-acting opioids.But they are still significant contributors.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1" name="Google Shape;121;p19"/>
          <p:cNvSpPr/>
          <p:nvPr/>
        </p:nvSpPr>
        <p:spPr>
          <a:xfrm>
            <a:off x="6424450" y="1477775"/>
            <a:ext cx="2719500" cy="1569600"/>
          </a:xfrm>
          <a:prstGeom prst="round2DiagRect">
            <a:avLst>
              <a:gd fmla="val 0" name="adj1"/>
              <a:gd fmla="val 17764" name="adj2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410050" y="1506125"/>
            <a:ext cx="23454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•Pain that isn't relieved by non-opioid pain medications alone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•Severe, chronic pain in people who are opioid tolerant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845100" y="4568875"/>
            <a:ext cx="1453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Drug Name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1300" y="1537175"/>
            <a:ext cx="261600" cy="192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O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verdoses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456225" y="4995700"/>
            <a:ext cx="42567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 Conclusion…</a:t>
            </a:r>
            <a:endParaRPr b="1" u="sng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3702425" y="88575"/>
            <a:ext cx="1559400" cy="221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613750" y="214325"/>
            <a:ext cx="1116000" cy="297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251625" y="22325"/>
            <a:ext cx="2121000" cy="422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 conclusion</a:t>
            </a:r>
            <a:endParaRPr b="1" sz="2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87275" y="1492800"/>
            <a:ext cx="73236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Rural counties seem to have the highest ratio of opioid prescriptions</a:t>
            </a:r>
            <a:endParaRPr sz="21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top 10 prescribers account for over 62k claims in the timeframe.</a:t>
            </a:r>
            <a:endParaRPr sz="21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Opioid</a:t>
            </a:r>
            <a:r>
              <a:rPr lang="en" sz="21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overdoses increase year after year in the timeframe.</a:t>
            </a:r>
            <a:endParaRPr sz="21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more opioids prescribed, the higher the rate of overdoses.</a:t>
            </a:r>
            <a:endParaRPr sz="21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Top 3 deadly </a:t>
            </a:r>
            <a:r>
              <a:rPr lang="en" sz="21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opioids</a:t>
            </a:r>
            <a:r>
              <a:rPr lang="en" sz="21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are : Hydrocodone, Oxycodone, and Tramadol.</a:t>
            </a:r>
            <a:endParaRPr sz="21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