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Lst>
  <p:sldSz cx="7772400" cy="10058400"/>
  <p:notesSz cx="6858000" cy="9144000"/>
  <p:embeddedFontLst>
    <p:embeddedFont>
      <p:font typeface="Canva Sans" panose="020B0604020202020204" charset="0"/>
      <p:regular r:id="rId4"/>
    </p:embeddedFont>
    <p:embeddedFont>
      <p:font typeface="Chewy" panose="020B0604020202020204" charset="0"/>
      <p:regular r:id="rId5"/>
    </p:embeddedFont>
    <p:embeddedFont>
      <p:font typeface="Inter" panose="020B0604020202020204" charset="0"/>
      <p:regular r:id="rId6"/>
    </p:embeddedFont>
    <p:embeddedFont>
      <p:font typeface="Inter Bold" panose="020B0604020202020204" charset="0"/>
      <p:regular r:id="rId7"/>
    </p:embeddedFont>
    <p:embeddedFont>
      <p:font typeface="Inter Bold Italics" panose="020B0604020202020204" charset="0"/>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3" d="100"/>
          <a:sy n="63" d="100"/>
        </p:scale>
        <p:origin x="2112"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475785"/>
            <a:ext cx="7772400" cy="7582615"/>
          </a:xfrm>
          <a:custGeom>
            <a:avLst/>
            <a:gdLst/>
            <a:ahLst/>
            <a:cxnLst/>
            <a:rect l="l" t="t" r="r" b="b"/>
            <a:pathLst>
              <a:path w="7772400" h="7582615">
                <a:moveTo>
                  <a:pt x="0" y="0"/>
                </a:moveTo>
                <a:lnTo>
                  <a:pt x="7772400" y="0"/>
                </a:lnTo>
                <a:lnTo>
                  <a:pt x="7772400" y="7582615"/>
                </a:lnTo>
                <a:lnTo>
                  <a:pt x="0" y="7582615"/>
                </a:lnTo>
                <a:lnTo>
                  <a:pt x="0" y="0"/>
                </a:lnTo>
                <a:close/>
              </a:path>
            </a:pathLst>
          </a:custGeom>
          <a:blipFill>
            <a:blip r:embed="rId2"/>
            <a:stretch>
              <a:fillRect t="-2502"/>
            </a:stretch>
          </a:blipFill>
        </p:spPr>
        <p:txBody>
          <a:bodyPr/>
          <a:lstStyle/>
          <a:p>
            <a:endParaRPr lang="en-US"/>
          </a:p>
        </p:txBody>
      </p:sp>
      <p:grpSp>
        <p:nvGrpSpPr>
          <p:cNvPr id="3" name="Group 3"/>
          <p:cNvGrpSpPr/>
          <p:nvPr/>
        </p:nvGrpSpPr>
        <p:grpSpPr>
          <a:xfrm>
            <a:off x="0" y="0"/>
            <a:ext cx="7772400" cy="2475785"/>
            <a:chOff x="0" y="0"/>
            <a:chExt cx="2709333" cy="863019"/>
          </a:xfrm>
        </p:grpSpPr>
        <p:sp>
          <p:nvSpPr>
            <p:cNvPr id="4" name="Freeform 4"/>
            <p:cNvSpPr/>
            <p:nvPr/>
          </p:nvSpPr>
          <p:spPr>
            <a:xfrm>
              <a:off x="0" y="0"/>
              <a:ext cx="2709333" cy="863019"/>
            </a:xfrm>
            <a:custGeom>
              <a:avLst/>
              <a:gdLst/>
              <a:ahLst/>
              <a:cxnLst/>
              <a:rect l="l" t="t" r="r" b="b"/>
              <a:pathLst>
                <a:path w="2709333" h="863019">
                  <a:moveTo>
                    <a:pt x="0" y="0"/>
                  </a:moveTo>
                  <a:lnTo>
                    <a:pt x="2709333" y="0"/>
                  </a:lnTo>
                  <a:lnTo>
                    <a:pt x="2709333" y="863019"/>
                  </a:lnTo>
                  <a:lnTo>
                    <a:pt x="0" y="863019"/>
                  </a:lnTo>
                  <a:close/>
                </a:path>
              </a:pathLst>
            </a:custGeom>
            <a:solidFill>
              <a:srgbClr val="DCD2B7"/>
            </a:solidFill>
          </p:spPr>
          <p:txBody>
            <a:bodyPr/>
            <a:lstStyle/>
            <a:p>
              <a:endParaRPr lang="en-US"/>
            </a:p>
          </p:txBody>
        </p:sp>
        <p:sp>
          <p:nvSpPr>
            <p:cNvPr id="5" name="TextBox 5"/>
            <p:cNvSpPr txBox="1"/>
            <p:nvPr/>
          </p:nvSpPr>
          <p:spPr>
            <a:xfrm>
              <a:off x="0" y="-28575"/>
              <a:ext cx="2709333" cy="891594"/>
            </a:xfrm>
            <a:prstGeom prst="rect">
              <a:avLst/>
            </a:prstGeom>
          </p:spPr>
          <p:txBody>
            <a:bodyPr lIns="50800" tIns="50800" rIns="50800" bIns="50800" rtlCol="0" anchor="ctr"/>
            <a:lstStyle/>
            <a:p>
              <a:pPr algn="ctr">
                <a:lnSpc>
                  <a:spcPts val="2100"/>
                </a:lnSpc>
              </a:pPr>
              <a:endParaRPr/>
            </a:p>
          </p:txBody>
        </p:sp>
      </p:grpSp>
      <p:grpSp>
        <p:nvGrpSpPr>
          <p:cNvPr id="6" name="Group 6"/>
          <p:cNvGrpSpPr/>
          <p:nvPr/>
        </p:nvGrpSpPr>
        <p:grpSpPr>
          <a:xfrm>
            <a:off x="339537" y="987769"/>
            <a:ext cx="2743092" cy="5048920"/>
            <a:chOff x="0" y="0"/>
            <a:chExt cx="956198" cy="1759972"/>
          </a:xfrm>
        </p:grpSpPr>
        <p:sp>
          <p:nvSpPr>
            <p:cNvPr id="7" name="Freeform 7"/>
            <p:cNvSpPr/>
            <p:nvPr/>
          </p:nvSpPr>
          <p:spPr>
            <a:xfrm>
              <a:off x="0" y="0"/>
              <a:ext cx="956198" cy="1759972"/>
            </a:xfrm>
            <a:custGeom>
              <a:avLst/>
              <a:gdLst/>
              <a:ahLst/>
              <a:cxnLst/>
              <a:rect l="l" t="t" r="r" b="b"/>
              <a:pathLst>
                <a:path w="956198" h="1759972">
                  <a:moveTo>
                    <a:pt x="0" y="0"/>
                  </a:moveTo>
                  <a:lnTo>
                    <a:pt x="956198" y="0"/>
                  </a:lnTo>
                  <a:lnTo>
                    <a:pt x="956198" y="1759972"/>
                  </a:lnTo>
                  <a:lnTo>
                    <a:pt x="0" y="1759972"/>
                  </a:lnTo>
                  <a:close/>
                </a:path>
              </a:pathLst>
            </a:custGeom>
            <a:solidFill>
              <a:srgbClr val="DCD2B7"/>
            </a:solidFill>
            <a:ln w="123825" cap="sq">
              <a:solidFill>
                <a:srgbClr val="000000"/>
              </a:solidFill>
              <a:prstDash val="solid"/>
              <a:miter/>
            </a:ln>
          </p:spPr>
          <p:txBody>
            <a:bodyPr/>
            <a:lstStyle/>
            <a:p>
              <a:endParaRPr lang="en-US"/>
            </a:p>
          </p:txBody>
        </p:sp>
        <p:sp>
          <p:nvSpPr>
            <p:cNvPr id="8" name="TextBox 8"/>
            <p:cNvSpPr txBox="1"/>
            <p:nvPr/>
          </p:nvSpPr>
          <p:spPr>
            <a:xfrm>
              <a:off x="0" y="-28575"/>
              <a:ext cx="956198" cy="1788547"/>
            </a:xfrm>
            <a:prstGeom prst="rect">
              <a:avLst/>
            </a:prstGeom>
          </p:spPr>
          <p:txBody>
            <a:bodyPr lIns="50800" tIns="50800" rIns="50800" bIns="50800" rtlCol="0" anchor="ctr"/>
            <a:lstStyle/>
            <a:p>
              <a:pPr algn="ctr">
                <a:lnSpc>
                  <a:spcPts val="2100"/>
                </a:lnSpc>
              </a:pPr>
              <a:endParaRPr/>
            </a:p>
          </p:txBody>
        </p:sp>
      </p:grpSp>
      <p:grpSp>
        <p:nvGrpSpPr>
          <p:cNvPr id="9" name="Group 9"/>
          <p:cNvGrpSpPr/>
          <p:nvPr/>
        </p:nvGrpSpPr>
        <p:grpSpPr>
          <a:xfrm>
            <a:off x="3619392" y="9360232"/>
            <a:ext cx="4000243" cy="474361"/>
            <a:chOff x="0" y="0"/>
            <a:chExt cx="1394420" cy="165355"/>
          </a:xfrm>
        </p:grpSpPr>
        <p:sp>
          <p:nvSpPr>
            <p:cNvPr id="10" name="Freeform 10"/>
            <p:cNvSpPr/>
            <p:nvPr/>
          </p:nvSpPr>
          <p:spPr>
            <a:xfrm>
              <a:off x="0" y="0"/>
              <a:ext cx="1394420" cy="165355"/>
            </a:xfrm>
            <a:custGeom>
              <a:avLst/>
              <a:gdLst/>
              <a:ahLst/>
              <a:cxnLst/>
              <a:rect l="l" t="t" r="r" b="b"/>
              <a:pathLst>
                <a:path w="1394420" h="165355">
                  <a:moveTo>
                    <a:pt x="0" y="0"/>
                  </a:moveTo>
                  <a:lnTo>
                    <a:pt x="1394420" y="0"/>
                  </a:lnTo>
                  <a:lnTo>
                    <a:pt x="1394420" y="165355"/>
                  </a:lnTo>
                  <a:lnTo>
                    <a:pt x="0" y="165355"/>
                  </a:lnTo>
                  <a:close/>
                </a:path>
              </a:pathLst>
            </a:custGeom>
            <a:solidFill>
              <a:srgbClr val="DCD2B7">
                <a:alpha val="56863"/>
              </a:srgbClr>
            </a:solidFill>
          </p:spPr>
          <p:txBody>
            <a:bodyPr/>
            <a:lstStyle/>
            <a:p>
              <a:endParaRPr lang="en-US"/>
            </a:p>
          </p:txBody>
        </p:sp>
        <p:sp>
          <p:nvSpPr>
            <p:cNvPr id="11" name="TextBox 11"/>
            <p:cNvSpPr txBox="1"/>
            <p:nvPr/>
          </p:nvSpPr>
          <p:spPr>
            <a:xfrm>
              <a:off x="0" y="-28575"/>
              <a:ext cx="1394420" cy="193930"/>
            </a:xfrm>
            <a:prstGeom prst="rect">
              <a:avLst/>
            </a:prstGeom>
          </p:spPr>
          <p:txBody>
            <a:bodyPr lIns="50800" tIns="50800" rIns="50800" bIns="50800" rtlCol="0" anchor="ctr"/>
            <a:lstStyle/>
            <a:p>
              <a:pPr algn="ctr">
                <a:lnSpc>
                  <a:spcPts val="2100"/>
                </a:lnSpc>
              </a:pPr>
              <a:endParaRPr/>
            </a:p>
          </p:txBody>
        </p:sp>
      </p:grpSp>
      <p:sp>
        <p:nvSpPr>
          <p:cNvPr id="12" name="TextBox 12"/>
          <p:cNvSpPr txBox="1"/>
          <p:nvPr/>
        </p:nvSpPr>
        <p:spPr>
          <a:xfrm>
            <a:off x="3486238" y="862497"/>
            <a:ext cx="3666321" cy="1507077"/>
          </a:xfrm>
          <a:prstGeom prst="rect">
            <a:avLst/>
          </a:prstGeom>
        </p:spPr>
        <p:txBody>
          <a:bodyPr lIns="0" tIns="0" rIns="0" bIns="0" rtlCol="0" anchor="t">
            <a:spAutoFit/>
          </a:bodyPr>
          <a:lstStyle/>
          <a:p>
            <a:pPr marL="0" lvl="0" indent="0" algn="ctr">
              <a:lnSpc>
                <a:spcPts val="3989"/>
              </a:lnSpc>
              <a:spcBef>
                <a:spcPct val="0"/>
              </a:spcBef>
            </a:pPr>
            <a:r>
              <a:rPr lang="en-US" sz="2849">
                <a:solidFill>
                  <a:srgbClr val="000000"/>
                </a:solidFill>
                <a:latin typeface="Chewy"/>
                <a:ea typeface="Chewy"/>
                <a:cs typeface="Chewy"/>
                <a:sym typeface="Chewy"/>
              </a:rPr>
              <a:t>Join us on October 27, 2025 for a celebration and adoption event </a:t>
            </a:r>
          </a:p>
        </p:txBody>
      </p:sp>
      <p:sp>
        <p:nvSpPr>
          <p:cNvPr id="13" name="TextBox 13"/>
          <p:cNvSpPr txBox="1"/>
          <p:nvPr/>
        </p:nvSpPr>
        <p:spPr>
          <a:xfrm>
            <a:off x="3768575" y="9475271"/>
            <a:ext cx="3701876" cy="215708"/>
          </a:xfrm>
          <a:prstGeom prst="rect">
            <a:avLst/>
          </a:prstGeom>
        </p:spPr>
        <p:txBody>
          <a:bodyPr lIns="0" tIns="0" rIns="0" bIns="0" rtlCol="0" anchor="t">
            <a:spAutoFit/>
          </a:bodyPr>
          <a:lstStyle/>
          <a:p>
            <a:pPr algn="l">
              <a:lnSpc>
                <a:spcPts val="1793"/>
              </a:lnSpc>
              <a:spcBef>
                <a:spcPct val="0"/>
              </a:spcBef>
            </a:pPr>
            <a:r>
              <a:rPr lang="en-US" sz="1281">
                <a:solidFill>
                  <a:srgbClr val="FFFFFF"/>
                </a:solidFill>
                <a:latin typeface="Canva Sans"/>
                <a:ea typeface="Canva Sans"/>
                <a:cs typeface="Canva Sans"/>
                <a:sym typeface="Canva Sans"/>
              </a:rPr>
              <a:t>sponsored by blackcatsaremisunderstood.com</a:t>
            </a:r>
          </a:p>
        </p:txBody>
      </p:sp>
      <p:sp>
        <p:nvSpPr>
          <p:cNvPr id="14" name="TextBox 14"/>
          <p:cNvSpPr txBox="1"/>
          <p:nvPr/>
        </p:nvSpPr>
        <p:spPr>
          <a:xfrm>
            <a:off x="621181" y="1199793"/>
            <a:ext cx="2179804" cy="4565601"/>
          </a:xfrm>
          <a:prstGeom prst="rect">
            <a:avLst/>
          </a:prstGeom>
        </p:spPr>
        <p:txBody>
          <a:bodyPr lIns="0" tIns="0" rIns="0" bIns="0" rtlCol="0" anchor="t">
            <a:spAutoFit/>
          </a:bodyPr>
          <a:lstStyle/>
          <a:p>
            <a:pPr algn="l">
              <a:lnSpc>
                <a:spcPts val="2452"/>
              </a:lnSpc>
            </a:pPr>
            <a:r>
              <a:rPr lang="en-US" sz="1751" b="1" i="1">
                <a:solidFill>
                  <a:srgbClr val="000000"/>
                </a:solidFill>
                <a:latin typeface="Inter Bold Italics"/>
                <a:ea typeface="Inter Bold Italics"/>
                <a:cs typeface="Inter Bold Italics"/>
                <a:sym typeface="Inter Bold Italics"/>
              </a:rPr>
              <a:t>Location:</a:t>
            </a:r>
            <a:r>
              <a:rPr lang="en-US" sz="1751" b="1">
                <a:solidFill>
                  <a:srgbClr val="000000"/>
                </a:solidFill>
                <a:latin typeface="Inter Bold"/>
                <a:ea typeface="Inter Bold"/>
                <a:cs typeface="Inter Bold"/>
                <a:sym typeface="Inter Bold"/>
              </a:rPr>
              <a:t>  The Historic Nashville City Cemetery</a:t>
            </a:r>
          </a:p>
          <a:p>
            <a:pPr algn="l">
              <a:lnSpc>
                <a:spcPts val="2452"/>
              </a:lnSpc>
            </a:pPr>
            <a:endParaRPr lang="en-US" sz="1751" b="1">
              <a:solidFill>
                <a:srgbClr val="000000"/>
              </a:solidFill>
              <a:latin typeface="Inter Bold"/>
              <a:ea typeface="Inter Bold"/>
              <a:cs typeface="Inter Bold"/>
              <a:sym typeface="Inter Bold"/>
            </a:endParaRPr>
          </a:p>
          <a:p>
            <a:pPr marL="0" lvl="0" indent="0" algn="l">
              <a:lnSpc>
                <a:spcPts val="2452"/>
              </a:lnSpc>
              <a:spcBef>
                <a:spcPct val="0"/>
              </a:spcBef>
            </a:pPr>
            <a:r>
              <a:rPr lang="en-US" sz="1751" b="1" i="1">
                <a:solidFill>
                  <a:srgbClr val="000000"/>
                </a:solidFill>
                <a:latin typeface="Inter Bold Italics"/>
                <a:ea typeface="Inter Bold Italics"/>
                <a:cs typeface="Inter Bold Italics"/>
                <a:sym typeface="Inter Bold Italics"/>
              </a:rPr>
              <a:t>Events:</a:t>
            </a:r>
            <a:r>
              <a:rPr lang="en-US" sz="1751" b="1">
                <a:solidFill>
                  <a:srgbClr val="000000"/>
                </a:solidFill>
                <a:latin typeface="Inter Bold"/>
                <a:ea typeface="Inter Bold"/>
                <a:cs typeface="Inter Bold"/>
                <a:sym typeface="Inter Bold"/>
              </a:rPr>
              <a:t>  There will be a walking tour through the cemetery AND a professional photographer will be on site taking artistic photos of the black cats available for adoption.</a:t>
            </a:r>
          </a:p>
        </p:txBody>
      </p:sp>
      <p:sp>
        <p:nvSpPr>
          <p:cNvPr id="15" name="TextBox 15"/>
          <p:cNvSpPr txBox="1"/>
          <p:nvPr/>
        </p:nvSpPr>
        <p:spPr>
          <a:xfrm>
            <a:off x="294836" y="-66677"/>
            <a:ext cx="7324798" cy="889637"/>
          </a:xfrm>
          <a:prstGeom prst="rect">
            <a:avLst/>
          </a:prstGeom>
        </p:spPr>
        <p:txBody>
          <a:bodyPr lIns="0" tIns="0" rIns="0" bIns="0" rtlCol="0" anchor="t">
            <a:spAutoFit/>
          </a:bodyPr>
          <a:lstStyle/>
          <a:p>
            <a:pPr algn="ctr">
              <a:lnSpc>
                <a:spcPts val="7139"/>
              </a:lnSpc>
              <a:spcBef>
                <a:spcPct val="0"/>
              </a:spcBef>
            </a:pPr>
            <a:r>
              <a:rPr lang="en-US" sz="5099">
                <a:solidFill>
                  <a:srgbClr val="000000"/>
                </a:solidFill>
                <a:latin typeface="Chewy"/>
                <a:ea typeface="Chewy"/>
                <a:cs typeface="Chewy"/>
                <a:sym typeface="Chewy"/>
              </a:rPr>
              <a:t>National Black Cat Day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54375" y="6437687"/>
            <a:ext cx="5264373" cy="3620713"/>
          </a:xfrm>
          <a:custGeom>
            <a:avLst/>
            <a:gdLst/>
            <a:ahLst/>
            <a:cxnLst/>
            <a:rect l="l" t="t" r="r" b="b"/>
            <a:pathLst>
              <a:path w="5264373" h="3620713">
                <a:moveTo>
                  <a:pt x="0" y="0"/>
                </a:moveTo>
                <a:lnTo>
                  <a:pt x="5264374" y="0"/>
                </a:lnTo>
                <a:lnTo>
                  <a:pt x="5264374" y="3620713"/>
                </a:lnTo>
                <a:lnTo>
                  <a:pt x="0" y="3620713"/>
                </a:lnTo>
                <a:lnTo>
                  <a:pt x="0" y="0"/>
                </a:lnTo>
                <a:close/>
              </a:path>
            </a:pathLst>
          </a:custGeom>
          <a:blipFill>
            <a:blip r:embed="rId2"/>
            <a:stretch>
              <a:fillRect l="-18113" t="-14631"/>
            </a:stretch>
          </a:blipFill>
        </p:spPr>
        <p:txBody>
          <a:bodyPr/>
          <a:lstStyle/>
          <a:p>
            <a:endParaRPr lang="en-US"/>
          </a:p>
        </p:txBody>
      </p:sp>
      <p:sp>
        <p:nvSpPr>
          <p:cNvPr id="3" name="Freeform 3"/>
          <p:cNvSpPr/>
          <p:nvPr/>
        </p:nvSpPr>
        <p:spPr>
          <a:xfrm>
            <a:off x="3886200" y="6437687"/>
            <a:ext cx="4847893" cy="3620713"/>
          </a:xfrm>
          <a:custGeom>
            <a:avLst/>
            <a:gdLst/>
            <a:ahLst/>
            <a:cxnLst/>
            <a:rect l="l" t="t" r="r" b="b"/>
            <a:pathLst>
              <a:path w="4847893" h="3620713">
                <a:moveTo>
                  <a:pt x="0" y="0"/>
                </a:moveTo>
                <a:lnTo>
                  <a:pt x="4847893" y="0"/>
                </a:lnTo>
                <a:lnTo>
                  <a:pt x="4847893" y="3620713"/>
                </a:lnTo>
                <a:lnTo>
                  <a:pt x="0" y="3620713"/>
                </a:lnTo>
                <a:lnTo>
                  <a:pt x="0" y="0"/>
                </a:lnTo>
                <a:close/>
              </a:path>
            </a:pathLst>
          </a:custGeom>
          <a:blipFill>
            <a:blip r:embed="rId3"/>
            <a:stretch>
              <a:fillRect l="-6119" r="-6119"/>
            </a:stretch>
          </a:blipFill>
        </p:spPr>
        <p:txBody>
          <a:bodyPr/>
          <a:lstStyle/>
          <a:p>
            <a:endParaRPr lang="en-US"/>
          </a:p>
        </p:txBody>
      </p:sp>
      <p:grpSp>
        <p:nvGrpSpPr>
          <p:cNvPr id="4" name="Group 4"/>
          <p:cNvGrpSpPr/>
          <p:nvPr/>
        </p:nvGrpSpPr>
        <p:grpSpPr>
          <a:xfrm>
            <a:off x="0" y="0"/>
            <a:ext cx="7772400" cy="6437687"/>
            <a:chOff x="0" y="0"/>
            <a:chExt cx="2709333" cy="2244074"/>
          </a:xfrm>
        </p:grpSpPr>
        <p:sp>
          <p:nvSpPr>
            <p:cNvPr id="5" name="Freeform 5"/>
            <p:cNvSpPr/>
            <p:nvPr/>
          </p:nvSpPr>
          <p:spPr>
            <a:xfrm>
              <a:off x="0" y="0"/>
              <a:ext cx="2709333" cy="2244074"/>
            </a:xfrm>
            <a:custGeom>
              <a:avLst/>
              <a:gdLst/>
              <a:ahLst/>
              <a:cxnLst/>
              <a:rect l="l" t="t" r="r" b="b"/>
              <a:pathLst>
                <a:path w="2709333" h="2244074">
                  <a:moveTo>
                    <a:pt x="0" y="0"/>
                  </a:moveTo>
                  <a:lnTo>
                    <a:pt x="2709333" y="0"/>
                  </a:lnTo>
                  <a:lnTo>
                    <a:pt x="2709333" y="2244074"/>
                  </a:lnTo>
                  <a:lnTo>
                    <a:pt x="0" y="2244074"/>
                  </a:lnTo>
                  <a:close/>
                </a:path>
              </a:pathLst>
            </a:custGeom>
            <a:solidFill>
              <a:srgbClr val="2A2726"/>
            </a:solidFill>
          </p:spPr>
          <p:txBody>
            <a:bodyPr/>
            <a:lstStyle/>
            <a:p>
              <a:endParaRPr lang="en-US"/>
            </a:p>
          </p:txBody>
        </p:sp>
        <p:sp>
          <p:nvSpPr>
            <p:cNvPr id="6" name="TextBox 6"/>
            <p:cNvSpPr txBox="1"/>
            <p:nvPr/>
          </p:nvSpPr>
          <p:spPr>
            <a:xfrm>
              <a:off x="0" y="-28575"/>
              <a:ext cx="2709333" cy="2272649"/>
            </a:xfrm>
            <a:prstGeom prst="rect">
              <a:avLst/>
            </a:prstGeom>
          </p:spPr>
          <p:txBody>
            <a:bodyPr lIns="50800" tIns="50800" rIns="50800" bIns="50800" rtlCol="0" anchor="ctr"/>
            <a:lstStyle/>
            <a:p>
              <a:pPr algn="ctr">
                <a:lnSpc>
                  <a:spcPts val="2100"/>
                </a:lnSpc>
              </a:pPr>
              <a:endParaRPr/>
            </a:p>
          </p:txBody>
        </p:sp>
      </p:grpSp>
      <p:sp>
        <p:nvSpPr>
          <p:cNvPr id="7" name="Freeform 7"/>
          <p:cNvSpPr/>
          <p:nvPr/>
        </p:nvSpPr>
        <p:spPr>
          <a:xfrm rot="430549">
            <a:off x="6029976" y="1571475"/>
            <a:ext cx="1350751" cy="1803322"/>
          </a:xfrm>
          <a:custGeom>
            <a:avLst/>
            <a:gdLst/>
            <a:ahLst/>
            <a:cxnLst/>
            <a:rect l="l" t="t" r="r" b="b"/>
            <a:pathLst>
              <a:path w="1350751" h="1803322">
                <a:moveTo>
                  <a:pt x="0" y="0"/>
                </a:moveTo>
                <a:lnTo>
                  <a:pt x="1350751" y="0"/>
                </a:lnTo>
                <a:lnTo>
                  <a:pt x="1350751" y="1803322"/>
                </a:lnTo>
                <a:lnTo>
                  <a:pt x="0" y="1803322"/>
                </a:lnTo>
                <a:lnTo>
                  <a:pt x="0" y="0"/>
                </a:lnTo>
                <a:close/>
              </a:path>
            </a:pathLst>
          </a:custGeom>
          <a:blipFill>
            <a:blip r:embed="rId4"/>
            <a:stretch>
              <a:fillRect/>
            </a:stretch>
          </a:blipFill>
        </p:spPr>
        <p:txBody>
          <a:bodyPr/>
          <a:lstStyle/>
          <a:p>
            <a:endParaRPr lang="en-US"/>
          </a:p>
        </p:txBody>
      </p:sp>
      <p:sp>
        <p:nvSpPr>
          <p:cNvPr id="8" name="TextBox 8"/>
          <p:cNvSpPr txBox="1"/>
          <p:nvPr/>
        </p:nvSpPr>
        <p:spPr>
          <a:xfrm>
            <a:off x="135294" y="136165"/>
            <a:ext cx="7455211" cy="1674495"/>
          </a:xfrm>
          <a:prstGeom prst="rect">
            <a:avLst/>
          </a:prstGeom>
        </p:spPr>
        <p:txBody>
          <a:bodyPr lIns="0" tIns="0" rIns="0" bIns="0" rtlCol="0" anchor="t">
            <a:spAutoFit/>
          </a:bodyPr>
          <a:lstStyle/>
          <a:p>
            <a:pPr algn="ctr">
              <a:lnSpc>
                <a:spcPts val="1679"/>
              </a:lnSpc>
            </a:pPr>
            <a:r>
              <a:rPr lang="en-US" sz="1200">
                <a:solidFill>
                  <a:srgbClr val="FFDE59"/>
                </a:solidFill>
                <a:latin typeface="Inter"/>
                <a:ea typeface="Inter"/>
                <a:cs typeface="Inter"/>
                <a:sym typeface="Inter"/>
              </a:rPr>
              <a:t>Black cats are often seen as symbols of Halloween, witchcraft, and bad luck, but their association with the ominous runs much deeper. This belief goes back to the Middle Ages when many feared that black cast were witches that had taken on another form. There are many longstanding associations of black cats to cemeteries because of their eerie nature including Thackery Binx from the movie “Hocus Pocus” (1993). To celebrate and raise awareness about black cats, October 27, 2025 is designated as National Black Cat Day.  We are proud to partner with the Historic Nashville City Cemetery on this special day to honor these mystical creatures.</a:t>
            </a:r>
          </a:p>
          <a:p>
            <a:pPr algn="ctr">
              <a:lnSpc>
                <a:spcPts val="1679"/>
              </a:lnSpc>
              <a:spcBef>
                <a:spcPct val="0"/>
              </a:spcBef>
            </a:pPr>
            <a:endParaRPr lang="en-US" sz="1200">
              <a:solidFill>
                <a:srgbClr val="FFDE59"/>
              </a:solidFill>
              <a:latin typeface="Inter"/>
              <a:ea typeface="Inter"/>
              <a:cs typeface="Inter"/>
              <a:sym typeface="Inter"/>
            </a:endParaRPr>
          </a:p>
        </p:txBody>
      </p:sp>
      <p:grpSp>
        <p:nvGrpSpPr>
          <p:cNvPr id="9" name="Group 9"/>
          <p:cNvGrpSpPr/>
          <p:nvPr/>
        </p:nvGrpSpPr>
        <p:grpSpPr>
          <a:xfrm>
            <a:off x="203646" y="1720999"/>
            <a:ext cx="3682554" cy="4542809"/>
            <a:chOff x="0" y="0"/>
            <a:chExt cx="1283679" cy="1583550"/>
          </a:xfrm>
        </p:grpSpPr>
        <p:sp>
          <p:nvSpPr>
            <p:cNvPr id="10" name="Freeform 10"/>
            <p:cNvSpPr/>
            <p:nvPr/>
          </p:nvSpPr>
          <p:spPr>
            <a:xfrm>
              <a:off x="0" y="0"/>
              <a:ext cx="1283679" cy="1583550"/>
            </a:xfrm>
            <a:custGeom>
              <a:avLst/>
              <a:gdLst/>
              <a:ahLst/>
              <a:cxnLst/>
              <a:rect l="l" t="t" r="r" b="b"/>
              <a:pathLst>
                <a:path w="1283679" h="1583550">
                  <a:moveTo>
                    <a:pt x="79888" y="0"/>
                  </a:moveTo>
                  <a:lnTo>
                    <a:pt x="1203791" y="0"/>
                  </a:lnTo>
                  <a:cubicBezTo>
                    <a:pt x="1247912" y="0"/>
                    <a:pt x="1283679" y="35767"/>
                    <a:pt x="1283679" y="79888"/>
                  </a:cubicBezTo>
                  <a:lnTo>
                    <a:pt x="1283679" y="1503662"/>
                  </a:lnTo>
                  <a:cubicBezTo>
                    <a:pt x="1283679" y="1547783"/>
                    <a:pt x="1247912" y="1583550"/>
                    <a:pt x="1203791" y="1583550"/>
                  </a:cubicBezTo>
                  <a:lnTo>
                    <a:pt x="79888" y="1583550"/>
                  </a:lnTo>
                  <a:cubicBezTo>
                    <a:pt x="58701" y="1583550"/>
                    <a:pt x="38381" y="1575133"/>
                    <a:pt x="23399" y="1560151"/>
                  </a:cubicBezTo>
                  <a:cubicBezTo>
                    <a:pt x="8417" y="1545169"/>
                    <a:pt x="0" y="1524849"/>
                    <a:pt x="0" y="1503662"/>
                  </a:cubicBezTo>
                  <a:lnTo>
                    <a:pt x="0" y="79888"/>
                  </a:lnTo>
                  <a:cubicBezTo>
                    <a:pt x="0" y="35767"/>
                    <a:pt x="35767" y="0"/>
                    <a:pt x="79888" y="0"/>
                  </a:cubicBezTo>
                  <a:close/>
                </a:path>
              </a:pathLst>
            </a:custGeom>
            <a:solidFill>
              <a:srgbClr val="789864"/>
            </a:solidFill>
          </p:spPr>
          <p:txBody>
            <a:bodyPr/>
            <a:lstStyle/>
            <a:p>
              <a:endParaRPr lang="en-US"/>
            </a:p>
          </p:txBody>
        </p:sp>
        <p:sp>
          <p:nvSpPr>
            <p:cNvPr id="11" name="TextBox 11"/>
            <p:cNvSpPr txBox="1"/>
            <p:nvPr/>
          </p:nvSpPr>
          <p:spPr>
            <a:xfrm>
              <a:off x="0" y="-28575"/>
              <a:ext cx="1283679" cy="1612125"/>
            </a:xfrm>
            <a:prstGeom prst="rect">
              <a:avLst/>
            </a:prstGeom>
          </p:spPr>
          <p:txBody>
            <a:bodyPr lIns="50800" tIns="50800" rIns="50800" bIns="50800" rtlCol="0" anchor="ctr"/>
            <a:lstStyle/>
            <a:p>
              <a:pPr algn="ctr">
                <a:lnSpc>
                  <a:spcPts val="2100"/>
                </a:lnSpc>
              </a:pPr>
              <a:endParaRPr/>
            </a:p>
          </p:txBody>
        </p:sp>
      </p:grpSp>
      <p:sp>
        <p:nvSpPr>
          <p:cNvPr id="12" name="TextBox 12"/>
          <p:cNvSpPr txBox="1"/>
          <p:nvPr/>
        </p:nvSpPr>
        <p:spPr>
          <a:xfrm>
            <a:off x="135294" y="1782085"/>
            <a:ext cx="3727605" cy="4573461"/>
          </a:xfrm>
          <a:prstGeom prst="rect">
            <a:avLst/>
          </a:prstGeom>
        </p:spPr>
        <p:txBody>
          <a:bodyPr lIns="0" tIns="0" rIns="0" bIns="0" rtlCol="0" anchor="t">
            <a:spAutoFit/>
          </a:bodyPr>
          <a:lstStyle/>
          <a:p>
            <a:pPr algn="ctr">
              <a:lnSpc>
                <a:spcPts val="1879"/>
              </a:lnSpc>
            </a:pPr>
            <a:r>
              <a:rPr lang="en-US" sz="1342">
                <a:solidFill>
                  <a:srgbClr val="FFFFFF"/>
                </a:solidFill>
                <a:latin typeface="Inter"/>
                <a:ea typeface="Inter"/>
                <a:cs typeface="Inter"/>
                <a:sym typeface="Inter"/>
              </a:rPr>
              <a:t>Facts About Black Cat Adoption</a:t>
            </a:r>
          </a:p>
          <a:p>
            <a:pPr algn="ctr">
              <a:lnSpc>
                <a:spcPts val="1879"/>
              </a:lnSpc>
            </a:pPr>
            <a:endParaRPr lang="en-US" sz="1342">
              <a:solidFill>
                <a:srgbClr val="FFFFFF"/>
              </a:solidFill>
              <a:latin typeface="Inter"/>
              <a:ea typeface="Inter"/>
              <a:cs typeface="Inter"/>
              <a:sym typeface="Inter"/>
            </a:endParaRPr>
          </a:p>
          <a:p>
            <a:pPr algn="ctr">
              <a:lnSpc>
                <a:spcPts val="1879"/>
              </a:lnSpc>
            </a:pPr>
            <a:r>
              <a:rPr lang="en-US" sz="1342">
                <a:solidFill>
                  <a:srgbClr val="FFFFFF"/>
                </a:solidFill>
                <a:latin typeface="Inter"/>
                <a:ea typeface="Inter"/>
                <a:cs typeface="Inter"/>
                <a:sym typeface="Inter"/>
              </a:rPr>
              <a:t>·A study published in the NIH National Library of Medicine in 2020 found that black cats in shelters have the highest rate of euthanasia (74.6%) and the lowest rate of adoption (10.0%) among all color groups.</a:t>
            </a:r>
          </a:p>
          <a:p>
            <a:pPr algn="ctr">
              <a:lnSpc>
                <a:spcPts val="2159"/>
              </a:lnSpc>
            </a:pPr>
            <a:endParaRPr lang="en-US" sz="1342">
              <a:solidFill>
                <a:srgbClr val="FFFFFF"/>
              </a:solidFill>
              <a:latin typeface="Inter"/>
              <a:ea typeface="Inter"/>
              <a:cs typeface="Inter"/>
              <a:sym typeface="Inter"/>
            </a:endParaRPr>
          </a:p>
          <a:p>
            <a:pPr algn="ctr">
              <a:lnSpc>
                <a:spcPts val="1879"/>
              </a:lnSpc>
            </a:pPr>
            <a:r>
              <a:rPr lang="en-US" sz="1342">
                <a:solidFill>
                  <a:srgbClr val="FFFFFF"/>
                </a:solidFill>
                <a:latin typeface="Inter"/>
                <a:ea typeface="Inter"/>
                <a:cs typeface="Inter"/>
                <a:sym typeface="Inter"/>
              </a:rPr>
              <a:t>·Media images of black cats often fail to capture their personality because of the challenges in the lack of contrast in their coloring.  This makes them less appealing than lighter colored cats in online photos publicizing animals available for adoption.</a:t>
            </a:r>
          </a:p>
          <a:p>
            <a:pPr algn="ctr">
              <a:lnSpc>
                <a:spcPts val="1879"/>
              </a:lnSpc>
            </a:pPr>
            <a:endParaRPr lang="en-US" sz="1342">
              <a:solidFill>
                <a:srgbClr val="FFFFFF"/>
              </a:solidFill>
              <a:latin typeface="Inter"/>
              <a:ea typeface="Inter"/>
              <a:cs typeface="Inter"/>
              <a:sym typeface="Inter"/>
            </a:endParaRPr>
          </a:p>
          <a:p>
            <a:pPr algn="ctr">
              <a:lnSpc>
                <a:spcPts val="1879"/>
              </a:lnSpc>
            </a:pPr>
            <a:r>
              <a:rPr lang="en-US" sz="1342">
                <a:solidFill>
                  <a:srgbClr val="FFFFFF"/>
                </a:solidFill>
                <a:latin typeface="Inter"/>
                <a:ea typeface="Inter"/>
                <a:cs typeface="Inter"/>
                <a:sym typeface="Inter"/>
              </a:rPr>
              <a:t>·Black is a common cat color which simply means that there are more black cats available for adoption at a given time.</a:t>
            </a:r>
          </a:p>
          <a:p>
            <a:pPr algn="ctr">
              <a:lnSpc>
                <a:spcPts val="2159"/>
              </a:lnSpc>
              <a:spcBef>
                <a:spcPct val="0"/>
              </a:spcBef>
            </a:pPr>
            <a:endParaRPr lang="en-US" sz="1342">
              <a:solidFill>
                <a:srgbClr val="FFFFFF"/>
              </a:solidFill>
              <a:latin typeface="Inter"/>
              <a:ea typeface="Inter"/>
              <a:cs typeface="Inter"/>
              <a:sym typeface="Inter"/>
            </a:endParaRPr>
          </a:p>
        </p:txBody>
      </p:sp>
      <p:sp>
        <p:nvSpPr>
          <p:cNvPr id="13" name="TextBox 13"/>
          <p:cNvSpPr txBox="1"/>
          <p:nvPr/>
        </p:nvSpPr>
        <p:spPr>
          <a:xfrm>
            <a:off x="3886200" y="3423524"/>
            <a:ext cx="3886200" cy="2999715"/>
          </a:xfrm>
          <a:prstGeom prst="rect">
            <a:avLst/>
          </a:prstGeom>
        </p:spPr>
        <p:txBody>
          <a:bodyPr lIns="0" tIns="0" rIns="0" bIns="0" rtlCol="0" anchor="t">
            <a:spAutoFit/>
          </a:bodyPr>
          <a:lstStyle/>
          <a:p>
            <a:pPr algn="ctr">
              <a:lnSpc>
                <a:spcPts val="1611"/>
              </a:lnSpc>
            </a:pPr>
            <a:r>
              <a:rPr lang="en-US" sz="1150">
                <a:solidFill>
                  <a:srgbClr val="FFDE59"/>
                </a:solidFill>
                <a:latin typeface="Inter"/>
                <a:ea typeface="Inter"/>
                <a:cs typeface="Inter"/>
                <a:sym typeface="Inter"/>
              </a:rPr>
              <a:t>Schedule of Events</a:t>
            </a:r>
          </a:p>
          <a:p>
            <a:pPr algn="ctr">
              <a:lnSpc>
                <a:spcPts val="1611"/>
              </a:lnSpc>
            </a:pPr>
            <a:endParaRPr lang="en-US" sz="1150">
              <a:solidFill>
                <a:srgbClr val="FFDE59"/>
              </a:solidFill>
              <a:latin typeface="Inter"/>
              <a:ea typeface="Inter"/>
              <a:cs typeface="Inter"/>
              <a:sym typeface="Inter"/>
            </a:endParaRPr>
          </a:p>
          <a:p>
            <a:pPr algn="ctr">
              <a:lnSpc>
                <a:spcPts val="1611"/>
              </a:lnSpc>
            </a:pPr>
            <a:r>
              <a:rPr lang="en-US" sz="1150">
                <a:solidFill>
                  <a:srgbClr val="FFDE59"/>
                </a:solidFill>
                <a:latin typeface="Inter"/>
                <a:ea typeface="Inter"/>
                <a:cs typeface="Inter"/>
                <a:sym typeface="Inter"/>
              </a:rPr>
              <a:t>10:00 am – 11:00 am – Arrival and adoptable kitten  meet ‘n’ greet</a:t>
            </a:r>
          </a:p>
          <a:p>
            <a:pPr algn="ctr">
              <a:lnSpc>
                <a:spcPts val="1611"/>
              </a:lnSpc>
            </a:pPr>
            <a:endParaRPr lang="en-US" sz="1150">
              <a:solidFill>
                <a:srgbClr val="FFDE59"/>
              </a:solidFill>
              <a:latin typeface="Inter"/>
              <a:ea typeface="Inter"/>
              <a:cs typeface="Inter"/>
              <a:sym typeface="Inter"/>
            </a:endParaRPr>
          </a:p>
          <a:p>
            <a:pPr algn="ctr">
              <a:lnSpc>
                <a:spcPts val="1611"/>
              </a:lnSpc>
            </a:pPr>
            <a:r>
              <a:rPr lang="en-US" sz="1150">
                <a:solidFill>
                  <a:srgbClr val="FFDE59"/>
                </a:solidFill>
                <a:latin typeface="Inter"/>
                <a:ea typeface="Inter"/>
                <a:cs typeface="Inter"/>
                <a:sym typeface="Inter"/>
              </a:rPr>
              <a:t>11:00 am – 12:30 pm – Cemetery walking tour – Find a gravestone of one of the 49 people buried on     October 27th OR find a gravestone of one of the 13 people buried with a last name of “Black”,     “Blackburn”, or Blackman”</a:t>
            </a:r>
          </a:p>
          <a:p>
            <a:pPr algn="ctr">
              <a:lnSpc>
                <a:spcPts val="1611"/>
              </a:lnSpc>
            </a:pPr>
            <a:endParaRPr lang="en-US" sz="1150">
              <a:solidFill>
                <a:srgbClr val="FFDE59"/>
              </a:solidFill>
              <a:latin typeface="Inter"/>
              <a:ea typeface="Inter"/>
              <a:cs typeface="Inter"/>
              <a:sym typeface="Inter"/>
            </a:endParaRPr>
          </a:p>
          <a:p>
            <a:pPr algn="ctr">
              <a:lnSpc>
                <a:spcPts val="1611"/>
              </a:lnSpc>
            </a:pPr>
            <a:r>
              <a:rPr lang="en-US" sz="1150">
                <a:solidFill>
                  <a:srgbClr val="FFDE59"/>
                </a:solidFill>
                <a:latin typeface="Inter"/>
                <a:ea typeface="Inter"/>
                <a:cs typeface="Inter"/>
                <a:sym typeface="Inter"/>
              </a:rPr>
              <a:t>12:30 pm – 2:00 pm – Adopt a black kitty and have it professionally photographed by renowned cat photographer Purrcy Kitt</a:t>
            </a:r>
          </a:p>
          <a:p>
            <a:pPr algn="ctr">
              <a:lnSpc>
                <a:spcPts val="1611"/>
              </a:lnSpc>
              <a:spcBef>
                <a:spcPct val="0"/>
              </a:spcBef>
            </a:pPr>
            <a:endParaRPr lang="en-US" sz="1150">
              <a:solidFill>
                <a:srgbClr val="FFDE59"/>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379</Words>
  <Application>Microsoft Office PowerPoint</Application>
  <PresentationFormat>Custom</PresentationFormat>
  <Paragraphs>21</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Inter</vt:lpstr>
      <vt:lpstr>Calibri</vt:lpstr>
      <vt:lpstr>Chewy</vt:lpstr>
      <vt:lpstr>Canva Sans</vt:lpstr>
      <vt:lpstr>Inter Bold</vt:lpstr>
      <vt:lpstr>Inter Bold Italics</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Black Cat Day Flyer</dc:title>
  <dc:creator>Karen Boles</dc:creator>
  <cp:lastModifiedBy>Karen Boles</cp:lastModifiedBy>
  <cp:revision>1</cp:revision>
  <dcterms:created xsi:type="dcterms:W3CDTF">2006-08-16T00:00:00Z</dcterms:created>
  <dcterms:modified xsi:type="dcterms:W3CDTF">2025-01-31T01:22:29Z</dcterms:modified>
  <dc:identifier>DAGdsxCWv1E</dc:identifier>
</cp:coreProperties>
</file>