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8" r:id="rId12"/>
  </p:sldIdLst>
  <p:sldSz cx="18288000" cy="10287000"/>
  <p:notesSz cx="6858000" cy="9144000"/>
  <p:embeddedFontLst>
    <p:embeddedFont>
      <p:font typeface="Anton" pitchFamily="2" charset="0"/>
      <p:regular r:id="rId14"/>
    </p:embeddedFont>
    <p:embeddedFont>
      <p:font typeface="Bebas Neue" panose="020B0606020202050201" pitchFamily="34" charset="0"/>
      <p:regular r:id="rId15"/>
    </p:embeddedFont>
    <p:embeddedFont>
      <p:font typeface="Bebas Neue Bold" panose="020B0604020202020204" charset="0"/>
      <p:regular r:id="rId16"/>
    </p:embeddedFont>
    <p:embeddedFont>
      <p:font typeface="Nunito"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540"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ack" userId="e9863d89-e653-4110-b6cb-2738d3174e26" providerId="ADAL" clId="{3AA8E4E0-6FAD-4D02-81B8-15F6CAB2EEBE}"/>
    <pc:docChg chg="delSld">
      <pc:chgData name="Christian Mack" userId="e9863d89-e653-4110-b6cb-2738d3174e26" providerId="ADAL" clId="{3AA8E4E0-6FAD-4D02-81B8-15F6CAB2EEBE}" dt="2025-06-18T14:32:26.852" v="1" actId="2696"/>
      <pc:docMkLst>
        <pc:docMk/>
      </pc:docMkLst>
      <pc:sldChg chg="del">
        <pc:chgData name="Christian Mack" userId="e9863d89-e653-4110-b6cb-2738d3174e26" providerId="ADAL" clId="{3AA8E4E0-6FAD-4D02-81B8-15F6CAB2EEBE}" dt="2025-06-18T14:32:24.309" v="0" actId="2696"/>
        <pc:sldMkLst>
          <pc:docMk/>
          <pc:sldMk cId="0" sldId="265"/>
        </pc:sldMkLst>
      </pc:sldChg>
      <pc:sldChg chg="del">
        <pc:chgData name="Christian Mack" userId="e9863d89-e653-4110-b6cb-2738d3174e26" providerId="ADAL" clId="{3AA8E4E0-6FAD-4D02-81B8-15F6CAB2EEBE}" dt="2025-06-18T14:32:26.852" v="1" actId="2696"/>
        <pc:sldMkLst>
          <pc:docMk/>
          <pc:sldMk cId="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Develop good habits now - get sleep, go to the gym, encourage brain activity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flerlagetwins.com" TargetMode="External"/><Relationship Id="rId3" Type="http://schemas.openxmlformats.org/officeDocument/2006/relationships/hyperlink" Target="https://public.tableau.com/app/profile/jeff.plattner4532/viz/TheTableauChartBuilder/TableofContents" TargetMode="External"/><Relationship Id="rId7" Type="http://schemas.openxmlformats.org/officeDocument/2006/relationships/hyperlink" Target="https://data.world/markbradbourne/rwfd-real-world-fake-data" TargetMode="Externa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s://www.youtube.com/watch?v=UWwNIMHFdW4" TargetMode="External"/><Relationship Id="rId5" Type="http://schemas.openxmlformats.org/officeDocument/2006/relationships/hyperlink" Target="https://colorhunt.co" TargetMode="External"/><Relationship Id="rId4" Type="http://schemas.openxmlformats.org/officeDocument/2006/relationships/hyperlink" Target="https://www.youtube.com/watch?v=yYwEnLYT55c" TargetMode="External"/><Relationship Id="rId9" Type="http://schemas.openxmlformats.org/officeDocument/2006/relationships/hyperlink" Target="https://www.figma.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christian-mack698/"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help.tableau.com/current/pro/desktop/en-us/dashboards.htm" TargetMode="External"/><Relationship Id="rId2" Type="http://schemas.openxmlformats.org/officeDocument/2006/relationships/hyperlink" Target="https://help.tableau.com/current/pro/desktop/en-us/environment_workspace.htm" TargetMode="External"/><Relationship Id="rId1" Type="http://schemas.openxmlformats.org/officeDocument/2006/relationships/slideLayout" Target="../slideLayouts/slideLayout7.xml"/><Relationship Id="rId4" Type="http://schemas.openxmlformats.org/officeDocument/2006/relationships/hyperlink" Target="https://help.tableau.com/current/pro/desktop/en-us/stories.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EFF"/>
        </a:solidFill>
        <a:effectLst/>
      </p:bgPr>
    </p:bg>
    <p:spTree>
      <p:nvGrpSpPr>
        <p:cNvPr id="1" name=""/>
        <p:cNvGrpSpPr/>
        <p:nvPr/>
      </p:nvGrpSpPr>
      <p:grpSpPr>
        <a:xfrm>
          <a:off x="0" y="0"/>
          <a:ext cx="0" cy="0"/>
          <a:chOff x="0" y="0"/>
          <a:chExt cx="0" cy="0"/>
        </a:xfrm>
      </p:grpSpPr>
      <p:grpSp>
        <p:nvGrpSpPr>
          <p:cNvPr id="2" name="Group 2"/>
          <p:cNvGrpSpPr/>
          <p:nvPr/>
        </p:nvGrpSpPr>
        <p:grpSpPr>
          <a:xfrm>
            <a:off x="5530359" y="3383695"/>
            <a:ext cx="13225616" cy="3086100"/>
            <a:chOff x="0" y="0"/>
            <a:chExt cx="3483290" cy="812800"/>
          </a:xfrm>
        </p:grpSpPr>
        <p:sp>
          <p:nvSpPr>
            <p:cNvPr id="3" name="Freeform 3"/>
            <p:cNvSpPr/>
            <p:nvPr/>
          </p:nvSpPr>
          <p:spPr>
            <a:xfrm>
              <a:off x="0" y="0"/>
              <a:ext cx="3483290" cy="812800"/>
            </a:xfrm>
            <a:custGeom>
              <a:avLst/>
              <a:gdLst/>
              <a:ahLst/>
              <a:cxnLst/>
              <a:rect l="l" t="t" r="r" b="b"/>
              <a:pathLst>
                <a:path w="3483290" h="812800">
                  <a:moveTo>
                    <a:pt x="23415" y="0"/>
                  </a:moveTo>
                  <a:lnTo>
                    <a:pt x="3459875" y="0"/>
                  </a:lnTo>
                  <a:cubicBezTo>
                    <a:pt x="3466085" y="0"/>
                    <a:pt x="3472040" y="2467"/>
                    <a:pt x="3476432" y="6858"/>
                  </a:cubicBezTo>
                  <a:cubicBezTo>
                    <a:pt x="3480823" y="11249"/>
                    <a:pt x="3483290" y="17205"/>
                    <a:pt x="3483290" y="23415"/>
                  </a:cubicBezTo>
                  <a:lnTo>
                    <a:pt x="3483290" y="789385"/>
                  </a:lnTo>
                  <a:cubicBezTo>
                    <a:pt x="3483290" y="795595"/>
                    <a:pt x="3480823" y="801551"/>
                    <a:pt x="3476432" y="805942"/>
                  </a:cubicBezTo>
                  <a:cubicBezTo>
                    <a:pt x="3472040" y="810333"/>
                    <a:pt x="3466085" y="812800"/>
                    <a:pt x="3459875" y="812800"/>
                  </a:cubicBezTo>
                  <a:lnTo>
                    <a:pt x="23415" y="812800"/>
                  </a:lnTo>
                  <a:cubicBezTo>
                    <a:pt x="17205" y="812800"/>
                    <a:pt x="11249" y="810333"/>
                    <a:pt x="6858" y="805942"/>
                  </a:cubicBezTo>
                  <a:cubicBezTo>
                    <a:pt x="2467" y="801551"/>
                    <a:pt x="0" y="795595"/>
                    <a:pt x="0" y="789385"/>
                  </a:cubicBezTo>
                  <a:lnTo>
                    <a:pt x="0" y="23415"/>
                  </a:lnTo>
                  <a:cubicBezTo>
                    <a:pt x="0" y="17205"/>
                    <a:pt x="2467" y="11249"/>
                    <a:pt x="6858" y="6858"/>
                  </a:cubicBezTo>
                  <a:cubicBezTo>
                    <a:pt x="11249" y="2467"/>
                    <a:pt x="17205" y="0"/>
                    <a:pt x="23415" y="0"/>
                  </a:cubicBezTo>
                  <a:close/>
                </a:path>
              </a:pathLst>
            </a:custGeom>
            <a:solidFill>
              <a:srgbClr val="F1EBE4"/>
            </a:solidFill>
          </p:spPr>
          <p:txBody>
            <a:bodyPr/>
            <a:lstStyle/>
            <a:p>
              <a:endParaRPr lang="en-US"/>
            </a:p>
          </p:txBody>
        </p:sp>
        <p:sp>
          <p:nvSpPr>
            <p:cNvPr id="4" name="TextBox 4"/>
            <p:cNvSpPr txBox="1"/>
            <p:nvPr/>
          </p:nvSpPr>
          <p:spPr>
            <a:xfrm>
              <a:off x="0" y="-28575"/>
              <a:ext cx="3483290" cy="841375"/>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1244826" y="1066023"/>
            <a:ext cx="297624" cy="201302"/>
          </a:xfrm>
          <a:custGeom>
            <a:avLst/>
            <a:gdLst/>
            <a:ahLst/>
            <a:cxnLst/>
            <a:rect l="l" t="t" r="r" b="b"/>
            <a:pathLst>
              <a:path w="297624" h="201302">
                <a:moveTo>
                  <a:pt x="0" y="0"/>
                </a:moveTo>
                <a:lnTo>
                  <a:pt x="297624" y="0"/>
                </a:lnTo>
                <a:lnTo>
                  <a:pt x="297624" y="201302"/>
                </a:lnTo>
                <a:lnTo>
                  <a:pt x="0" y="201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6863759" y="3459895"/>
            <a:ext cx="11350751" cy="3009900"/>
          </a:xfrm>
          <a:prstGeom prst="rect">
            <a:avLst/>
          </a:prstGeom>
        </p:spPr>
        <p:txBody>
          <a:bodyPr lIns="0" tIns="0" rIns="0" bIns="0" rtlCol="0" anchor="t">
            <a:spAutoFit/>
          </a:bodyPr>
          <a:lstStyle/>
          <a:p>
            <a:pPr>
              <a:lnSpc>
                <a:spcPts val="11899"/>
              </a:lnSpc>
            </a:pPr>
            <a:r>
              <a:rPr lang="en-US" sz="9916">
                <a:solidFill>
                  <a:srgbClr val="414B43"/>
                </a:solidFill>
                <a:latin typeface="Anton"/>
              </a:rPr>
              <a:t>Tableau: What it is and What it Do</a:t>
            </a:r>
          </a:p>
        </p:txBody>
      </p:sp>
      <p:sp>
        <p:nvSpPr>
          <p:cNvPr id="8" name="TextBox 8"/>
          <p:cNvSpPr txBox="1"/>
          <p:nvPr/>
        </p:nvSpPr>
        <p:spPr>
          <a:xfrm>
            <a:off x="1644786" y="985321"/>
            <a:ext cx="6910589" cy="358775"/>
          </a:xfrm>
          <a:prstGeom prst="rect">
            <a:avLst/>
          </a:prstGeom>
        </p:spPr>
        <p:txBody>
          <a:bodyPr lIns="0" tIns="0" rIns="0" bIns="0" rtlCol="0" anchor="t">
            <a:spAutoFit/>
          </a:bodyPr>
          <a:lstStyle/>
          <a:p>
            <a:pPr>
              <a:lnSpc>
                <a:spcPts val="2800"/>
              </a:lnSpc>
            </a:pPr>
            <a:r>
              <a:rPr lang="en-US" sz="2000" dirty="0">
                <a:solidFill>
                  <a:srgbClr val="414B43"/>
                </a:solidFill>
                <a:latin typeface="Bebas Neue"/>
              </a:rPr>
              <a:t>06/17/2025</a:t>
            </a:r>
          </a:p>
        </p:txBody>
      </p:sp>
      <p:sp>
        <p:nvSpPr>
          <p:cNvPr id="9" name="TextBox 9"/>
          <p:cNvSpPr txBox="1"/>
          <p:nvPr/>
        </p:nvSpPr>
        <p:spPr>
          <a:xfrm>
            <a:off x="7381744" y="8458098"/>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Bold"/>
              </a:rPr>
              <a:t>Presented By:</a:t>
            </a:r>
          </a:p>
        </p:txBody>
      </p:sp>
      <p:sp>
        <p:nvSpPr>
          <p:cNvPr id="10" name="TextBox 10"/>
          <p:cNvSpPr txBox="1"/>
          <p:nvPr/>
        </p:nvSpPr>
        <p:spPr>
          <a:xfrm>
            <a:off x="7381744" y="8895715"/>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a:rPr>
              <a:t>christian mack</a:t>
            </a:r>
          </a:p>
        </p:txBody>
      </p:sp>
      <p:sp>
        <p:nvSpPr>
          <p:cNvPr id="11" name="TextBox 11"/>
          <p:cNvSpPr txBox="1"/>
          <p:nvPr/>
        </p:nvSpPr>
        <p:spPr>
          <a:xfrm>
            <a:off x="13118702" y="8458098"/>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Bold"/>
              </a:rPr>
              <a:t>Presented To:</a:t>
            </a:r>
          </a:p>
        </p:txBody>
      </p:sp>
      <p:sp>
        <p:nvSpPr>
          <p:cNvPr id="12" name="TextBox 12"/>
          <p:cNvSpPr txBox="1"/>
          <p:nvPr/>
        </p:nvSpPr>
        <p:spPr>
          <a:xfrm>
            <a:off x="13118702" y="8895715"/>
            <a:ext cx="4756684" cy="362585"/>
          </a:xfrm>
          <a:prstGeom prst="rect">
            <a:avLst/>
          </a:prstGeom>
        </p:spPr>
        <p:txBody>
          <a:bodyPr lIns="0" tIns="0" rIns="0" bIns="0" rtlCol="0" anchor="t">
            <a:spAutoFit/>
          </a:bodyPr>
          <a:lstStyle/>
          <a:p>
            <a:pPr marL="0" lvl="0" indent="0" algn="l">
              <a:lnSpc>
                <a:spcPts val="2859"/>
              </a:lnSpc>
              <a:spcBef>
                <a:spcPct val="0"/>
              </a:spcBef>
            </a:pPr>
            <a:r>
              <a:rPr lang="en-US" sz="2199">
                <a:solidFill>
                  <a:srgbClr val="414B43"/>
                </a:solidFill>
                <a:latin typeface="Bebas Neue"/>
              </a:rPr>
              <a:t>NSS Data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grpSp>
        <p:nvGrpSpPr>
          <p:cNvPr id="2" name="Group 2"/>
          <p:cNvGrpSpPr/>
          <p:nvPr/>
        </p:nvGrpSpPr>
        <p:grpSpPr>
          <a:xfrm>
            <a:off x="-1271590" y="-783679"/>
            <a:ext cx="20158195" cy="3844524"/>
            <a:chOff x="0" y="0"/>
            <a:chExt cx="5309154" cy="1012550"/>
          </a:xfrm>
        </p:grpSpPr>
        <p:sp>
          <p:nvSpPr>
            <p:cNvPr id="3" name="Freeform 3"/>
            <p:cNvSpPr/>
            <p:nvPr/>
          </p:nvSpPr>
          <p:spPr>
            <a:xfrm>
              <a:off x="0" y="0"/>
              <a:ext cx="5309154" cy="1012550"/>
            </a:xfrm>
            <a:custGeom>
              <a:avLst/>
              <a:gdLst/>
              <a:ahLst/>
              <a:cxnLst/>
              <a:rect l="l" t="t" r="r" b="b"/>
              <a:pathLst>
                <a:path w="5309154" h="1012550">
                  <a:moveTo>
                    <a:pt x="0" y="0"/>
                  </a:moveTo>
                  <a:lnTo>
                    <a:pt x="5309154" y="0"/>
                  </a:lnTo>
                  <a:lnTo>
                    <a:pt x="5309154" y="1012550"/>
                  </a:lnTo>
                  <a:lnTo>
                    <a:pt x="0" y="1012550"/>
                  </a:lnTo>
                  <a:close/>
                </a:path>
              </a:pathLst>
            </a:custGeom>
            <a:solidFill>
              <a:srgbClr val="414B43"/>
            </a:solidFill>
          </p:spPr>
          <p:txBody>
            <a:bodyPr/>
            <a:lstStyle/>
            <a:p>
              <a:endParaRPr lang="en-US"/>
            </a:p>
          </p:txBody>
        </p:sp>
        <p:sp>
          <p:nvSpPr>
            <p:cNvPr id="4" name="TextBox 4"/>
            <p:cNvSpPr txBox="1"/>
            <p:nvPr/>
          </p:nvSpPr>
          <p:spPr>
            <a:xfrm>
              <a:off x="0" y="-28575"/>
              <a:ext cx="5309154" cy="1041125"/>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593612" y="3277116"/>
            <a:ext cx="4684952" cy="6848083"/>
          </a:xfrm>
          <a:custGeom>
            <a:avLst/>
            <a:gdLst/>
            <a:ahLst/>
            <a:cxnLst/>
            <a:rect l="l" t="t" r="r" b="b"/>
            <a:pathLst>
              <a:path w="4684952" h="6848083">
                <a:moveTo>
                  <a:pt x="0" y="0"/>
                </a:moveTo>
                <a:lnTo>
                  <a:pt x="4684952" y="0"/>
                </a:lnTo>
                <a:lnTo>
                  <a:pt x="4684952" y="6848083"/>
                </a:lnTo>
                <a:lnTo>
                  <a:pt x="0" y="6848083"/>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1814510" y="876300"/>
            <a:ext cx="14658981" cy="1303071"/>
          </a:xfrm>
          <a:prstGeom prst="rect">
            <a:avLst/>
          </a:prstGeom>
        </p:spPr>
        <p:txBody>
          <a:bodyPr lIns="0" tIns="0" rIns="0" bIns="0" rtlCol="0" anchor="t">
            <a:spAutoFit/>
          </a:bodyPr>
          <a:lstStyle/>
          <a:p>
            <a:pPr algn="ctr">
              <a:lnSpc>
                <a:spcPts val="10602"/>
              </a:lnSpc>
            </a:pPr>
            <a:r>
              <a:rPr lang="en-US" sz="7572">
                <a:solidFill>
                  <a:srgbClr val="F1EBE4"/>
                </a:solidFill>
                <a:latin typeface="Anton"/>
              </a:rPr>
              <a:t>Dashboarding Quick Reference Guide</a:t>
            </a:r>
          </a:p>
        </p:txBody>
      </p:sp>
      <p:sp>
        <p:nvSpPr>
          <p:cNvPr id="7" name="TextBox 7"/>
          <p:cNvSpPr txBox="1"/>
          <p:nvPr/>
        </p:nvSpPr>
        <p:spPr>
          <a:xfrm>
            <a:off x="6387244" y="4039606"/>
            <a:ext cx="6215420" cy="488315"/>
          </a:xfrm>
          <a:prstGeom prst="rect">
            <a:avLst/>
          </a:prstGeom>
        </p:spPr>
        <p:txBody>
          <a:bodyPr lIns="0" tIns="0" rIns="0" bIns="0" rtlCol="0" anchor="t">
            <a:spAutoFit/>
          </a:bodyPr>
          <a:lstStyle/>
          <a:p>
            <a:pPr marL="0" lvl="0" indent="0" algn="ctr">
              <a:lnSpc>
                <a:spcPts val="4060"/>
              </a:lnSpc>
              <a:spcBef>
                <a:spcPct val="0"/>
              </a:spcBef>
            </a:pPr>
            <a:r>
              <a:rPr lang="en-US" sz="2900" u="sng">
                <a:solidFill>
                  <a:srgbClr val="414B43"/>
                </a:solidFill>
                <a:latin typeface="Nunito"/>
                <a:hlinkClick r:id="rId3" tooltip="https://public.tableau.com/app/profile/jeff.plattner4532/viz/TheTableauChartBuilder/TableofContents"/>
              </a:rPr>
              <a:t>Tableau Chart Builder</a:t>
            </a:r>
            <a:r>
              <a:rPr lang="en-US" sz="2900">
                <a:solidFill>
                  <a:srgbClr val="414B43"/>
                </a:solidFill>
                <a:latin typeface="Nunito"/>
              </a:rPr>
              <a:t> by Jeff Plattner</a:t>
            </a:r>
          </a:p>
        </p:txBody>
      </p:sp>
      <p:sp>
        <p:nvSpPr>
          <p:cNvPr id="8" name="TextBox 8"/>
          <p:cNvSpPr txBox="1"/>
          <p:nvPr/>
        </p:nvSpPr>
        <p:spPr>
          <a:xfrm>
            <a:off x="6387244" y="7579738"/>
            <a:ext cx="6302516" cy="505908"/>
          </a:xfrm>
          <a:prstGeom prst="rect">
            <a:avLst/>
          </a:prstGeom>
        </p:spPr>
        <p:txBody>
          <a:bodyPr wrap="square" lIns="0" tIns="0" rIns="0" bIns="0" rtlCol="0" anchor="t">
            <a:spAutoFit/>
          </a:bodyPr>
          <a:lstStyle/>
          <a:p>
            <a:pPr marL="0" lvl="0" indent="0">
              <a:lnSpc>
                <a:spcPts val="4060"/>
              </a:lnSpc>
              <a:spcBef>
                <a:spcPct val="0"/>
              </a:spcBef>
            </a:pPr>
            <a:r>
              <a:rPr lang="en-US" sz="2900" u="sng">
                <a:solidFill>
                  <a:srgbClr val="414B43"/>
                </a:solidFill>
                <a:latin typeface="Nunito"/>
                <a:hlinkClick r:id="rId4" tooltip="https://www.youtube.com/watch?v=yYwEnLYT55c"/>
              </a:rPr>
              <a:t>How to Make UI Color Palettes</a:t>
            </a:r>
          </a:p>
        </p:txBody>
      </p:sp>
      <p:sp>
        <p:nvSpPr>
          <p:cNvPr id="9" name="TextBox 9"/>
          <p:cNvSpPr txBox="1"/>
          <p:nvPr/>
        </p:nvSpPr>
        <p:spPr>
          <a:xfrm>
            <a:off x="6383931" y="8248621"/>
            <a:ext cx="3177897" cy="488315"/>
          </a:xfrm>
          <a:prstGeom prst="rect">
            <a:avLst/>
          </a:prstGeom>
        </p:spPr>
        <p:txBody>
          <a:bodyPr lIns="0" tIns="0" rIns="0" bIns="0" rtlCol="0" anchor="t">
            <a:spAutoFit/>
          </a:bodyPr>
          <a:lstStyle/>
          <a:p>
            <a:pPr marL="0" lvl="0" indent="0" algn="ctr">
              <a:lnSpc>
                <a:spcPts val="4060"/>
              </a:lnSpc>
              <a:spcBef>
                <a:spcPct val="0"/>
              </a:spcBef>
            </a:pPr>
            <a:r>
              <a:rPr lang="en-US" sz="2900" u="sng">
                <a:solidFill>
                  <a:srgbClr val="414B43"/>
                </a:solidFill>
                <a:latin typeface="Nunito"/>
                <a:hlinkClick r:id="rId5" tooltip="https://colorhunt.co"/>
              </a:rPr>
              <a:t>Free Color Palettes</a:t>
            </a:r>
          </a:p>
        </p:txBody>
      </p:sp>
      <p:sp>
        <p:nvSpPr>
          <p:cNvPr id="10" name="TextBox 10"/>
          <p:cNvSpPr txBox="1"/>
          <p:nvPr/>
        </p:nvSpPr>
        <p:spPr>
          <a:xfrm>
            <a:off x="6383931" y="8899911"/>
            <a:ext cx="2564368" cy="488315"/>
          </a:xfrm>
          <a:prstGeom prst="rect">
            <a:avLst/>
          </a:prstGeom>
        </p:spPr>
        <p:txBody>
          <a:bodyPr lIns="0" tIns="0" rIns="0" bIns="0" rtlCol="0" anchor="t">
            <a:spAutoFit/>
          </a:bodyPr>
          <a:lstStyle/>
          <a:p>
            <a:pPr marL="0" lvl="0" indent="0" algn="ctr">
              <a:lnSpc>
                <a:spcPts val="4060"/>
              </a:lnSpc>
              <a:spcBef>
                <a:spcPct val="0"/>
              </a:spcBef>
            </a:pPr>
            <a:r>
              <a:rPr lang="en-US" sz="2900" u="sng">
                <a:solidFill>
                  <a:srgbClr val="414B43"/>
                </a:solidFill>
                <a:latin typeface="Nunito"/>
                <a:hlinkClick r:id="rId6" tooltip="https://www.youtube.com/watch?v=UWwNIMHFdW4"/>
              </a:rPr>
              <a:t>60/30/10 Rules</a:t>
            </a:r>
          </a:p>
        </p:txBody>
      </p:sp>
      <p:sp>
        <p:nvSpPr>
          <p:cNvPr id="11" name="TextBox 11"/>
          <p:cNvSpPr txBox="1"/>
          <p:nvPr/>
        </p:nvSpPr>
        <p:spPr>
          <a:xfrm>
            <a:off x="6387244" y="4737471"/>
            <a:ext cx="10872056" cy="1002665"/>
          </a:xfrm>
          <a:prstGeom prst="rect">
            <a:avLst/>
          </a:prstGeom>
        </p:spPr>
        <p:txBody>
          <a:bodyPr lIns="0" tIns="0" rIns="0" bIns="0" rtlCol="0" anchor="t">
            <a:spAutoFit/>
          </a:bodyPr>
          <a:lstStyle/>
          <a:p>
            <a:pPr marL="0" lvl="0" indent="0">
              <a:lnSpc>
                <a:spcPts val="4060"/>
              </a:lnSpc>
              <a:spcBef>
                <a:spcPct val="0"/>
              </a:spcBef>
            </a:pPr>
            <a:r>
              <a:rPr lang="en-US" sz="2900" u="sng">
                <a:solidFill>
                  <a:srgbClr val="414B43"/>
                </a:solidFill>
                <a:latin typeface="Nunito"/>
                <a:hlinkClick r:id="rId7" tooltip="https://data.world/markbradbourne/rwfd-real-world-fake-data"/>
              </a:rPr>
              <a:t>Real World Fake Data</a:t>
            </a:r>
            <a:r>
              <a:rPr lang="en-US" sz="2900">
                <a:solidFill>
                  <a:srgbClr val="414B43"/>
                </a:solidFill>
                <a:latin typeface="Nunito"/>
              </a:rPr>
              <a:t> project - search #RWFD on Tableau Public for examples</a:t>
            </a:r>
          </a:p>
        </p:txBody>
      </p:sp>
      <p:sp>
        <p:nvSpPr>
          <p:cNvPr id="12" name="TextBox 12"/>
          <p:cNvSpPr txBox="1"/>
          <p:nvPr/>
        </p:nvSpPr>
        <p:spPr>
          <a:xfrm>
            <a:off x="6387244" y="5900340"/>
            <a:ext cx="10872056" cy="488315"/>
          </a:xfrm>
          <a:prstGeom prst="rect">
            <a:avLst/>
          </a:prstGeom>
        </p:spPr>
        <p:txBody>
          <a:bodyPr lIns="0" tIns="0" rIns="0" bIns="0" rtlCol="0" anchor="t">
            <a:spAutoFit/>
          </a:bodyPr>
          <a:lstStyle/>
          <a:p>
            <a:pPr marL="0" lvl="0" indent="0">
              <a:lnSpc>
                <a:spcPts val="4060"/>
              </a:lnSpc>
              <a:spcBef>
                <a:spcPct val="0"/>
              </a:spcBef>
            </a:pPr>
            <a:r>
              <a:rPr lang="en-US" sz="2900" u="sng">
                <a:solidFill>
                  <a:srgbClr val="414B43"/>
                </a:solidFill>
                <a:latin typeface="Nunito"/>
                <a:hlinkClick r:id="rId8" tooltip="https://www.flerlagetwins.com"/>
              </a:rPr>
              <a:t>The </a:t>
            </a:r>
            <a:r>
              <a:rPr lang="en-US" sz="2900" u="sng" err="1">
                <a:solidFill>
                  <a:srgbClr val="414B43"/>
                </a:solidFill>
                <a:latin typeface="Nunito"/>
                <a:hlinkClick r:id="rId8" tooltip="https://www.flerlagetwins.com"/>
              </a:rPr>
              <a:t>Flerlage</a:t>
            </a:r>
            <a:r>
              <a:rPr lang="en-US" sz="2900" u="sng">
                <a:solidFill>
                  <a:srgbClr val="414B43"/>
                </a:solidFill>
                <a:latin typeface="Nunito"/>
                <a:hlinkClick r:id="rId8" tooltip="https://www.flerlagetwins.com"/>
              </a:rPr>
              <a:t> Twins</a:t>
            </a:r>
            <a:r>
              <a:rPr lang="en-US" sz="2900">
                <a:solidFill>
                  <a:srgbClr val="414B43"/>
                </a:solidFill>
                <a:latin typeface="Nunito"/>
              </a:rPr>
              <a:t> blog</a:t>
            </a:r>
          </a:p>
        </p:txBody>
      </p:sp>
      <p:sp>
        <p:nvSpPr>
          <p:cNvPr id="13" name="TextBox 13"/>
          <p:cNvSpPr txBox="1"/>
          <p:nvPr/>
        </p:nvSpPr>
        <p:spPr>
          <a:xfrm>
            <a:off x="6118084" y="6599926"/>
            <a:ext cx="4684951" cy="779059"/>
          </a:xfrm>
          <a:prstGeom prst="rect">
            <a:avLst/>
          </a:prstGeom>
        </p:spPr>
        <p:txBody>
          <a:bodyPr wrap="square" lIns="0" tIns="0" rIns="0" bIns="0" rtlCol="0" anchor="t">
            <a:spAutoFit/>
          </a:bodyPr>
          <a:lstStyle/>
          <a:p>
            <a:pPr marL="0" lvl="0" indent="0">
              <a:lnSpc>
                <a:spcPts val="6299"/>
              </a:lnSpc>
              <a:spcBef>
                <a:spcPct val="0"/>
              </a:spcBef>
            </a:pPr>
            <a:r>
              <a:rPr lang="en-US" sz="4500">
                <a:solidFill>
                  <a:srgbClr val="000000"/>
                </a:solidFill>
                <a:latin typeface="Bebas Neue"/>
              </a:rPr>
              <a:t>UI/UX design</a:t>
            </a:r>
          </a:p>
        </p:txBody>
      </p:sp>
      <p:sp>
        <p:nvSpPr>
          <p:cNvPr id="14" name="TextBox 14"/>
          <p:cNvSpPr txBox="1"/>
          <p:nvPr/>
        </p:nvSpPr>
        <p:spPr>
          <a:xfrm>
            <a:off x="6118084" y="3181866"/>
            <a:ext cx="7140715" cy="779059"/>
          </a:xfrm>
          <a:prstGeom prst="rect">
            <a:avLst/>
          </a:prstGeom>
        </p:spPr>
        <p:txBody>
          <a:bodyPr wrap="square" lIns="0" tIns="0" rIns="0" bIns="0" rtlCol="0" anchor="t">
            <a:spAutoFit/>
          </a:bodyPr>
          <a:lstStyle/>
          <a:p>
            <a:pPr marL="0" lvl="0" indent="0">
              <a:lnSpc>
                <a:spcPts val="6299"/>
              </a:lnSpc>
              <a:spcBef>
                <a:spcPct val="0"/>
              </a:spcBef>
            </a:pPr>
            <a:r>
              <a:rPr lang="en-US" sz="4500">
                <a:solidFill>
                  <a:srgbClr val="000000"/>
                </a:solidFill>
                <a:latin typeface="Bebas Neue"/>
              </a:rPr>
              <a:t>Tableau Tips &amp; Tricks</a:t>
            </a:r>
          </a:p>
        </p:txBody>
      </p:sp>
      <p:sp>
        <p:nvSpPr>
          <p:cNvPr id="15" name="TextBox 15"/>
          <p:cNvSpPr txBox="1"/>
          <p:nvPr/>
        </p:nvSpPr>
        <p:spPr>
          <a:xfrm>
            <a:off x="6383931" y="9551776"/>
            <a:ext cx="1689956" cy="505908"/>
          </a:xfrm>
          <a:prstGeom prst="rect">
            <a:avLst/>
          </a:prstGeom>
        </p:spPr>
        <p:txBody>
          <a:bodyPr wrap="square" lIns="0" tIns="0" rIns="0" bIns="0" rtlCol="0" anchor="t">
            <a:spAutoFit/>
          </a:bodyPr>
          <a:lstStyle/>
          <a:p>
            <a:pPr marL="0" lvl="0" indent="0">
              <a:lnSpc>
                <a:spcPts val="4060"/>
              </a:lnSpc>
              <a:spcBef>
                <a:spcPct val="0"/>
              </a:spcBef>
            </a:pPr>
            <a:r>
              <a:rPr lang="en-US" sz="2900" u="sng">
                <a:solidFill>
                  <a:srgbClr val="414B43"/>
                </a:solidFill>
                <a:latin typeface="Nunito"/>
                <a:hlinkClick r:id="rId9" tooltip="https://www.figma.com"/>
              </a:rPr>
              <a:t>Figma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grpSp>
        <p:nvGrpSpPr>
          <p:cNvPr id="2" name="Group 2"/>
          <p:cNvGrpSpPr/>
          <p:nvPr/>
        </p:nvGrpSpPr>
        <p:grpSpPr>
          <a:xfrm>
            <a:off x="-1271590" y="-783679"/>
            <a:ext cx="20158195" cy="3844524"/>
            <a:chOff x="0" y="0"/>
            <a:chExt cx="5309154" cy="1012550"/>
          </a:xfrm>
        </p:grpSpPr>
        <p:sp>
          <p:nvSpPr>
            <p:cNvPr id="3" name="Freeform 3"/>
            <p:cNvSpPr/>
            <p:nvPr/>
          </p:nvSpPr>
          <p:spPr>
            <a:xfrm>
              <a:off x="0" y="0"/>
              <a:ext cx="5309154" cy="1012550"/>
            </a:xfrm>
            <a:custGeom>
              <a:avLst/>
              <a:gdLst/>
              <a:ahLst/>
              <a:cxnLst/>
              <a:rect l="l" t="t" r="r" b="b"/>
              <a:pathLst>
                <a:path w="5309154" h="1012550">
                  <a:moveTo>
                    <a:pt x="0" y="0"/>
                  </a:moveTo>
                  <a:lnTo>
                    <a:pt x="5309154" y="0"/>
                  </a:lnTo>
                  <a:lnTo>
                    <a:pt x="5309154" y="1012550"/>
                  </a:lnTo>
                  <a:lnTo>
                    <a:pt x="0" y="1012550"/>
                  </a:lnTo>
                  <a:close/>
                </a:path>
              </a:pathLst>
            </a:custGeom>
            <a:solidFill>
              <a:srgbClr val="414B43"/>
            </a:solidFill>
          </p:spPr>
          <p:txBody>
            <a:bodyPr/>
            <a:lstStyle/>
            <a:p>
              <a:endParaRPr lang="en-US"/>
            </a:p>
          </p:txBody>
        </p:sp>
        <p:sp>
          <p:nvSpPr>
            <p:cNvPr id="4" name="TextBox 4"/>
            <p:cNvSpPr txBox="1"/>
            <p:nvPr/>
          </p:nvSpPr>
          <p:spPr>
            <a:xfrm>
              <a:off x="0" y="-28575"/>
              <a:ext cx="5309154" cy="1041125"/>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1814510" y="876300"/>
            <a:ext cx="14658981" cy="1303071"/>
          </a:xfrm>
          <a:prstGeom prst="rect">
            <a:avLst/>
          </a:prstGeom>
        </p:spPr>
        <p:txBody>
          <a:bodyPr lIns="0" tIns="0" rIns="0" bIns="0" rtlCol="0" anchor="t">
            <a:spAutoFit/>
          </a:bodyPr>
          <a:lstStyle/>
          <a:p>
            <a:pPr algn="ctr">
              <a:lnSpc>
                <a:spcPts val="10602"/>
              </a:lnSpc>
            </a:pPr>
            <a:r>
              <a:rPr lang="en-US" sz="7572">
                <a:solidFill>
                  <a:srgbClr val="F1EBE4"/>
                </a:solidFill>
                <a:latin typeface="Anton"/>
              </a:rPr>
              <a:t>Contact</a:t>
            </a:r>
          </a:p>
        </p:txBody>
      </p:sp>
      <p:sp>
        <p:nvSpPr>
          <p:cNvPr id="6" name="TextBox 6"/>
          <p:cNvSpPr txBox="1"/>
          <p:nvPr/>
        </p:nvSpPr>
        <p:spPr>
          <a:xfrm>
            <a:off x="2899195" y="4675827"/>
            <a:ext cx="12489611" cy="3705225"/>
          </a:xfrm>
          <a:prstGeom prst="rect">
            <a:avLst/>
          </a:prstGeom>
        </p:spPr>
        <p:txBody>
          <a:bodyPr lIns="0" tIns="0" rIns="0" bIns="0" rtlCol="0" anchor="t">
            <a:spAutoFit/>
          </a:bodyPr>
          <a:lstStyle/>
          <a:p>
            <a:pPr algn="ctr">
              <a:lnSpc>
                <a:spcPts val="9750"/>
              </a:lnSpc>
            </a:pPr>
            <a:r>
              <a:rPr lang="en-US" sz="7500">
                <a:solidFill>
                  <a:srgbClr val="414B43"/>
                </a:solidFill>
                <a:latin typeface="Bebas Neue"/>
              </a:rPr>
              <a:t>Email: Christian.mack@live.com</a:t>
            </a:r>
          </a:p>
          <a:p>
            <a:pPr algn="ctr">
              <a:lnSpc>
                <a:spcPts val="9750"/>
              </a:lnSpc>
            </a:pPr>
            <a:r>
              <a:rPr lang="en-US" sz="7500">
                <a:solidFill>
                  <a:srgbClr val="414B43"/>
                </a:solidFill>
                <a:latin typeface="Bebas Neue"/>
              </a:rPr>
              <a:t>Phone: 615-478-9513</a:t>
            </a:r>
          </a:p>
          <a:p>
            <a:pPr algn="ctr">
              <a:lnSpc>
                <a:spcPts val="9750"/>
              </a:lnSpc>
              <a:spcBef>
                <a:spcPct val="0"/>
              </a:spcBef>
            </a:pPr>
            <a:r>
              <a:rPr lang="en-US" sz="7500">
                <a:solidFill>
                  <a:srgbClr val="414B43"/>
                </a:solidFill>
                <a:latin typeface="Bebas Neue"/>
              </a:rPr>
              <a:t>Find me on </a:t>
            </a:r>
            <a:r>
              <a:rPr lang="en-US" sz="7500" u="sng">
                <a:solidFill>
                  <a:srgbClr val="414B43"/>
                </a:solidFill>
                <a:latin typeface="Bebas Neue"/>
                <a:hlinkClick r:id="rId2" tooltip="https://www.linkedin.com/in/christian-mack698/"/>
              </a:rPr>
              <a:t>Linkedin</a:t>
            </a:r>
            <a:r>
              <a:rPr lang="en-US" sz="7500">
                <a:solidFill>
                  <a:srgbClr val="414B43"/>
                </a:solidFill>
                <a:latin typeface="Bebas Neue"/>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EFF"/>
        </a:solidFill>
        <a:effectLst/>
      </p:bgPr>
    </p:bg>
    <p:spTree>
      <p:nvGrpSpPr>
        <p:cNvPr id="1" name=""/>
        <p:cNvGrpSpPr/>
        <p:nvPr/>
      </p:nvGrpSpPr>
      <p:grpSpPr>
        <a:xfrm>
          <a:off x="0" y="0"/>
          <a:ext cx="0" cy="0"/>
          <a:chOff x="0" y="0"/>
          <a:chExt cx="0" cy="0"/>
        </a:xfrm>
      </p:grpSpPr>
      <p:grpSp>
        <p:nvGrpSpPr>
          <p:cNvPr id="2" name="Group 2"/>
          <p:cNvGrpSpPr/>
          <p:nvPr/>
        </p:nvGrpSpPr>
        <p:grpSpPr>
          <a:xfrm>
            <a:off x="-5943600" y="0"/>
            <a:ext cx="13225616" cy="6688538"/>
            <a:chOff x="0" y="0"/>
            <a:chExt cx="3483290" cy="1761590"/>
          </a:xfrm>
        </p:grpSpPr>
        <p:sp>
          <p:nvSpPr>
            <p:cNvPr id="3" name="Freeform 3"/>
            <p:cNvSpPr/>
            <p:nvPr/>
          </p:nvSpPr>
          <p:spPr>
            <a:xfrm>
              <a:off x="0" y="0"/>
              <a:ext cx="3483290" cy="1761590"/>
            </a:xfrm>
            <a:custGeom>
              <a:avLst/>
              <a:gdLst/>
              <a:ahLst/>
              <a:cxnLst/>
              <a:rect l="l" t="t" r="r" b="b"/>
              <a:pathLst>
                <a:path w="3483290" h="1761590">
                  <a:moveTo>
                    <a:pt x="23415" y="0"/>
                  </a:moveTo>
                  <a:lnTo>
                    <a:pt x="3459875" y="0"/>
                  </a:lnTo>
                  <a:cubicBezTo>
                    <a:pt x="3466085" y="0"/>
                    <a:pt x="3472040" y="2467"/>
                    <a:pt x="3476432" y="6858"/>
                  </a:cubicBezTo>
                  <a:cubicBezTo>
                    <a:pt x="3480823" y="11249"/>
                    <a:pt x="3483290" y="17205"/>
                    <a:pt x="3483290" y="23415"/>
                  </a:cubicBezTo>
                  <a:lnTo>
                    <a:pt x="3483290" y="1738175"/>
                  </a:lnTo>
                  <a:cubicBezTo>
                    <a:pt x="3483290" y="1744385"/>
                    <a:pt x="3480823" y="1750341"/>
                    <a:pt x="3476432" y="1754732"/>
                  </a:cubicBezTo>
                  <a:cubicBezTo>
                    <a:pt x="3472040" y="1759123"/>
                    <a:pt x="3466085" y="1761590"/>
                    <a:pt x="3459875" y="1761590"/>
                  </a:cubicBezTo>
                  <a:lnTo>
                    <a:pt x="23415" y="1761590"/>
                  </a:lnTo>
                  <a:cubicBezTo>
                    <a:pt x="17205" y="1761590"/>
                    <a:pt x="11249" y="1759123"/>
                    <a:pt x="6858" y="1754732"/>
                  </a:cubicBezTo>
                  <a:cubicBezTo>
                    <a:pt x="2467" y="1750341"/>
                    <a:pt x="0" y="1744385"/>
                    <a:pt x="0" y="1738175"/>
                  </a:cubicBezTo>
                  <a:lnTo>
                    <a:pt x="0" y="23415"/>
                  </a:lnTo>
                  <a:cubicBezTo>
                    <a:pt x="0" y="17205"/>
                    <a:pt x="2467" y="11249"/>
                    <a:pt x="6858" y="6858"/>
                  </a:cubicBezTo>
                  <a:cubicBezTo>
                    <a:pt x="11249" y="2467"/>
                    <a:pt x="17205" y="0"/>
                    <a:pt x="23415" y="0"/>
                  </a:cubicBezTo>
                  <a:close/>
                </a:path>
              </a:pathLst>
            </a:custGeom>
            <a:solidFill>
              <a:srgbClr val="F1EBE4"/>
            </a:solidFill>
          </p:spPr>
          <p:txBody>
            <a:bodyPr/>
            <a:lstStyle/>
            <a:p>
              <a:endParaRPr lang="en-US"/>
            </a:p>
          </p:txBody>
        </p:sp>
        <p:sp>
          <p:nvSpPr>
            <p:cNvPr id="4" name="TextBox 4"/>
            <p:cNvSpPr txBox="1"/>
            <p:nvPr/>
          </p:nvSpPr>
          <p:spPr>
            <a:xfrm>
              <a:off x="0" y="-28575"/>
              <a:ext cx="3483290" cy="1790165"/>
            </a:xfrm>
            <a:prstGeom prst="rect">
              <a:avLst/>
            </a:prstGeom>
          </p:spPr>
          <p:txBody>
            <a:bodyPr lIns="50800" tIns="50800" rIns="50800" bIns="50800" rtlCol="0" anchor="ctr"/>
            <a:lstStyle/>
            <a:p>
              <a:pPr algn="ctr">
                <a:lnSpc>
                  <a:spcPts val="2859"/>
                </a:lnSpc>
              </a:pPr>
              <a:endParaRPr/>
            </a:p>
          </p:txBody>
        </p:sp>
      </p:grpSp>
      <p:graphicFrame>
        <p:nvGraphicFramePr>
          <p:cNvPr id="5" name="Table 5"/>
          <p:cNvGraphicFramePr>
            <a:graphicFrameLocks noGrp="1"/>
          </p:cNvGraphicFramePr>
          <p:nvPr>
            <p:extLst>
              <p:ext uri="{D42A27DB-BD31-4B8C-83A1-F6EECF244321}">
                <p14:modId xmlns:p14="http://schemas.microsoft.com/office/powerpoint/2010/main" val="3379353579"/>
              </p:ext>
            </p:extLst>
          </p:nvPr>
        </p:nvGraphicFramePr>
        <p:xfrm>
          <a:off x="7467600" y="2530653"/>
          <a:ext cx="7140639" cy="6200772"/>
        </p:xfrm>
        <a:graphic>
          <a:graphicData uri="http://schemas.openxmlformats.org/drawingml/2006/table">
            <a:tbl>
              <a:tblPr/>
              <a:tblGrid>
                <a:gridCol w="1050106">
                  <a:extLst>
                    <a:ext uri="{9D8B030D-6E8A-4147-A177-3AD203B41FA5}">
                      <a16:colId xmlns:a16="http://schemas.microsoft.com/office/drawing/2014/main" val="20000"/>
                    </a:ext>
                  </a:extLst>
                </a:gridCol>
                <a:gridCol w="6090533">
                  <a:extLst>
                    <a:ext uri="{9D8B030D-6E8A-4147-A177-3AD203B41FA5}">
                      <a16:colId xmlns:a16="http://schemas.microsoft.com/office/drawing/2014/main" val="20001"/>
                    </a:ext>
                  </a:extLst>
                </a:gridCol>
              </a:tblGrid>
              <a:tr h="1033462">
                <a:tc>
                  <a:txBody>
                    <a:bodyPr/>
                    <a:lstStyle/>
                    <a:p>
                      <a:pPr algn="l">
                        <a:lnSpc>
                          <a:spcPts val="5040"/>
                        </a:lnSpc>
                        <a:defRPr/>
                      </a:pPr>
                      <a:r>
                        <a:rPr lang="en-US" sz="3600">
                          <a:solidFill>
                            <a:srgbClr val="414B43"/>
                          </a:solidFill>
                          <a:latin typeface="Bebas Neue"/>
                        </a:rPr>
                        <a:t>1</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39"/>
                        </a:lnSpc>
                        <a:defRPr/>
                      </a:pPr>
                      <a:r>
                        <a:rPr lang="en-US" sz="3599">
                          <a:solidFill>
                            <a:srgbClr val="414B43"/>
                          </a:solidFill>
                          <a:latin typeface="Bebas Neue"/>
                        </a:rPr>
                        <a:t>What is Tableau?</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033462">
                <a:tc>
                  <a:txBody>
                    <a:bodyPr/>
                    <a:lstStyle/>
                    <a:p>
                      <a:pPr algn="l">
                        <a:lnSpc>
                          <a:spcPts val="5039"/>
                        </a:lnSpc>
                        <a:defRPr/>
                      </a:pPr>
                      <a:r>
                        <a:rPr lang="en-US" sz="3599">
                          <a:solidFill>
                            <a:srgbClr val="414B43"/>
                          </a:solidFill>
                          <a:latin typeface="Bebas Neue"/>
                        </a:rPr>
                        <a:t>2</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r>
                        <a:rPr lang="en-US" sz="3600">
                          <a:solidFill>
                            <a:srgbClr val="414B43"/>
                          </a:solidFill>
                          <a:latin typeface="Bebas Neue"/>
                        </a:rPr>
                        <a:t>What can it do?</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33462">
                <a:tc>
                  <a:txBody>
                    <a:bodyPr/>
                    <a:lstStyle/>
                    <a:p>
                      <a:pPr algn="l">
                        <a:lnSpc>
                          <a:spcPts val="5040"/>
                        </a:lnSpc>
                        <a:defRPr/>
                      </a:pPr>
                      <a:r>
                        <a:rPr lang="en-US" sz="3600">
                          <a:solidFill>
                            <a:srgbClr val="414B43"/>
                          </a:solidFill>
                          <a:latin typeface="Bebas Neue"/>
                        </a:rPr>
                        <a:t>3</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r>
                        <a:rPr lang="en-US" sz="3600">
                          <a:solidFill>
                            <a:srgbClr val="414B43"/>
                          </a:solidFill>
                          <a:latin typeface="Bebas Neue"/>
                        </a:rPr>
                        <a:t>hands-on demo</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033462">
                <a:tc>
                  <a:txBody>
                    <a:bodyPr/>
                    <a:lstStyle/>
                    <a:p>
                      <a:pPr algn="l">
                        <a:lnSpc>
                          <a:spcPts val="5040"/>
                        </a:lnSpc>
                        <a:defRPr/>
                      </a:pPr>
                      <a:r>
                        <a:rPr lang="en-US" sz="3600">
                          <a:solidFill>
                            <a:srgbClr val="414B43"/>
                          </a:solidFill>
                          <a:latin typeface="Bebas Neue"/>
                        </a:rPr>
                        <a:t>4</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r>
                        <a:rPr lang="en-US" sz="3600">
                          <a:solidFill>
                            <a:srgbClr val="414B43"/>
                          </a:solidFill>
                          <a:latin typeface="Bebas Neue"/>
                        </a:rPr>
                        <a:t>QRGs for tableau mastery</a:t>
                      </a: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033462">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1033462">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5040"/>
                        </a:lnSpc>
                        <a:defRPr/>
                      </a:pPr>
                      <a:endParaRPr lang="en-US" sz="1100"/>
                    </a:p>
                  </a:txBody>
                  <a:tcPr marL="190500" marR="190500" marT="190500" marB="190500"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 name="TextBox 6"/>
          <p:cNvSpPr txBox="1"/>
          <p:nvPr/>
        </p:nvSpPr>
        <p:spPr>
          <a:xfrm>
            <a:off x="7467600" y="342900"/>
            <a:ext cx="10050450" cy="1654789"/>
          </a:xfrm>
          <a:prstGeom prst="rect">
            <a:avLst/>
          </a:prstGeom>
        </p:spPr>
        <p:txBody>
          <a:bodyPr lIns="0" tIns="0" rIns="0" bIns="0" rtlCol="0" anchor="t">
            <a:spAutoFit/>
          </a:bodyPr>
          <a:lstStyle/>
          <a:p>
            <a:pPr>
              <a:lnSpc>
                <a:spcPts val="13089"/>
              </a:lnSpc>
            </a:pPr>
            <a:r>
              <a:rPr lang="en-US" sz="10907">
                <a:solidFill>
                  <a:srgbClr val="414B43"/>
                </a:solidFill>
                <a:latin typeface="Anton"/>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14B43"/>
        </a:solidFill>
        <a:effectLst/>
      </p:bgPr>
    </p:bg>
    <p:spTree>
      <p:nvGrpSpPr>
        <p:cNvPr id="1" name=""/>
        <p:cNvGrpSpPr/>
        <p:nvPr/>
      </p:nvGrpSpPr>
      <p:grpSpPr>
        <a:xfrm>
          <a:off x="0" y="0"/>
          <a:ext cx="0" cy="0"/>
          <a:chOff x="0" y="0"/>
          <a:chExt cx="0" cy="0"/>
        </a:xfrm>
      </p:grpSpPr>
      <p:sp>
        <p:nvSpPr>
          <p:cNvPr id="2" name="TextBox 2"/>
          <p:cNvSpPr txBox="1"/>
          <p:nvPr/>
        </p:nvSpPr>
        <p:spPr>
          <a:xfrm>
            <a:off x="2360993" y="1470173"/>
            <a:ext cx="13566013" cy="1400175"/>
          </a:xfrm>
          <a:prstGeom prst="rect">
            <a:avLst/>
          </a:prstGeom>
        </p:spPr>
        <p:txBody>
          <a:bodyPr lIns="0" tIns="0" rIns="0" bIns="0" rtlCol="0" anchor="t">
            <a:spAutoFit/>
          </a:bodyPr>
          <a:lstStyle/>
          <a:p>
            <a:pPr algn="ctr">
              <a:lnSpc>
                <a:spcPts val="11038"/>
              </a:lnSpc>
            </a:pPr>
            <a:r>
              <a:rPr lang="en-US" sz="9198">
                <a:solidFill>
                  <a:srgbClr val="F1EBE4"/>
                </a:solidFill>
                <a:latin typeface="Anton"/>
              </a:rPr>
              <a:t>Tableau Definitions</a:t>
            </a:r>
          </a:p>
        </p:txBody>
      </p:sp>
      <p:sp>
        <p:nvSpPr>
          <p:cNvPr id="3" name="TextBox 3"/>
          <p:cNvSpPr txBox="1"/>
          <p:nvPr/>
        </p:nvSpPr>
        <p:spPr>
          <a:xfrm>
            <a:off x="1590171" y="3245975"/>
            <a:ext cx="15107658" cy="5185684"/>
          </a:xfrm>
          <a:prstGeom prst="rect">
            <a:avLst/>
          </a:prstGeom>
        </p:spPr>
        <p:txBody>
          <a:bodyPr lIns="0" tIns="0" rIns="0" bIns="0" rtlCol="0" anchor="t">
            <a:spAutoFit/>
          </a:bodyPr>
          <a:lstStyle/>
          <a:p>
            <a:pPr>
              <a:lnSpc>
                <a:spcPts val="3781"/>
              </a:lnSpc>
            </a:pPr>
            <a:r>
              <a:rPr lang="en-US" sz="2700">
                <a:solidFill>
                  <a:srgbClr val="FCFEFF"/>
                </a:solidFill>
                <a:latin typeface="Nunito"/>
              </a:rPr>
              <a:t>•A worksheet contains a single view along with shelves, cards, legends, and the Data and Analytics panes in its side bar. For details on the worksheet workspace, see </a:t>
            </a:r>
            <a:r>
              <a:rPr lang="en-US" sz="2700" u="sng">
                <a:solidFill>
                  <a:srgbClr val="FCFEFF"/>
                </a:solidFill>
                <a:latin typeface="Nunito"/>
                <a:hlinkClick r:id="rId2" tooltip="https://help.tableau.com/current/pro/desktop/en-us/environment_workspace.htm"/>
              </a:rPr>
              <a:t>The Tableau Workspace</a:t>
            </a:r>
            <a:r>
              <a:rPr lang="en-US" sz="2700">
                <a:solidFill>
                  <a:srgbClr val="FCFEFF"/>
                </a:solidFill>
                <a:latin typeface="Nunito"/>
              </a:rPr>
              <a:t>.</a:t>
            </a:r>
          </a:p>
          <a:p>
            <a:pPr>
              <a:lnSpc>
                <a:spcPts val="3781"/>
              </a:lnSpc>
            </a:pPr>
            <a:endParaRPr lang="en-US" sz="2700">
              <a:solidFill>
                <a:srgbClr val="FCFEFF"/>
              </a:solidFill>
              <a:latin typeface="Nunito"/>
            </a:endParaRPr>
          </a:p>
          <a:p>
            <a:pPr>
              <a:lnSpc>
                <a:spcPts val="3781"/>
              </a:lnSpc>
            </a:pPr>
            <a:r>
              <a:rPr lang="en-US" sz="2700">
                <a:solidFill>
                  <a:srgbClr val="FCFEFF"/>
                </a:solidFill>
                <a:latin typeface="Nunito"/>
              </a:rPr>
              <a:t>•A dashboard is a collection of views from multiple worksheets. The Dashboard and Layout panes are available in its side bar. For more details about creating dashboards, see </a:t>
            </a:r>
            <a:r>
              <a:rPr lang="en-US" sz="2700" u="sng">
                <a:solidFill>
                  <a:srgbClr val="FCFEFF"/>
                </a:solidFill>
                <a:latin typeface="Nunito"/>
                <a:hlinkClick r:id="rId3" tooltip="https://help.tableau.com/current/pro/desktop/en-us/dashboards.htm"/>
              </a:rPr>
              <a:t>Dashboards</a:t>
            </a:r>
            <a:r>
              <a:rPr lang="en-US" sz="2700">
                <a:solidFill>
                  <a:srgbClr val="FCFEFF"/>
                </a:solidFill>
                <a:latin typeface="Nunito"/>
              </a:rPr>
              <a:t>.</a:t>
            </a:r>
          </a:p>
          <a:p>
            <a:pPr>
              <a:lnSpc>
                <a:spcPts val="3781"/>
              </a:lnSpc>
            </a:pPr>
            <a:endParaRPr lang="en-US" sz="2700">
              <a:solidFill>
                <a:srgbClr val="FCFEFF"/>
              </a:solidFill>
              <a:latin typeface="Nunito"/>
            </a:endParaRPr>
          </a:p>
          <a:p>
            <a:pPr>
              <a:lnSpc>
                <a:spcPts val="3781"/>
              </a:lnSpc>
            </a:pPr>
            <a:r>
              <a:rPr lang="en-US" sz="2700">
                <a:solidFill>
                  <a:srgbClr val="FCFEFF"/>
                </a:solidFill>
                <a:latin typeface="Nunito"/>
              </a:rPr>
              <a:t>•A story contains a sequence of worksheets or dashboards that work together to convey information. The Story and Layout panes are available in its side bar. For more details about creating stories, see </a:t>
            </a:r>
            <a:r>
              <a:rPr lang="en-US" sz="2700" u="sng">
                <a:solidFill>
                  <a:srgbClr val="FCFEFF"/>
                </a:solidFill>
                <a:latin typeface="Nunito"/>
                <a:hlinkClick r:id="rId4" tooltip="https://help.tableau.com/current/pro/desktop/en-us/stories.htm"/>
              </a:rPr>
              <a:t>Stories</a:t>
            </a:r>
            <a:r>
              <a:rPr lang="en-US" sz="2700">
                <a:solidFill>
                  <a:srgbClr val="FCFEFF"/>
                </a:solidFill>
                <a:latin typeface="Nunito"/>
              </a:rPr>
              <a:t>.</a:t>
            </a:r>
          </a:p>
          <a:p>
            <a:pPr marL="0" lvl="0" indent="0">
              <a:lnSpc>
                <a:spcPts val="3781"/>
              </a:lnSpc>
              <a:spcBef>
                <a:spcPct val="0"/>
              </a:spcBef>
            </a:pPr>
            <a:endParaRPr lang="en-US" sz="2700">
              <a:solidFill>
                <a:srgbClr val="FCFEFF"/>
              </a:solidFill>
              <a:latin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6056174" y="904875"/>
            <a:ext cx="6175653"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Business Case #1</a:t>
            </a:r>
          </a:p>
        </p:txBody>
      </p:sp>
      <p:sp>
        <p:nvSpPr>
          <p:cNvPr id="3" name="TextBox 3"/>
          <p:cNvSpPr txBox="1"/>
          <p:nvPr/>
        </p:nvSpPr>
        <p:spPr>
          <a:xfrm>
            <a:off x="613946" y="3247401"/>
            <a:ext cx="17060109" cy="4828534"/>
          </a:xfrm>
          <a:prstGeom prst="rect">
            <a:avLst/>
          </a:prstGeom>
        </p:spPr>
        <p:txBody>
          <a:bodyPr lIns="0" tIns="0" rIns="0" bIns="0" rtlCol="0" anchor="t">
            <a:spAutoFit/>
          </a:bodyPr>
          <a:lstStyle/>
          <a:p>
            <a:pPr algn="just">
              <a:lnSpc>
                <a:spcPts val="5464"/>
              </a:lnSpc>
            </a:pPr>
            <a:r>
              <a:rPr lang="en-US" sz="3902">
                <a:solidFill>
                  <a:srgbClr val="414B43"/>
                </a:solidFill>
                <a:latin typeface="Nunito"/>
              </a:rPr>
              <a:t>The product management team at your company has come to you with a request for a product-focused dashboard. Here is the request:</a:t>
            </a:r>
          </a:p>
          <a:p>
            <a:pPr algn="just">
              <a:lnSpc>
                <a:spcPts val="5464"/>
              </a:lnSpc>
            </a:pPr>
            <a:endParaRPr lang="en-US" sz="3902">
              <a:solidFill>
                <a:srgbClr val="414B43"/>
              </a:solidFill>
              <a:latin typeface="Nunito"/>
            </a:endParaRPr>
          </a:p>
          <a:p>
            <a:pPr marL="0" lvl="0" indent="0" algn="just">
              <a:lnSpc>
                <a:spcPts val="5464"/>
              </a:lnSpc>
              <a:spcBef>
                <a:spcPct val="0"/>
              </a:spcBef>
            </a:pPr>
            <a:r>
              <a:rPr lang="en-US" sz="3902">
                <a:solidFill>
                  <a:srgbClr val="414B43"/>
                </a:solidFill>
                <a:latin typeface="Nunito"/>
              </a:rPr>
              <a:t>We would like to be able to see total sales by state with the ability to drill down into cities if possible. Sales by month would be good. Charts to show highest and lowest selling products. KPIs should include total sales, profit, and profit margins.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4062829" y="904875"/>
            <a:ext cx="10162341"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Business Case #1 Translated</a:t>
            </a:r>
          </a:p>
        </p:txBody>
      </p:sp>
      <p:sp>
        <p:nvSpPr>
          <p:cNvPr id="3" name="TextBox 3"/>
          <p:cNvSpPr txBox="1"/>
          <p:nvPr/>
        </p:nvSpPr>
        <p:spPr>
          <a:xfrm>
            <a:off x="613946" y="3247401"/>
            <a:ext cx="16188094" cy="4091866"/>
          </a:xfrm>
          <a:prstGeom prst="rect">
            <a:avLst/>
          </a:prstGeom>
        </p:spPr>
        <p:txBody>
          <a:bodyPr lIns="0" tIns="0" rIns="0" bIns="0" rtlCol="0" anchor="t">
            <a:spAutoFit/>
          </a:bodyPr>
          <a:lstStyle/>
          <a:p>
            <a:pPr marL="842643" lvl="1" indent="-421322" algn="just">
              <a:lnSpc>
                <a:spcPts val="5464"/>
              </a:lnSpc>
              <a:buFont typeface="Arial"/>
              <a:buChar char="•"/>
            </a:pPr>
            <a:r>
              <a:rPr lang="en-US" sz="3902">
                <a:solidFill>
                  <a:srgbClr val="414B43"/>
                </a:solidFill>
                <a:latin typeface="Nunito"/>
              </a:rPr>
              <a:t>Create a map with the highest sales per state</a:t>
            </a:r>
          </a:p>
          <a:p>
            <a:pPr marL="842643" lvl="1" indent="-421322" algn="just">
              <a:lnSpc>
                <a:spcPts val="5464"/>
              </a:lnSpc>
              <a:buFont typeface="Arial"/>
              <a:buChar char="•"/>
            </a:pPr>
            <a:r>
              <a:rPr lang="en-US" sz="3902">
                <a:solidFill>
                  <a:srgbClr val="414B43"/>
                </a:solidFill>
                <a:latin typeface="Nunito"/>
              </a:rPr>
              <a:t>Create a chart that shows the sales per month</a:t>
            </a:r>
          </a:p>
          <a:p>
            <a:pPr marL="842643" lvl="1" indent="-421322" algn="just">
              <a:lnSpc>
                <a:spcPts val="5464"/>
              </a:lnSpc>
              <a:buFont typeface="Arial"/>
              <a:buChar char="•"/>
            </a:pPr>
            <a:r>
              <a:rPr lang="en-US" sz="3902">
                <a:solidFill>
                  <a:srgbClr val="414B43"/>
                </a:solidFill>
                <a:latin typeface="Nunito"/>
              </a:rPr>
              <a:t>Create a chart showing the top 5 highest and lowest selling products</a:t>
            </a:r>
          </a:p>
          <a:p>
            <a:pPr marL="842643" lvl="1" indent="-421322" algn="just">
              <a:lnSpc>
                <a:spcPts val="5464"/>
              </a:lnSpc>
              <a:buFont typeface="Arial"/>
              <a:buChar char="•"/>
            </a:pPr>
            <a:r>
              <a:rPr lang="en-US" sz="3902">
                <a:solidFill>
                  <a:srgbClr val="414B43"/>
                </a:solidFill>
                <a:latin typeface="Nunito"/>
              </a:rPr>
              <a:t>Create a visual card showing all sales, profit, and profit margin</a:t>
            </a:r>
          </a:p>
          <a:p>
            <a:pPr marL="842643" lvl="1" indent="-421322" algn="just">
              <a:lnSpc>
                <a:spcPts val="5464"/>
              </a:lnSpc>
              <a:buFont typeface="Arial"/>
              <a:buChar char="•"/>
            </a:pPr>
            <a:r>
              <a:rPr lang="en-US" sz="3902">
                <a:solidFill>
                  <a:srgbClr val="414B43"/>
                </a:solidFill>
                <a:latin typeface="Nunito"/>
              </a:rPr>
              <a:t>Allow the end-user to filter by year and product.</a:t>
            </a:r>
          </a:p>
          <a:p>
            <a:pPr marL="0" lvl="0" indent="0" algn="just">
              <a:lnSpc>
                <a:spcPts val="5464"/>
              </a:lnSpc>
              <a:spcBef>
                <a:spcPct val="0"/>
              </a:spcBef>
            </a:pPr>
            <a:endParaRPr lang="en-US" sz="3902">
              <a:solidFill>
                <a:srgbClr val="414B43"/>
              </a:solidFill>
              <a:latin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Freeform 2"/>
          <p:cNvSpPr/>
          <p:nvPr/>
        </p:nvSpPr>
        <p:spPr>
          <a:xfrm>
            <a:off x="2610082" y="0"/>
            <a:ext cx="13067835" cy="10287000"/>
          </a:xfrm>
          <a:custGeom>
            <a:avLst/>
            <a:gdLst/>
            <a:ahLst/>
            <a:cxnLst/>
            <a:rect l="l" t="t" r="r" b="b"/>
            <a:pathLst>
              <a:path w="13067835" h="10287000">
                <a:moveTo>
                  <a:pt x="0" y="0"/>
                </a:moveTo>
                <a:lnTo>
                  <a:pt x="13067836" y="0"/>
                </a:lnTo>
                <a:lnTo>
                  <a:pt x="13067836"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Freeform 2"/>
          <p:cNvSpPr/>
          <p:nvPr/>
        </p:nvSpPr>
        <p:spPr>
          <a:xfrm>
            <a:off x="683353" y="373323"/>
            <a:ext cx="16575947" cy="9540354"/>
          </a:xfrm>
          <a:custGeom>
            <a:avLst/>
            <a:gdLst/>
            <a:ahLst/>
            <a:cxnLst/>
            <a:rect l="l" t="t" r="r" b="b"/>
            <a:pathLst>
              <a:path w="16575947" h="9540354">
                <a:moveTo>
                  <a:pt x="0" y="0"/>
                </a:moveTo>
                <a:lnTo>
                  <a:pt x="16575947" y="0"/>
                </a:lnTo>
                <a:lnTo>
                  <a:pt x="16575947" y="9540354"/>
                </a:lnTo>
                <a:lnTo>
                  <a:pt x="0" y="9540354"/>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sp>
        <p:nvSpPr>
          <p:cNvPr id="2" name="TextBox 2"/>
          <p:cNvSpPr txBox="1"/>
          <p:nvPr/>
        </p:nvSpPr>
        <p:spPr>
          <a:xfrm>
            <a:off x="6452771" y="904875"/>
            <a:ext cx="5382459" cy="1192532"/>
          </a:xfrm>
          <a:prstGeom prst="rect">
            <a:avLst/>
          </a:prstGeom>
        </p:spPr>
        <p:txBody>
          <a:bodyPr lIns="0" tIns="0" rIns="0" bIns="0" rtlCol="0" anchor="t">
            <a:spAutoFit/>
          </a:bodyPr>
          <a:lstStyle/>
          <a:p>
            <a:pPr marL="0" lvl="0" indent="0" algn="ctr">
              <a:lnSpc>
                <a:spcPts val="9869"/>
              </a:lnSpc>
              <a:spcBef>
                <a:spcPct val="0"/>
              </a:spcBef>
            </a:pPr>
            <a:r>
              <a:rPr lang="en-US" sz="7049">
                <a:solidFill>
                  <a:srgbClr val="414B43"/>
                </a:solidFill>
                <a:latin typeface="Anton"/>
              </a:rPr>
              <a:t>What Improved</a:t>
            </a:r>
          </a:p>
        </p:txBody>
      </p:sp>
      <p:sp>
        <p:nvSpPr>
          <p:cNvPr id="3" name="TextBox 3"/>
          <p:cNvSpPr txBox="1"/>
          <p:nvPr/>
        </p:nvSpPr>
        <p:spPr>
          <a:xfrm>
            <a:off x="1591601" y="2716567"/>
            <a:ext cx="15104797" cy="4777666"/>
          </a:xfrm>
          <a:prstGeom prst="rect">
            <a:avLst/>
          </a:prstGeom>
        </p:spPr>
        <p:txBody>
          <a:bodyPr lIns="0" tIns="0" rIns="0" bIns="0" rtlCol="0" anchor="t">
            <a:spAutoFit/>
          </a:bodyPr>
          <a:lstStyle/>
          <a:p>
            <a:pPr marL="842643" lvl="1" indent="-421322" algn="just">
              <a:lnSpc>
                <a:spcPts val="5464"/>
              </a:lnSpc>
              <a:buFont typeface="Arial"/>
              <a:buChar char="•"/>
            </a:pPr>
            <a:r>
              <a:rPr lang="en-US" sz="3902">
                <a:solidFill>
                  <a:srgbClr val="414B43"/>
                </a:solidFill>
                <a:latin typeface="Nunito"/>
              </a:rPr>
              <a:t>Borders &amp; spacing</a:t>
            </a:r>
          </a:p>
          <a:p>
            <a:pPr marL="842643" lvl="1" indent="-421322" algn="just">
              <a:lnSpc>
                <a:spcPts val="5464"/>
              </a:lnSpc>
              <a:buFont typeface="Arial"/>
              <a:buChar char="•"/>
            </a:pPr>
            <a:r>
              <a:rPr lang="en-US" sz="3902">
                <a:solidFill>
                  <a:srgbClr val="414B43"/>
                </a:solidFill>
                <a:latin typeface="Nunito"/>
              </a:rPr>
              <a:t>Clearly defined color palette</a:t>
            </a:r>
          </a:p>
          <a:p>
            <a:pPr marL="842643" lvl="1" indent="-421322" algn="just">
              <a:lnSpc>
                <a:spcPts val="5464"/>
              </a:lnSpc>
              <a:buFont typeface="Arial"/>
              <a:buChar char="•"/>
            </a:pPr>
            <a:r>
              <a:rPr lang="en-US" sz="3902">
                <a:solidFill>
                  <a:srgbClr val="414B43"/>
                </a:solidFill>
                <a:latin typeface="Nunito"/>
              </a:rPr>
              <a:t>Hierarchized text and fonts</a:t>
            </a:r>
          </a:p>
          <a:p>
            <a:pPr marL="842643" lvl="1" indent="-421322" algn="just">
              <a:lnSpc>
                <a:spcPts val="5464"/>
              </a:lnSpc>
              <a:buFont typeface="Arial"/>
              <a:buChar char="•"/>
            </a:pPr>
            <a:r>
              <a:rPr lang="en-US" sz="3902">
                <a:solidFill>
                  <a:srgbClr val="414B43"/>
                </a:solidFill>
                <a:latin typeface="Nunito"/>
              </a:rPr>
              <a:t>De-cluttered by removing any useless elements</a:t>
            </a:r>
          </a:p>
          <a:p>
            <a:pPr marL="842643" lvl="1" indent="-421322" algn="just">
              <a:lnSpc>
                <a:spcPts val="5464"/>
              </a:lnSpc>
              <a:buFont typeface="Arial"/>
              <a:buChar char="•"/>
            </a:pPr>
            <a:r>
              <a:rPr lang="en-US" sz="3902">
                <a:solidFill>
                  <a:srgbClr val="414B43"/>
                </a:solidFill>
                <a:latin typeface="Nunito"/>
              </a:rPr>
              <a:t>Added filters</a:t>
            </a:r>
          </a:p>
          <a:p>
            <a:pPr marL="842643" lvl="1" indent="-421322" algn="just">
              <a:lnSpc>
                <a:spcPts val="5464"/>
              </a:lnSpc>
              <a:buFont typeface="Arial"/>
              <a:buChar char="•"/>
            </a:pPr>
            <a:r>
              <a:rPr lang="en-US" sz="3902">
                <a:solidFill>
                  <a:srgbClr val="414B43"/>
                </a:solidFill>
                <a:latin typeface="Nunito"/>
              </a:rPr>
              <a:t>Added title</a:t>
            </a:r>
          </a:p>
          <a:p>
            <a:pPr marL="842643" lvl="1" indent="-421322" algn="just">
              <a:lnSpc>
                <a:spcPts val="5464"/>
              </a:lnSpc>
              <a:spcBef>
                <a:spcPct val="0"/>
              </a:spcBef>
              <a:buFont typeface="Arial"/>
              <a:buChar char="•"/>
            </a:pPr>
            <a:r>
              <a:rPr lang="en-US" sz="3902">
                <a:solidFill>
                  <a:srgbClr val="414B43"/>
                </a:solidFill>
                <a:latin typeface="Nunito"/>
              </a:rPr>
              <a:t>Added instructions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BE4"/>
        </a:solidFill>
        <a:effectLst/>
      </p:bgPr>
    </p:bg>
    <p:spTree>
      <p:nvGrpSpPr>
        <p:cNvPr id="1" name=""/>
        <p:cNvGrpSpPr/>
        <p:nvPr/>
      </p:nvGrpSpPr>
      <p:grpSpPr>
        <a:xfrm>
          <a:off x="0" y="0"/>
          <a:ext cx="0" cy="0"/>
          <a:chOff x="0" y="0"/>
          <a:chExt cx="0" cy="0"/>
        </a:xfrm>
      </p:grpSpPr>
      <p:grpSp>
        <p:nvGrpSpPr>
          <p:cNvPr id="2" name="Group 2"/>
          <p:cNvGrpSpPr/>
          <p:nvPr/>
        </p:nvGrpSpPr>
        <p:grpSpPr>
          <a:xfrm>
            <a:off x="-1271590" y="-783679"/>
            <a:ext cx="20158195" cy="3844524"/>
            <a:chOff x="0" y="0"/>
            <a:chExt cx="5309154" cy="1012550"/>
          </a:xfrm>
        </p:grpSpPr>
        <p:sp>
          <p:nvSpPr>
            <p:cNvPr id="3" name="Freeform 3"/>
            <p:cNvSpPr/>
            <p:nvPr/>
          </p:nvSpPr>
          <p:spPr>
            <a:xfrm>
              <a:off x="0" y="0"/>
              <a:ext cx="5309154" cy="1012550"/>
            </a:xfrm>
            <a:custGeom>
              <a:avLst/>
              <a:gdLst/>
              <a:ahLst/>
              <a:cxnLst/>
              <a:rect l="l" t="t" r="r" b="b"/>
              <a:pathLst>
                <a:path w="5309154" h="1012550">
                  <a:moveTo>
                    <a:pt x="0" y="0"/>
                  </a:moveTo>
                  <a:lnTo>
                    <a:pt x="5309154" y="0"/>
                  </a:lnTo>
                  <a:lnTo>
                    <a:pt x="5309154" y="1012550"/>
                  </a:lnTo>
                  <a:lnTo>
                    <a:pt x="0" y="1012550"/>
                  </a:lnTo>
                  <a:close/>
                </a:path>
              </a:pathLst>
            </a:custGeom>
            <a:solidFill>
              <a:srgbClr val="414B43"/>
            </a:solidFill>
          </p:spPr>
          <p:txBody>
            <a:bodyPr/>
            <a:lstStyle/>
            <a:p>
              <a:endParaRPr lang="en-US"/>
            </a:p>
          </p:txBody>
        </p:sp>
        <p:sp>
          <p:nvSpPr>
            <p:cNvPr id="4" name="TextBox 4"/>
            <p:cNvSpPr txBox="1"/>
            <p:nvPr/>
          </p:nvSpPr>
          <p:spPr>
            <a:xfrm>
              <a:off x="0" y="-28575"/>
              <a:ext cx="5309154" cy="1041125"/>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1814510" y="876300"/>
            <a:ext cx="14658981" cy="1303071"/>
          </a:xfrm>
          <a:prstGeom prst="rect">
            <a:avLst/>
          </a:prstGeom>
        </p:spPr>
        <p:txBody>
          <a:bodyPr lIns="0" tIns="0" rIns="0" bIns="0" rtlCol="0" anchor="t">
            <a:spAutoFit/>
          </a:bodyPr>
          <a:lstStyle/>
          <a:p>
            <a:pPr algn="ctr">
              <a:lnSpc>
                <a:spcPts val="10602"/>
              </a:lnSpc>
            </a:pPr>
            <a:r>
              <a:rPr lang="en-US" sz="7572">
                <a:solidFill>
                  <a:srgbClr val="F1EBE4"/>
                </a:solidFill>
                <a:latin typeface="Anton"/>
              </a:rPr>
              <a:t>Dashboarding Reminders</a:t>
            </a:r>
          </a:p>
        </p:txBody>
      </p:sp>
      <p:grpSp>
        <p:nvGrpSpPr>
          <p:cNvPr id="6" name="Group 6"/>
          <p:cNvGrpSpPr/>
          <p:nvPr/>
        </p:nvGrpSpPr>
        <p:grpSpPr>
          <a:xfrm>
            <a:off x="9144000" y="3893725"/>
            <a:ext cx="8808359" cy="4618822"/>
            <a:chOff x="0" y="0"/>
            <a:chExt cx="11744478" cy="6158429"/>
          </a:xfrm>
        </p:grpSpPr>
        <p:sp>
          <p:nvSpPr>
            <p:cNvPr id="7" name="TextBox 7"/>
            <p:cNvSpPr txBox="1"/>
            <p:nvPr/>
          </p:nvSpPr>
          <p:spPr>
            <a:xfrm>
              <a:off x="831094" y="-19050"/>
              <a:ext cx="10082290" cy="3107690"/>
            </a:xfrm>
            <a:prstGeom prst="rect">
              <a:avLst/>
            </a:prstGeom>
          </p:spPr>
          <p:txBody>
            <a:bodyPr lIns="0" tIns="0" rIns="0" bIns="0" rtlCol="0" anchor="t">
              <a:spAutoFit/>
            </a:bodyPr>
            <a:lstStyle/>
            <a:p>
              <a:pPr algn="ctr">
                <a:lnSpc>
                  <a:spcPts val="9000"/>
                </a:lnSpc>
              </a:pPr>
              <a:r>
                <a:rPr lang="en-US" sz="7500" spc="375">
                  <a:solidFill>
                    <a:srgbClr val="414B43"/>
                  </a:solidFill>
                  <a:latin typeface="Bebas Neue Bold"/>
                </a:rPr>
                <a:t>Provide as much value as possible</a:t>
              </a:r>
            </a:p>
          </p:txBody>
        </p:sp>
        <p:sp>
          <p:nvSpPr>
            <p:cNvPr id="8" name="TextBox 8"/>
            <p:cNvSpPr txBox="1"/>
            <p:nvPr/>
          </p:nvSpPr>
          <p:spPr>
            <a:xfrm>
              <a:off x="0" y="3206528"/>
              <a:ext cx="11744478" cy="2951901"/>
            </a:xfrm>
            <a:prstGeom prst="rect">
              <a:avLst/>
            </a:prstGeom>
          </p:spPr>
          <p:txBody>
            <a:bodyPr lIns="0" tIns="0" rIns="0" bIns="0" rtlCol="0" anchor="t">
              <a:spAutoFit/>
            </a:bodyPr>
            <a:lstStyle/>
            <a:p>
              <a:pPr marL="669294" lvl="1" indent="-334647">
                <a:lnSpc>
                  <a:spcPts val="6200"/>
                </a:lnSpc>
                <a:buFont typeface="Arial"/>
                <a:buChar char="•"/>
              </a:pPr>
              <a:r>
                <a:rPr lang="en-US" sz="3100" spc="155">
                  <a:solidFill>
                    <a:srgbClr val="414B43"/>
                  </a:solidFill>
                  <a:latin typeface="Bebas Neue"/>
                </a:rPr>
                <a:t>Look for opportunities to provide important context</a:t>
              </a:r>
            </a:p>
            <a:p>
              <a:pPr marL="669294" lvl="1" indent="-334647">
                <a:lnSpc>
                  <a:spcPts val="6200"/>
                </a:lnSpc>
                <a:buFont typeface="Arial"/>
                <a:buChar char="•"/>
              </a:pPr>
              <a:r>
                <a:rPr lang="en-US" sz="3100" spc="155">
                  <a:solidFill>
                    <a:srgbClr val="414B43"/>
                  </a:solidFill>
                  <a:latin typeface="Bebas Neue"/>
                </a:rPr>
                <a:t>make the user interface as seamless as possible</a:t>
              </a:r>
            </a:p>
            <a:p>
              <a:pPr marL="669294" lvl="1" indent="-334647">
                <a:lnSpc>
                  <a:spcPts val="6200"/>
                </a:lnSpc>
                <a:buFont typeface="Arial"/>
                <a:buChar char="•"/>
              </a:pPr>
              <a:r>
                <a:rPr lang="en-US" sz="3100" spc="155">
                  <a:solidFill>
                    <a:srgbClr val="414B43"/>
                  </a:solidFill>
                  <a:latin typeface="Bebas Neue"/>
                </a:rPr>
                <a:t>always look to improve</a:t>
              </a:r>
            </a:p>
          </p:txBody>
        </p:sp>
      </p:grpSp>
      <p:grpSp>
        <p:nvGrpSpPr>
          <p:cNvPr id="9" name="Group 9"/>
          <p:cNvGrpSpPr/>
          <p:nvPr/>
        </p:nvGrpSpPr>
        <p:grpSpPr>
          <a:xfrm>
            <a:off x="335280" y="3893725"/>
            <a:ext cx="8808720" cy="4613254"/>
            <a:chOff x="0" y="0"/>
            <a:chExt cx="11744960" cy="6151006"/>
          </a:xfrm>
        </p:grpSpPr>
        <p:sp>
          <p:nvSpPr>
            <p:cNvPr id="10" name="TextBox 10"/>
            <p:cNvSpPr txBox="1"/>
            <p:nvPr/>
          </p:nvSpPr>
          <p:spPr>
            <a:xfrm>
              <a:off x="956890" y="-19050"/>
              <a:ext cx="9831180" cy="3107690"/>
            </a:xfrm>
            <a:prstGeom prst="rect">
              <a:avLst/>
            </a:prstGeom>
          </p:spPr>
          <p:txBody>
            <a:bodyPr lIns="0" tIns="0" rIns="0" bIns="0" rtlCol="0" anchor="t">
              <a:spAutoFit/>
            </a:bodyPr>
            <a:lstStyle/>
            <a:p>
              <a:pPr algn="ctr">
                <a:lnSpc>
                  <a:spcPts val="9000"/>
                </a:lnSpc>
              </a:pPr>
              <a:r>
                <a:rPr lang="en-US" sz="7500" spc="375">
                  <a:solidFill>
                    <a:srgbClr val="414B43"/>
                  </a:solidFill>
                  <a:latin typeface="Bebas Neue Bold"/>
                </a:rPr>
                <a:t>Remember your audience</a:t>
              </a:r>
            </a:p>
          </p:txBody>
        </p:sp>
        <p:sp>
          <p:nvSpPr>
            <p:cNvPr id="11" name="TextBox 11"/>
            <p:cNvSpPr txBox="1"/>
            <p:nvPr/>
          </p:nvSpPr>
          <p:spPr>
            <a:xfrm>
              <a:off x="0" y="3199105"/>
              <a:ext cx="11744960" cy="2951901"/>
            </a:xfrm>
            <a:prstGeom prst="rect">
              <a:avLst/>
            </a:prstGeom>
          </p:spPr>
          <p:txBody>
            <a:bodyPr lIns="0" tIns="0" rIns="0" bIns="0" rtlCol="0" anchor="t">
              <a:spAutoFit/>
            </a:bodyPr>
            <a:lstStyle/>
            <a:p>
              <a:pPr marL="669294" lvl="1" indent="-334647">
                <a:lnSpc>
                  <a:spcPts val="6200"/>
                </a:lnSpc>
                <a:buFont typeface="Arial"/>
                <a:buChar char="•"/>
              </a:pPr>
              <a:r>
                <a:rPr lang="en-US" sz="3100" spc="155">
                  <a:solidFill>
                    <a:srgbClr val="414B43"/>
                  </a:solidFill>
                  <a:latin typeface="Bebas Neue"/>
                </a:rPr>
                <a:t>Is it a VP? A business user? other analysts?</a:t>
              </a:r>
            </a:p>
            <a:p>
              <a:pPr marL="669294" lvl="1" indent="-334647">
                <a:lnSpc>
                  <a:spcPts val="6200"/>
                </a:lnSpc>
                <a:buFont typeface="Arial"/>
                <a:buChar char="•"/>
              </a:pPr>
              <a:r>
                <a:rPr lang="en-US" sz="3100" spc="155">
                  <a:solidFill>
                    <a:srgbClr val="414B43"/>
                  </a:solidFill>
                  <a:latin typeface="Bebas Neue"/>
                </a:rPr>
                <a:t>cater your visuals to the user</a:t>
              </a:r>
            </a:p>
            <a:p>
              <a:pPr marL="669294" lvl="1" indent="-334647">
                <a:lnSpc>
                  <a:spcPts val="6200"/>
                </a:lnSpc>
                <a:buFont typeface="Arial"/>
                <a:buChar char="•"/>
              </a:pPr>
              <a:r>
                <a:rPr lang="en-US" sz="3100" spc="155">
                  <a:solidFill>
                    <a:srgbClr val="414B43"/>
                  </a:solidFill>
                  <a:latin typeface="Bebas Neue"/>
                </a:rPr>
                <a:t>Ask the right questions before you start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455</Words>
  <Application>Microsoft Office PowerPoint</Application>
  <PresentationFormat>Custom</PresentationFormat>
  <Paragraphs>65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Bebas Neue</vt:lpstr>
      <vt:lpstr>Bebas Neue Bold</vt:lpstr>
      <vt:lpstr>Nunito</vt:lpstr>
      <vt:lpstr>Arial</vt:lpstr>
      <vt:lpstr>Anton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Slide Deck</dc:title>
  <dc:creator>Christian Mack</dc:creator>
  <cp:lastModifiedBy>Christian Mack</cp:lastModifiedBy>
  <cp:revision>2</cp:revision>
  <dcterms:created xsi:type="dcterms:W3CDTF">2006-08-16T00:00:00Z</dcterms:created>
  <dcterms:modified xsi:type="dcterms:W3CDTF">2025-06-18T14:32:33Z</dcterms:modified>
  <dc:identifier>DAF0F1f_ADo</dc:identifier>
</cp:coreProperties>
</file>