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2" r:id="rId7"/>
    <p:sldId id="301" r:id="rId8"/>
    <p:sldId id="303" r:id="rId9"/>
    <p:sldId id="304" r:id="rId10"/>
    <p:sldId id="305" r:id="rId11"/>
    <p:sldId id="30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9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# of Players</c:v>
                </c:pt>
              </c:strCache>
            </c:strRef>
          </c:tx>
          <c:spPr>
            <a:solidFill>
              <a:srgbClr val="CC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Sheet1!$B$2:$B$11</c:f>
              <c:strCache>
                <c:ptCount val="10"/>
                <c:pt idx="0">
                  <c:v>UT</c:v>
                </c:pt>
                <c:pt idx="1">
                  <c:v>Vandy</c:v>
                </c:pt>
                <c:pt idx="2">
                  <c:v>U of M</c:v>
                </c:pt>
                <c:pt idx="3">
                  <c:v>MTSU</c:v>
                </c:pt>
                <c:pt idx="4">
                  <c:v>TSU</c:v>
                </c:pt>
                <c:pt idx="5">
                  <c:v>Austin Peay</c:v>
                </c:pt>
                <c:pt idx="6">
                  <c:v>Rhodes</c:v>
                </c:pt>
                <c:pt idx="7">
                  <c:v>Maryville</c:v>
                </c:pt>
                <c:pt idx="8">
                  <c:v>Carson-Newman</c:v>
                </c:pt>
                <c:pt idx="9">
                  <c:v>Union</c:v>
                </c:pt>
              </c:strCache>
            </c:strRef>
          </c:cat>
          <c:val>
            <c:numRef>
              <c:f>Sheet1!$A$2:$A$11</c:f>
              <c:numCache>
                <c:formatCode>General</c:formatCode>
                <c:ptCount val="10"/>
                <c:pt idx="0">
                  <c:v>41</c:v>
                </c:pt>
                <c:pt idx="1">
                  <c:v>24</c:v>
                </c:pt>
                <c:pt idx="2">
                  <c:v>14</c:v>
                </c:pt>
                <c:pt idx="3">
                  <c:v>9</c:v>
                </c:pt>
                <c:pt idx="4">
                  <c:v>8</c:v>
                </c:pt>
                <c:pt idx="5">
                  <c:v>7</c:v>
                </c:pt>
                <c:pt idx="6">
                  <c:v>6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70-4F72-BD4A-58B58CC225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864752"/>
        <c:axId val="509861472"/>
      </c:barChart>
      <c:catAx>
        <c:axId val="509864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School Name</a:t>
                </a:r>
              </a:p>
            </c:rich>
          </c:tx>
          <c:layout>
            <c:manualLayout>
              <c:xMode val="edge"/>
              <c:yMode val="edge"/>
              <c:x val="0.45142057461341495"/>
              <c:y val="0.905363796998692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0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861472"/>
        <c:crosses val="autoZero"/>
        <c:auto val="1"/>
        <c:lblAlgn val="ctr"/>
        <c:lblOffset val="100"/>
        <c:noMultiLvlLbl val="0"/>
      </c:catAx>
      <c:valAx>
        <c:axId val="509861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# of Players</a:t>
                </a:r>
              </a:p>
            </c:rich>
          </c:tx>
          <c:layout>
            <c:manualLayout>
              <c:xMode val="edge"/>
              <c:yMode val="edge"/>
              <c:x val="5.3196413305135045E-3"/>
              <c:y val="0.325151354971599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864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9"/>
              <c:layout>
                <c:manualLayout>
                  <c:x val="-6.8759788540014412E-3"/>
                  <c:y val="-3.824999623523658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324-4074-928E-62187589CE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Sheet1!$A$78:$A$87</c:f>
              <c:strCache>
                <c:ptCount val="10"/>
                <c:pt idx="0">
                  <c:v>Motlow State Community College</c:v>
                </c:pt>
                <c:pt idx="1">
                  <c:v>University of Tennessee</c:v>
                </c:pt>
                <c:pt idx="2">
                  <c:v>Tennessee Wesleyan College</c:v>
                </c:pt>
                <c:pt idx="3">
                  <c:v>Carson-Newman College</c:v>
                </c:pt>
                <c:pt idx="4">
                  <c:v>Austin Peay State University</c:v>
                </c:pt>
                <c:pt idx="5">
                  <c:v>Lincoln Memorial University</c:v>
                </c:pt>
                <c:pt idx="6">
                  <c:v>Vanderbilt University</c:v>
                </c:pt>
                <c:pt idx="7">
                  <c:v>University of Memphis</c:v>
                </c:pt>
                <c:pt idx="8">
                  <c:v>Lambuth University</c:v>
                </c:pt>
                <c:pt idx="9">
                  <c:v>East Tennessee State University</c:v>
                </c:pt>
              </c:strCache>
            </c:strRef>
          </c:cat>
          <c:val>
            <c:numRef>
              <c:f>Sheet1!$B$78:$B$87</c:f>
              <c:numCache>
                <c:formatCode>General</c:formatCode>
                <c:ptCount val="10"/>
                <c:pt idx="0">
                  <c:v>25058499</c:v>
                </c:pt>
                <c:pt idx="1">
                  <c:v>16751010.59</c:v>
                </c:pt>
                <c:pt idx="2">
                  <c:v>16713333</c:v>
                </c:pt>
                <c:pt idx="3">
                  <c:v>15435000</c:v>
                </c:pt>
                <c:pt idx="4">
                  <c:v>10975600</c:v>
                </c:pt>
                <c:pt idx="5">
                  <c:v>10952500</c:v>
                </c:pt>
                <c:pt idx="6">
                  <c:v>10146314.529999999</c:v>
                </c:pt>
                <c:pt idx="7">
                  <c:v>9221915.75</c:v>
                </c:pt>
                <c:pt idx="8">
                  <c:v>8070000</c:v>
                </c:pt>
                <c:pt idx="9">
                  <c:v>3803334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5C-4700-AC9F-FC9B4AA623F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49720088"/>
        <c:axId val="649720416"/>
      </c:barChart>
      <c:catAx>
        <c:axId val="6497200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School 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720416"/>
        <c:crosses val="autoZero"/>
        <c:auto val="1"/>
        <c:lblAlgn val="ctr"/>
        <c:lblOffset val="100"/>
        <c:noMultiLvlLbl val="0"/>
      </c:catAx>
      <c:valAx>
        <c:axId val="649720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Average Career Earnings in Millions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,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720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Sheet1!$A$61:$A$70</c:f>
              <c:strCache>
                <c:ptCount val="10"/>
                <c:pt idx="0">
                  <c:v>Carson-Newman College</c:v>
                </c:pt>
                <c:pt idx="1">
                  <c:v>University of Tennessee</c:v>
                </c:pt>
                <c:pt idx="2">
                  <c:v>Lincoln Memorial University</c:v>
                </c:pt>
                <c:pt idx="3">
                  <c:v>University of Memphis</c:v>
                </c:pt>
                <c:pt idx="4">
                  <c:v>Vanderbilt University</c:v>
                </c:pt>
                <c:pt idx="5">
                  <c:v>Austin Peay State University</c:v>
                </c:pt>
                <c:pt idx="6">
                  <c:v>Tennessee Wesleyan College</c:v>
                </c:pt>
                <c:pt idx="7">
                  <c:v>Motlow State Community College</c:v>
                </c:pt>
                <c:pt idx="8">
                  <c:v>Lambuth University</c:v>
                </c:pt>
                <c:pt idx="9">
                  <c:v>Lipscomb University</c:v>
                </c:pt>
              </c:strCache>
            </c:strRef>
          </c:cat>
          <c:val>
            <c:numRef>
              <c:f>Sheet1!$B$61:$B$70</c:f>
              <c:numCache>
                <c:formatCode>General</c:formatCode>
                <c:ptCount val="10"/>
                <c:pt idx="0">
                  <c:v>3087000</c:v>
                </c:pt>
                <c:pt idx="1">
                  <c:v>2440544.59</c:v>
                </c:pt>
                <c:pt idx="2">
                  <c:v>2433888.89</c:v>
                </c:pt>
                <c:pt idx="3">
                  <c:v>2169862.5299999998</c:v>
                </c:pt>
                <c:pt idx="4">
                  <c:v>2056685.38</c:v>
                </c:pt>
                <c:pt idx="5">
                  <c:v>1662969.7</c:v>
                </c:pt>
                <c:pt idx="6">
                  <c:v>1392777.75</c:v>
                </c:pt>
                <c:pt idx="7">
                  <c:v>1392138.83</c:v>
                </c:pt>
                <c:pt idx="8">
                  <c:v>1008750</c:v>
                </c:pt>
                <c:pt idx="9">
                  <c:v>718250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DC-44E3-AF33-2739E00E987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87842216"/>
        <c:axId val="687844512"/>
      </c:barChart>
      <c:catAx>
        <c:axId val="6878422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School</a:t>
                </a:r>
                <a:r>
                  <a:rPr lang="en-US" sz="1200" baseline="0" dirty="0">
                    <a:solidFill>
                      <a:schemeClr val="tx1"/>
                    </a:solidFill>
                  </a:rPr>
                  <a:t> Name</a:t>
                </a:r>
                <a:endParaRPr lang="en-US" sz="12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844512"/>
        <c:crosses val="autoZero"/>
        <c:auto val="1"/>
        <c:lblAlgn val="ctr"/>
        <c:lblOffset val="100"/>
        <c:noMultiLvlLbl val="0"/>
      </c:catAx>
      <c:valAx>
        <c:axId val="687844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Average Salary in Millions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,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842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1.1975069545626453E-2"/>
                  <c:y val="-3.150001364173819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FB6-4E4E-A796-BE288AA8092B}"/>
                </c:ext>
              </c:extLst>
            </c:dLbl>
            <c:dLbl>
              <c:idx val="6"/>
              <c:layout>
                <c:manualLayout>
                  <c:x val="-1.4581697697407764E-3"/>
                  <c:y val="-3.150001364173819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FB6-4E4E-A796-BE288AA8092B}"/>
                </c:ext>
              </c:extLst>
            </c:dLbl>
            <c:dLbl>
              <c:idx val="7"/>
              <c:layout>
                <c:manualLayout>
                  <c:x val="3.4206047967863125E-3"/>
                  <c:y val="-3.375001461614810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FB6-4E4E-A796-BE288AA8092B}"/>
                </c:ext>
              </c:extLst>
            </c:dLbl>
            <c:dLbl>
              <c:idx val="8"/>
              <c:layout>
                <c:manualLayout>
                  <c:x val="3.7787085888151537E-3"/>
                  <c:y val="-3.600001559055793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FB6-4E4E-A796-BE288AA8092B}"/>
                </c:ext>
              </c:extLst>
            </c:dLbl>
            <c:dLbl>
              <c:idx val="9"/>
              <c:layout>
                <c:manualLayout>
                  <c:x val="3.3161100118471168E-3"/>
                  <c:y val="-3.600001559055793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FB6-4E4E-A796-BE288AA809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Sheet1!$B$108:$B$117</c:f>
              <c:strCache>
                <c:ptCount val="10"/>
                <c:pt idx="0">
                  <c:v>Todd Helton
(UT)</c:v>
                </c:pt>
                <c:pt idx="1">
                  <c:v>David Price
(Vandy)</c:v>
                </c:pt>
                <c:pt idx="2">
                  <c:v>Dan Uggla
(U of M)</c:v>
                </c:pt>
                <c:pt idx="3">
                  <c:v>Chase Headley
(UT)</c:v>
                </c:pt>
                <c:pt idx="4">
                  <c:v>R. A. Dickey
(UT)</c:v>
                </c:pt>
                <c:pt idx="5">
                  <c:v>David Weathers
(Motlow)</c:v>
                </c:pt>
                <c:pt idx="6">
                  <c:v>Joe Randa
(UT)</c:v>
                </c:pt>
                <c:pt idx="7">
                  <c:v>Scot Shields
(Lincoln Memorial)</c:v>
                </c:pt>
                <c:pt idx="8">
                  <c:v>Luke Hochevar
(UT)</c:v>
                </c:pt>
                <c:pt idx="9">
                  <c:v>Pedro Alvarez
(Vandy)</c:v>
                </c:pt>
              </c:strCache>
            </c:strRef>
          </c:cat>
          <c:val>
            <c:numRef>
              <c:f>Sheet1!$C$108:$C$117</c:f>
              <c:numCache>
                <c:formatCode>General</c:formatCode>
                <c:ptCount val="10"/>
                <c:pt idx="0">
                  <c:v>163840000</c:v>
                </c:pt>
                <c:pt idx="1">
                  <c:v>81851296</c:v>
                </c:pt>
                <c:pt idx="2">
                  <c:v>63234326</c:v>
                </c:pt>
                <c:pt idx="3">
                  <c:v>51739200</c:v>
                </c:pt>
                <c:pt idx="4">
                  <c:v>50115000</c:v>
                </c:pt>
                <c:pt idx="5">
                  <c:v>25058499</c:v>
                </c:pt>
                <c:pt idx="6">
                  <c:v>22934000</c:v>
                </c:pt>
                <c:pt idx="7">
                  <c:v>21705000</c:v>
                </c:pt>
                <c:pt idx="8">
                  <c:v>21090000</c:v>
                </c:pt>
                <c:pt idx="9">
                  <c:v>20681704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E3-4CFE-8C64-519F71A314A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02667368"/>
        <c:axId val="502665728"/>
      </c:barChart>
      <c:catAx>
        <c:axId val="5026673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Player</a:t>
                </a:r>
                <a:r>
                  <a:rPr lang="en-US" sz="1200" baseline="0" dirty="0">
                    <a:solidFill>
                      <a:schemeClr val="tx1"/>
                    </a:solidFill>
                  </a:rPr>
                  <a:t> (School)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665728"/>
        <c:crosses val="autoZero"/>
        <c:auto val="1"/>
        <c:lblAlgn val="ctr"/>
        <c:lblOffset val="100"/>
        <c:noMultiLvlLbl val="0"/>
      </c:catAx>
      <c:valAx>
        <c:axId val="502665728"/>
        <c:scaling>
          <c:orientation val="minMax"/>
          <c:max val="200000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Career Earnings in Millions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,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667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Sheet1!$A$96:$A$105</c:f>
              <c:strCache>
                <c:ptCount val="10"/>
                <c:pt idx="0">
                  <c:v>David Price
(Vandy)</c:v>
                </c:pt>
                <c:pt idx="1">
                  <c:v>Todd Helton
(UT)</c:v>
                </c:pt>
                <c:pt idx="2">
                  <c:v>Chase Headley
(UT)</c:v>
                </c:pt>
                <c:pt idx="3">
                  <c:v>Dan Uggla
(U of M)</c:v>
                </c:pt>
                <c:pt idx="4">
                  <c:v>R. A. Dickey
(UT)</c:v>
                </c:pt>
                <c:pt idx="5">
                  <c:v>Luke Hochevar
(UT)</c:v>
                </c:pt>
                <c:pt idx="6">
                  <c:v>Pedro Alvarez
(Vandy)</c:v>
                </c:pt>
                <c:pt idx="7">
                  <c:v>Steve Cishek
(Carson-Newman)</c:v>
                </c:pt>
                <c:pt idx="8">
                  <c:v>Scot Shields
(Lincoln Memorial)</c:v>
                </c:pt>
                <c:pt idx="9">
                  <c:v>Mark Prior
(Vandy)</c:v>
                </c:pt>
              </c:strCache>
            </c:strRef>
          </c:cat>
          <c:val>
            <c:numRef>
              <c:f>Sheet1!$C$96:$C$105</c:f>
              <c:numCache>
                <c:formatCode>General</c:formatCode>
                <c:ptCount val="10"/>
                <c:pt idx="0">
                  <c:v>11693042.289999999</c:v>
                </c:pt>
                <c:pt idx="1">
                  <c:v>9637647.0600000005</c:v>
                </c:pt>
                <c:pt idx="2">
                  <c:v>6467400</c:v>
                </c:pt>
                <c:pt idx="3">
                  <c:v>6323432.5999999996</c:v>
                </c:pt>
                <c:pt idx="4">
                  <c:v>5011500</c:v>
                </c:pt>
                <c:pt idx="5">
                  <c:v>3515000</c:v>
                </c:pt>
                <c:pt idx="6">
                  <c:v>3446950.67</c:v>
                </c:pt>
                <c:pt idx="7">
                  <c:v>3087000</c:v>
                </c:pt>
                <c:pt idx="8">
                  <c:v>2713125</c:v>
                </c:pt>
                <c:pt idx="9">
                  <c:v>2560000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F2-4F3B-A657-75C225F455E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02662120"/>
        <c:axId val="502653264"/>
      </c:barChart>
      <c:catAx>
        <c:axId val="5026621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Player (School)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653264"/>
        <c:crosses val="autoZero"/>
        <c:auto val="1"/>
        <c:lblAlgn val="ctr"/>
        <c:lblOffset val="100"/>
        <c:noMultiLvlLbl val="0"/>
      </c:catAx>
      <c:valAx>
        <c:axId val="502653264"/>
        <c:scaling>
          <c:orientation val="minMax"/>
          <c:max val="1200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Average Salary in Millions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,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662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0.94337</cdr:x>
      <cdr:y>0.94235</cdr:y>
    </cdr:from>
    <cdr:to>
      <cdr:x>1</cdr:x>
      <cdr:y>0.98597</cdr:y>
    </cdr:to>
    <cdr:sp macro="" textlink="">
      <cdr:nvSpPr>
        <cdr:cNvPr id="2" name="TextBox 20">
          <a:extLst xmlns:a="http://schemas.openxmlformats.org/drawingml/2006/main">
            <a:ext uri="{FF2B5EF4-FFF2-40B4-BE49-F238E27FC236}">
              <a16:creationId xmlns:a16="http://schemas.microsoft.com/office/drawing/2014/main" id="{2D679C15-AB0B-483A-B3DE-C5F6F52428DD}"/>
            </a:ext>
          </a:extLst>
        </cdr:cNvPr>
        <cdr:cNvSpPr txBox="1"/>
      </cdr:nvSpPr>
      <cdr:spPr>
        <a:xfrm xmlns:a="http://schemas.openxmlformats.org/drawingml/2006/main">
          <a:off x="5750765" y="5319046"/>
          <a:ext cx="345234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dirty="0"/>
            <a:t>[3]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0.94337</cdr:x>
      <cdr:y>0.94194</cdr:y>
    </cdr:from>
    <cdr:to>
      <cdr:x>1</cdr:x>
      <cdr:y>0.98556</cdr:y>
    </cdr:to>
    <cdr:sp macro="" textlink="">
      <cdr:nvSpPr>
        <cdr:cNvPr id="2" name="TextBox 20">
          <a:extLst xmlns:a="http://schemas.openxmlformats.org/drawingml/2006/main">
            <a:ext uri="{FF2B5EF4-FFF2-40B4-BE49-F238E27FC236}">
              <a16:creationId xmlns:a16="http://schemas.microsoft.com/office/drawing/2014/main" id="{0727378E-24C3-4E48-852F-971F51DEFA0F}"/>
            </a:ext>
          </a:extLst>
        </cdr:cNvPr>
        <cdr:cNvSpPr txBox="1"/>
      </cdr:nvSpPr>
      <cdr:spPr>
        <a:xfrm xmlns:a="http://schemas.openxmlformats.org/drawingml/2006/main">
          <a:off x="5750767" y="5316717"/>
          <a:ext cx="345234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dirty="0"/>
            <a:t>[5]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tx1"/>
                </a:solidFill>
              </a:rPr>
              <a:t>The Statistics of Baseball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en-US"/>
              <a:t>Aaron Plunkett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41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Questions and Answers Part 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217241"/>
              </p:ext>
            </p:extLst>
          </p:nvPr>
        </p:nvGraphicFramePr>
        <p:xfrm>
          <a:off x="0" y="758322"/>
          <a:ext cx="12192000" cy="5923322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464231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3631769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99011"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Q1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Q2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Q3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Q4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726030">
                <a:tc>
                  <a:txBody>
                    <a:bodyPr/>
                    <a:lstStyle/>
                    <a:p>
                      <a:r>
                        <a:rPr lang="en-US" sz="1400" b="1" cap="none" spc="0" dirty="0">
                          <a:solidFill>
                            <a:schemeClr val="tx1"/>
                          </a:solidFill>
                        </a:rPr>
                        <a:t>Range of years in the data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</a:rPr>
                        <a:t>Facts about the shortest player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</a:rPr>
                        <a:t>Vanderbilt alumni in MLB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</a:rPr>
                        <a:t>Putouts based on position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16048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1871 - 2017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Eddie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Gaedel</a:t>
                      </a:r>
                      <a:br>
                        <a:rPr lang="en-US" sz="1400" cap="none" spc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43in tall</a:t>
                      </a:r>
                      <a:br>
                        <a:rPr lang="en-US" sz="1400" cap="none" spc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Played 1 game for the St. Louis Browns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Highest paid alumnus is David Price with career earnings of $245,5553,888!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58,934 for Infield</a:t>
                      </a:r>
                      <a:br>
                        <a:rPr lang="en-US" sz="1400" cap="none" spc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41,424 for Battery</a:t>
                      </a:r>
                      <a:br>
                        <a:rPr lang="en-US" sz="1400" cap="none" spc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29,560 for Outfield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2893415">
                <a:tc>
                  <a:txBody>
                    <a:bodyPr/>
                    <a:lstStyle/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SELECT MIN(debut), MAX(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finalgame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FROM people;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SELECT DISTINCT(CONCAT(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p.namefirst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, ' ',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p.namelast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)) AS name,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p.height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a.g_all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AS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games_played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, t.name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FROM people p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INNER JOIN appearances a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p.playerid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a.playerid</a:t>
                      </a:r>
                      <a:endParaRPr lang="en-US" sz="800" cap="none" spc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INNER JOIN teams t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a.teamid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t.teamid</a:t>
                      </a:r>
                      <a:endParaRPr lang="en-US" sz="800" cap="none" spc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ORDER BY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p.height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ASC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LIMIT 1;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SELECT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p.playerid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, CONCAT(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p.namefirst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, ' ',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p.namelast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) AS name, SUM(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sa.salary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) AS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sum_salary</a:t>
                      </a:r>
                      <a:endParaRPr lang="en-US" sz="800" cap="none" spc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FROM people p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LEFT JOIN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collegeplaying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cp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p.playerid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cp.playerid</a:t>
                      </a:r>
                      <a:endParaRPr lang="en-US" sz="800" cap="none" spc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INNER JOIN schools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sc</a:t>
                      </a:r>
                      <a:endParaRPr lang="en-US" sz="800" cap="none" spc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cp.schoolid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sc.schoolid</a:t>
                      </a:r>
                      <a:endParaRPr lang="en-US" sz="800" cap="none" spc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LEFT JOIN salaries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sa</a:t>
                      </a:r>
                      <a:endParaRPr lang="en-US" sz="800" cap="none" spc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p.playerid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sa.playerid</a:t>
                      </a:r>
                      <a:endParaRPr lang="en-US" sz="800" cap="none" spc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WHERE LOWER(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sc.schoolname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) LIKE '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vanderbilt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%’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GROUP BY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p.playerid</a:t>
                      </a:r>
                      <a:endParaRPr lang="en-US" sz="800" cap="none" spc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ORDER BY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sum_salary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DESC NULLS LAST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SELECT SUM(po) AS putouts,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CASE WHEN pos = 'OF’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THEN 'Outfield’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WHEN pos IN ('SS', '1B', '2B', '3B’)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THEN 'Infield’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WHEN pos IN ( 'P','C’)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THEN 'Battery’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ELSE 'Undefined’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END positions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FROM fielding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WHERE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yearid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= 2016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GROUP BY positions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41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Questions and Answers Part 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0054110"/>
              </p:ext>
            </p:extLst>
          </p:nvPr>
        </p:nvGraphicFramePr>
        <p:xfrm>
          <a:off x="0" y="764155"/>
          <a:ext cx="12192002" cy="5932901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1903228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030819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638203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750971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  <a:gridCol w="1138990">
                  <a:extLst>
                    <a:ext uri="{9D8B030D-6E8A-4147-A177-3AD203B41FA5}">
                      <a16:colId xmlns:a16="http://schemas.microsoft.com/office/drawing/2014/main" val="2415536102"/>
                    </a:ext>
                  </a:extLst>
                </a:gridCol>
                <a:gridCol w="798748">
                  <a:extLst>
                    <a:ext uri="{9D8B030D-6E8A-4147-A177-3AD203B41FA5}">
                      <a16:colId xmlns:a16="http://schemas.microsoft.com/office/drawing/2014/main" val="1387634656"/>
                    </a:ext>
                  </a:extLst>
                </a:gridCol>
                <a:gridCol w="2931043">
                  <a:extLst>
                    <a:ext uri="{9D8B030D-6E8A-4147-A177-3AD203B41FA5}">
                      <a16:colId xmlns:a16="http://schemas.microsoft.com/office/drawing/2014/main" val="3226266986"/>
                    </a:ext>
                  </a:extLst>
                </a:gridCol>
              </a:tblGrid>
              <a:tr h="516012"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Q5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Q6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Q7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CC000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Q8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CC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Q9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cap="none" spc="0" dirty="0">
                          <a:solidFill>
                            <a:schemeClr val="tx1"/>
                          </a:solidFill>
                        </a:rPr>
                        <a:t>Avg strikeouts &amp; homeruns by decade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</a:rPr>
                        <a:t>Most stolen bases in 2016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</a:rPr>
                        <a:t>Most and least wins for a World Series winner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</a:rPr>
                        <a:t>Teams and parks with highest avg attendance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</a:rPr>
                        <a:t>World’s greatest managers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SO: 5.66 in 1920s to 15.04 in 2010s</a:t>
                      </a:r>
                      <a:br>
                        <a:rPr lang="en-US" sz="1400" cap="none" spc="0" dirty="0">
                          <a:solidFill>
                            <a:schemeClr val="tx1"/>
                          </a:solidFill>
                        </a:rPr>
                      </a:br>
                      <a:br>
                        <a:rPr lang="en-US" sz="1400" cap="none" spc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HR: .81 in 1920s to 1.97 in 2010s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Highest base stealing success rate in 2016 is 91%!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CHN in 1906 won 116 games and still lost the WS</a:t>
                      </a:r>
                      <a:br>
                        <a:rPr lang="en-US" sz="1400" cap="none" spc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SLN in 2006 won just 83 games and still won the WS</a:t>
                      </a:r>
                      <a:br>
                        <a:rPr lang="en-US" sz="1400" cap="none" spc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26% of WS winners had most regular season wins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cap="none" spc="0" dirty="0">
                          <a:solidFill>
                            <a:schemeClr val="tx1"/>
                          </a:solidFill>
                        </a:rPr>
                        <a:t>Teams</a:t>
                      </a:r>
                    </a:p>
                  </a:txBody>
                  <a:tcPr marL="45720" marR="45720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cap="none" spc="0" dirty="0">
                          <a:solidFill>
                            <a:schemeClr val="tx1"/>
                          </a:solidFill>
                        </a:rPr>
                        <a:t>Stadium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cap="none" spc="0" dirty="0">
                          <a:solidFill>
                            <a:schemeClr val="tx1"/>
                          </a:solidFill>
                        </a:rPr>
                        <a:t>Attendance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Jim Leyland for PIT and DET in 1988/90/92/2006</a:t>
                      </a:r>
                      <a:br>
                        <a:rPr lang="en-US" sz="1400" cap="none" spc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Davey Johnson for BAL and WAS in 1997/2012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13836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Dodgers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Cardinals</a:t>
                      </a:r>
                      <a:br>
                        <a:rPr lang="en-US" sz="1000" cap="none" spc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Blue Jays</a:t>
                      </a:r>
                      <a:br>
                        <a:rPr lang="en-US" sz="1000" cap="none" spc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Giants</a:t>
                      </a:r>
                      <a:br>
                        <a:rPr lang="en-US" sz="1000" cap="none" spc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Cubs</a:t>
                      </a:r>
                    </a:p>
                  </a:txBody>
                  <a:tcPr marL="45720" marR="45720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Dodgers Stadium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Busch Stadium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Rogers Centre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AT&amp;T Park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Wrigley Field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45,720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42,525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41,878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41,546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39,906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547904"/>
                  </a:ext>
                </a:extLst>
              </a:tr>
              <a:tr h="2893415">
                <a:tc>
                  <a:txBody>
                    <a:bodyPr/>
                    <a:lstStyle/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SELECT DATE_PART('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decade’,TO_TIMESTAMP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(CAST(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yearid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AS varchar),'YYYY'))*10 AS decade, 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ROUND(SUM(so::decimal)/sum(w::decimal),2)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FROM teams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WHERE DATE_PART('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decade’,TO_TIMESTAMP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(CAST(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yearid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AS varchar),'YYYY'))*10 &gt; 1910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GROUP BY decade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ORDER BY decade DESC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SELECT ROUND(sb::decimal/(sb::decimal + cs::decimal),2)*100 AS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success_stealing_percentage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playerid</a:t>
                      </a:r>
                      <a:endParaRPr lang="en-US" sz="800" cap="none" spc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FROM batting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WHERE sb + cs &lt;&gt; 0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AND sb + cs &gt; 19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yearid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= 2016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GROUP BY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playerid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, sb, cs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ORDER BY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success_stealing_percentage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DESC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SELECT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teamid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yearid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, w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FROM teams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WHERE (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teamid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yearid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) NOT IN (select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teamid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yearid</a:t>
                      </a:r>
                      <a:endParaRPr lang="en-US" sz="800" cap="none" spc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FROM teams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WHERE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WSWin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= 'Y’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yearid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&gt; 1969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yearid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&lt; 2017)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ORDER BY w DESC</a:t>
                      </a:r>
                    </a:p>
                    <a:p>
                      <a:endParaRPr lang="en-US" sz="800" cap="none" spc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SELECT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t.teamid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t.yearid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t.w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AS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team_wins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t.WSWin</a:t>
                      </a:r>
                      <a:endParaRPr lang="en-US" sz="800" cap="none" spc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FROM teams t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WHERE (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t.yearid,t.w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) IN (select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yearid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, max(w)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FROM teams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WHERE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yearid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&gt; 1969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yearid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&lt; 2017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GROUP BY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yearid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WSWin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= 'Y’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t.yearid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&gt; 1969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t.yearid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&lt; 2017</a:t>
                      </a:r>
                    </a:p>
                    <a:p>
                      <a:endParaRPr lang="en-US" sz="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SELECT sub.name AS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team_name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p.park_name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, ROUND(CAST(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h.attendance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AS decimal)/h.games,2) AS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avg_attendance</a:t>
                      </a:r>
                      <a:endParaRPr lang="en-US" sz="800" cap="none" spc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FROM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homegames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h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INNER JOIN parks p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p.park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h.park</a:t>
                      </a:r>
                      <a:endParaRPr lang="en-US" sz="800" cap="none" spc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INNER JOIN (SELECT DISTINCT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teamid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, name, park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FROM teams) AS sub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sub.teamid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h.team</a:t>
                      </a:r>
                      <a:endParaRPr lang="en-US" sz="800" cap="none" spc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sub.park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p.park_name</a:t>
                      </a:r>
                      <a:endParaRPr lang="en-US" sz="800" cap="none" spc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AND year = 2016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AND games &gt; 9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ORDER BY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avg_attendance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DESC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LIMIT 5</a:t>
                      </a:r>
                    </a:p>
                    <a:p>
                      <a:endParaRPr lang="en-US" sz="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SELECT CONCAT(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p.namefirst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,' ',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p.namelast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) AS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fullname,mnl.teamid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AS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nl_teamid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mal.teamid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AS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al_teamid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nl_yearid,al_yearid</a:t>
                      </a:r>
                      <a:endParaRPr lang="en-US" sz="800" cap="none" spc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FROM (select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playerid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yearid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AS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nl_yearid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FROM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awardsmanagers</a:t>
                      </a:r>
                      <a:endParaRPr lang="en-US" sz="800" cap="none" spc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WHERE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lgid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= 'NL’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awardid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= 'TSN Manager of the Year’) AS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nl</a:t>
                      </a:r>
                      <a:endParaRPr lang="en-US" sz="800" cap="none" spc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INNER JOIN (SELECT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playerid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yearid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AS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al_yearid</a:t>
                      </a:r>
                      <a:endParaRPr lang="en-US" sz="800" cap="none" spc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FROM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awardsmanagers</a:t>
                      </a:r>
                      <a:endParaRPr lang="en-US" sz="800" cap="none" spc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WHERE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lgid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= 'AL’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awardid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= 'TSN Manager of the Year’) AS al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nl.playerid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al.playerid</a:t>
                      </a:r>
                      <a:endParaRPr lang="en-US" sz="800" cap="none" spc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INNER JOIN people p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p.playerid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nl.playerid</a:t>
                      </a:r>
                      <a:endParaRPr lang="en-US" sz="800" cap="none" spc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INNER JOIN managers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mnl</a:t>
                      </a:r>
                      <a:endParaRPr lang="en-US" sz="800" cap="none" spc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mnl.playerid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nl.playerid</a:t>
                      </a:r>
                      <a:endParaRPr lang="en-US" sz="800" cap="none" spc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mnl.yearid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nl_yearid</a:t>
                      </a:r>
                      <a:endParaRPr lang="en-US" sz="800" cap="none" spc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INNER JOIN managers mal</a:t>
                      </a: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mal.playerid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al.playerid</a:t>
                      </a:r>
                      <a:endParaRPr lang="en-US" sz="800" cap="none" spc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mal.yearid</a:t>
                      </a:r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</a:rPr>
                        <a:t>al_yearid</a:t>
                      </a:r>
                      <a:endParaRPr lang="en-US" sz="800" cap="none" spc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389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hanger&#10;&#10;Description automatically generated">
            <a:extLst>
              <a:ext uri="{FF2B5EF4-FFF2-40B4-BE49-F238E27FC236}">
                <a16:creationId xmlns:a16="http://schemas.microsoft.com/office/drawing/2014/main" id="{C0701CAC-5ED8-44B4-837C-6256F9A8C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318" y="286602"/>
            <a:ext cx="10119359" cy="190526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D8FF9F-EFBD-4BBD-B63A-7FEA19E20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7361" y="513857"/>
            <a:ext cx="3857275" cy="1450757"/>
          </a:xfrm>
        </p:spPr>
        <p:txBody>
          <a:bodyPr/>
          <a:lstStyle/>
          <a:p>
            <a:r>
              <a:rPr lang="en-US" dirty="0">
                <a:solidFill>
                  <a:srgbClr val="CC0000"/>
                </a:solidFill>
              </a:rPr>
              <a:t>A Tennessee </a:t>
            </a:r>
            <a:br>
              <a:rPr lang="en-US" dirty="0">
                <a:solidFill>
                  <a:srgbClr val="CC0000"/>
                </a:solidFill>
              </a:rPr>
            </a:br>
            <a:r>
              <a:rPr lang="en-US" dirty="0">
                <a:solidFill>
                  <a:srgbClr val="CC0000"/>
                </a:solidFill>
              </a:rPr>
              <a:t>Pedigree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888D31-3163-41B6-9572-446F602B3D46}"/>
              </a:ext>
            </a:extLst>
          </p:cNvPr>
          <p:cNvSpPr txBox="1"/>
          <p:nvPr/>
        </p:nvSpPr>
        <p:spPr>
          <a:xfrm>
            <a:off x="530578" y="2178392"/>
            <a:ext cx="11176000" cy="4875398"/>
          </a:xfrm>
          <a:prstGeom prst="rect">
            <a:avLst/>
          </a:prstGeom>
          <a:noFill/>
        </p:spPr>
        <p:txBody>
          <a:bodyPr wrap="square" numCol="3" rtlCol="0">
            <a:noAutofit/>
          </a:bodyPr>
          <a:lstStyle/>
          <a:p>
            <a:r>
              <a:rPr lang="en-US" dirty="0"/>
              <a:t>Austin </a:t>
            </a:r>
            <a:r>
              <a:rPr lang="en-US" dirty="0" err="1"/>
              <a:t>Peay</a:t>
            </a:r>
            <a:r>
              <a:rPr lang="en-US" dirty="0"/>
              <a:t> State University</a:t>
            </a:r>
          </a:p>
          <a:p>
            <a:r>
              <a:rPr lang="en-US" dirty="0"/>
              <a:t>Belmont University</a:t>
            </a:r>
          </a:p>
          <a:p>
            <a:r>
              <a:rPr lang="en-US" dirty="0"/>
              <a:t>Bethel College</a:t>
            </a:r>
          </a:p>
          <a:p>
            <a:r>
              <a:rPr lang="en-US" dirty="0"/>
              <a:t>Carson-Newman College</a:t>
            </a:r>
          </a:p>
          <a:p>
            <a:r>
              <a:rPr lang="en-US" dirty="0"/>
              <a:t>Cumberland University</a:t>
            </a:r>
          </a:p>
          <a:p>
            <a:r>
              <a:rPr lang="en-US" dirty="0"/>
              <a:t>East Tennessee State University</a:t>
            </a:r>
          </a:p>
          <a:p>
            <a:r>
              <a:rPr lang="en-US" dirty="0"/>
              <a:t>Freed-Hardeman University</a:t>
            </a:r>
          </a:p>
          <a:p>
            <a:r>
              <a:rPr lang="en-US" dirty="0" err="1"/>
              <a:t>Lambuth</a:t>
            </a:r>
            <a:r>
              <a:rPr lang="en-US" dirty="0"/>
              <a:t> University</a:t>
            </a:r>
          </a:p>
          <a:p>
            <a:r>
              <a:rPr lang="en-US" dirty="0"/>
              <a:t>Lane College</a:t>
            </a:r>
          </a:p>
          <a:p>
            <a:r>
              <a:rPr lang="en-US" dirty="0"/>
              <a:t>Lee University</a:t>
            </a:r>
          </a:p>
          <a:p>
            <a:r>
              <a:rPr lang="en-US" dirty="0" err="1"/>
              <a:t>LeMoyne</a:t>
            </a:r>
            <a:r>
              <a:rPr lang="en-US" dirty="0"/>
              <a:t>-Owen College</a:t>
            </a:r>
          </a:p>
          <a:p>
            <a:r>
              <a:rPr lang="en-US" dirty="0"/>
              <a:t>Lincoln Memorial University</a:t>
            </a:r>
          </a:p>
          <a:p>
            <a:r>
              <a:rPr lang="en-US" dirty="0"/>
              <a:t>Lipscomb University</a:t>
            </a:r>
          </a:p>
          <a:p>
            <a:r>
              <a:rPr lang="en-US" dirty="0"/>
              <a:t>University of Memphis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Milligan College</a:t>
            </a:r>
          </a:p>
          <a:p>
            <a:r>
              <a:rPr lang="en-US" dirty="0"/>
              <a:t>Maryville College</a:t>
            </a:r>
          </a:p>
          <a:p>
            <a:r>
              <a:rPr lang="en-US" dirty="0"/>
              <a:t>Middle Tennessee State University</a:t>
            </a:r>
          </a:p>
          <a:p>
            <a:r>
              <a:rPr lang="en-US" dirty="0"/>
              <a:t>Rhodes College</a:t>
            </a:r>
          </a:p>
          <a:p>
            <a:r>
              <a:rPr lang="en-US" dirty="0"/>
              <a:t>University of Tennessee</a:t>
            </a:r>
          </a:p>
          <a:p>
            <a:r>
              <a:rPr lang="en-US" dirty="0"/>
              <a:t>Tennessee State University</a:t>
            </a:r>
          </a:p>
          <a:p>
            <a:r>
              <a:rPr lang="en-US" dirty="0"/>
              <a:t>Chattanooga State Technical Community College</a:t>
            </a:r>
          </a:p>
          <a:p>
            <a:r>
              <a:rPr lang="en-US" dirty="0"/>
              <a:t>Christian Brothers University</a:t>
            </a:r>
          </a:p>
          <a:p>
            <a:r>
              <a:rPr lang="en-US" dirty="0"/>
              <a:t>Cleveland State Community College</a:t>
            </a:r>
          </a:p>
          <a:p>
            <a:r>
              <a:rPr lang="en-US" dirty="0"/>
              <a:t>Columbia State Community College</a:t>
            </a:r>
          </a:p>
          <a:p>
            <a:r>
              <a:rPr lang="en-US" dirty="0"/>
              <a:t>Hiwassee College</a:t>
            </a:r>
          </a:p>
          <a:p>
            <a:r>
              <a:rPr lang="en-US" dirty="0"/>
              <a:t>Jackson State Community College</a:t>
            </a:r>
          </a:p>
          <a:p>
            <a:r>
              <a:rPr lang="en-US" dirty="0"/>
              <a:t>King College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Motlow State Community College</a:t>
            </a:r>
          </a:p>
          <a:p>
            <a:r>
              <a:rPr lang="en-US" dirty="0"/>
              <a:t>Southwest Tennessee Community College</a:t>
            </a:r>
          </a:p>
          <a:p>
            <a:r>
              <a:rPr lang="en-US" dirty="0"/>
              <a:t>Tennessee Technological University</a:t>
            </a:r>
          </a:p>
          <a:p>
            <a:r>
              <a:rPr lang="en-US" dirty="0"/>
              <a:t>University of Tennessee Health Science Center</a:t>
            </a:r>
          </a:p>
          <a:p>
            <a:r>
              <a:rPr lang="en-US" dirty="0"/>
              <a:t>Volunteer State Community College</a:t>
            </a:r>
          </a:p>
          <a:p>
            <a:r>
              <a:rPr lang="en-US" dirty="0"/>
              <a:t>Tennessee Wesleyan College</a:t>
            </a:r>
          </a:p>
          <a:p>
            <a:r>
              <a:rPr lang="en-US" dirty="0"/>
              <a:t>Tusculum College</a:t>
            </a:r>
          </a:p>
          <a:p>
            <a:r>
              <a:rPr lang="en-US" dirty="0"/>
              <a:t>Union University</a:t>
            </a:r>
          </a:p>
          <a:p>
            <a:r>
              <a:rPr lang="en-US" dirty="0"/>
              <a:t>University of the South</a:t>
            </a:r>
          </a:p>
          <a:p>
            <a:r>
              <a:rPr lang="en-US" dirty="0"/>
              <a:t>University of Tennessee at Chattanooga</a:t>
            </a:r>
          </a:p>
          <a:p>
            <a:r>
              <a:rPr lang="en-US" dirty="0"/>
              <a:t>Vanderbilt University</a:t>
            </a:r>
          </a:p>
          <a:p>
            <a:r>
              <a:rPr lang="en-US" dirty="0"/>
              <a:t>Washington College</a:t>
            </a:r>
          </a:p>
        </p:txBody>
      </p:sp>
    </p:spTree>
    <p:extLst>
      <p:ext uri="{BB962C8B-B14F-4D97-AF65-F5344CB8AC3E}">
        <p14:creationId xmlns:p14="http://schemas.microsoft.com/office/powerpoint/2010/main" val="372167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EA324-A911-491A-ACD8-7A72CDCC1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Top 10 Most Players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A5F5E5B-9759-4B16-9DCC-33D2A4FD2F2C}"/>
              </a:ext>
            </a:extLst>
          </p:cNvPr>
          <p:cNvSpPr txBox="1"/>
          <p:nvPr/>
        </p:nvSpPr>
        <p:spPr>
          <a:xfrm>
            <a:off x="11686226" y="5845396"/>
            <a:ext cx="286204" cy="3725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1000" dirty="0"/>
              <a:t>[1]</a:t>
            </a:r>
            <a:r>
              <a:rPr lang="en-US" sz="1000" dirty="0">
                <a:solidFill>
                  <a:srgbClr val="FFFFFF"/>
                </a:solidFill>
              </a:rPr>
              <a:t>]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F547403-12E4-49CC-986B-88233175A0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2677459"/>
              </p:ext>
            </p:extLst>
          </p:nvPr>
        </p:nvGraphicFramePr>
        <p:xfrm>
          <a:off x="4506686" y="640080"/>
          <a:ext cx="7192944" cy="557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035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C28A-FCEC-4EFB-B3C9-E09F0439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534261" cy="756356"/>
          </a:xfrm>
        </p:spPr>
        <p:txBody>
          <a:bodyPr>
            <a:normAutofit fontScale="90000"/>
          </a:bodyPr>
          <a:lstStyle/>
          <a:p>
            <a:r>
              <a:rPr lang="en-US" dirty="0"/>
              <a:t>Top 10 Salaries &amp; Earnings By School*</a:t>
            </a:r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4B318320-2DD9-4A13-BDEC-8924D09E0B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816072"/>
              </p:ext>
            </p:extLst>
          </p:nvPr>
        </p:nvGraphicFramePr>
        <p:xfrm>
          <a:off x="0" y="756354"/>
          <a:ext cx="6176866" cy="5644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7125FB8-D975-44B7-898B-43B662F30322}"/>
              </a:ext>
            </a:extLst>
          </p:cNvPr>
          <p:cNvSpPr txBox="1"/>
          <p:nvPr/>
        </p:nvSpPr>
        <p:spPr>
          <a:xfrm>
            <a:off x="0" y="6488668"/>
            <a:ext cx="7879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* Majority of players from TN Schools did not have salary data because salary tracking begins in 1985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1B1A39F-3E07-4E91-8761-3E133935CA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0541538"/>
              </p:ext>
            </p:extLst>
          </p:nvPr>
        </p:nvGraphicFramePr>
        <p:xfrm>
          <a:off x="6096001" y="756355"/>
          <a:ext cx="6095999" cy="5644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D679C15-AB0B-483A-B3DE-C5F6F52428DD}"/>
              </a:ext>
            </a:extLst>
          </p:cNvPr>
          <p:cNvSpPr txBox="1"/>
          <p:nvPr/>
        </p:nvSpPr>
        <p:spPr>
          <a:xfrm>
            <a:off x="5831632" y="6075402"/>
            <a:ext cx="345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36024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C28A-FCEC-4EFB-B3C9-E09F0439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058400" cy="756356"/>
          </a:xfrm>
        </p:spPr>
        <p:txBody>
          <a:bodyPr>
            <a:normAutofit fontScale="90000"/>
          </a:bodyPr>
          <a:lstStyle/>
          <a:p>
            <a:r>
              <a:rPr lang="en-US" dirty="0"/>
              <a:t>Top 10 Salaries &amp; Earnings By Player*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95B1882F-239A-4DD4-83A2-30E174A14B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654233"/>
              </p:ext>
            </p:extLst>
          </p:nvPr>
        </p:nvGraphicFramePr>
        <p:xfrm>
          <a:off x="0" y="756357"/>
          <a:ext cx="6095998" cy="5644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7125FB8-D975-44B7-898B-43B662F30322}"/>
              </a:ext>
            </a:extLst>
          </p:cNvPr>
          <p:cNvSpPr txBox="1"/>
          <p:nvPr/>
        </p:nvSpPr>
        <p:spPr>
          <a:xfrm>
            <a:off x="0" y="6488668"/>
            <a:ext cx="7879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* Majority of players from TN Schools did not have salary data because salary tracking begins in 1985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1299DF0-FCAC-462A-AF96-DD394815D9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0207839"/>
              </p:ext>
            </p:extLst>
          </p:nvPr>
        </p:nvGraphicFramePr>
        <p:xfrm>
          <a:off x="6095998" y="756357"/>
          <a:ext cx="6096001" cy="5644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20">
            <a:extLst>
              <a:ext uri="{FF2B5EF4-FFF2-40B4-BE49-F238E27FC236}">
                <a16:creationId xmlns:a16="http://schemas.microsoft.com/office/drawing/2014/main" id="{0727378E-24C3-4E48-852F-971F51DEFA0F}"/>
              </a:ext>
            </a:extLst>
          </p:cNvPr>
          <p:cNvSpPr txBox="1"/>
          <p:nvPr/>
        </p:nvSpPr>
        <p:spPr>
          <a:xfrm>
            <a:off x="5750764" y="6075402"/>
            <a:ext cx="345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319991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2637A-A839-4C20-8B52-A7303482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702305"/>
          </a:xfrm>
        </p:spPr>
        <p:txBody>
          <a:bodyPr>
            <a:normAutofit fontScale="90000"/>
          </a:bodyPr>
          <a:lstStyle/>
          <a:p>
            <a:r>
              <a:rPr lang="en-US"/>
              <a:t>Queries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F438D-6914-4AE8-B7A8-93086C1C9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2305"/>
            <a:ext cx="11155680" cy="5687206"/>
          </a:xfrm>
        </p:spPr>
        <p:txBody>
          <a:bodyPr numCol="3"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b="1" dirty="0"/>
              <a:t>[1]</a:t>
            </a:r>
            <a:r>
              <a:rPr lang="en-US" sz="950" dirty="0"/>
              <a:t> select </a:t>
            </a:r>
            <a:r>
              <a:rPr lang="en-US" sz="950" dirty="0" err="1"/>
              <a:t>schoolname</a:t>
            </a:r>
            <a:r>
              <a:rPr lang="en-US" sz="950" dirty="0"/>
              <a:t>, count(distinct </a:t>
            </a:r>
            <a:r>
              <a:rPr lang="en-US" sz="950" dirty="0" err="1"/>
              <a:t>p.playerid</a:t>
            </a:r>
            <a:r>
              <a:rPr lang="en-US" sz="950" dirty="0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from people p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inner join </a:t>
            </a:r>
            <a:r>
              <a:rPr lang="en-US" sz="950" dirty="0" err="1"/>
              <a:t>collegeplaying</a:t>
            </a:r>
            <a:r>
              <a:rPr lang="en-US" sz="950" dirty="0"/>
              <a:t> cp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on </a:t>
            </a:r>
            <a:r>
              <a:rPr lang="en-US" sz="950" dirty="0" err="1"/>
              <a:t>p.playerid</a:t>
            </a:r>
            <a:r>
              <a:rPr lang="en-US" sz="950" dirty="0"/>
              <a:t> = </a:t>
            </a:r>
            <a:r>
              <a:rPr lang="en-US" sz="950" dirty="0" err="1"/>
              <a:t>cp.playerid</a:t>
            </a:r>
            <a:endParaRPr lang="en-US" sz="9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inner join schools 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on </a:t>
            </a:r>
            <a:r>
              <a:rPr lang="en-US" sz="950" dirty="0" err="1"/>
              <a:t>cp.schoolid</a:t>
            </a:r>
            <a:r>
              <a:rPr lang="en-US" sz="950" dirty="0"/>
              <a:t> = </a:t>
            </a:r>
            <a:r>
              <a:rPr lang="en-US" sz="950" dirty="0" err="1"/>
              <a:t>s.schoolid</a:t>
            </a:r>
            <a:endParaRPr lang="en-US" sz="9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where </a:t>
            </a:r>
            <a:r>
              <a:rPr lang="en-US" sz="950" dirty="0" err="1"/>
              <a:t>cp.schoolid</a:t>
            </a:r>
            <a:r>
              <a:rPr lang="en-US" sz="950" dirty="0"/>
              <a:t> in (select </a:t>
            </a:r>
            <a:r>
              <a:rPr lang="en-US" sz="950" dirty="0" err="1"/>
              <a:t>schoolid</a:t>
            </a:r>
            <a:r>
              <a:rPr lang="en-US" sz="95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from schools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where </a:t>
            </a:r>
            <a:r>
              <a:rPr lang="en-US" sz="950" dirty="0" err="1"/>
              <a:t>schoolstate</a:t>
            </a:r>
            <a:r>
              <a:rPr lang="en-US" sz="950" dirty="0"/>
              <a:t> = 'TN')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and </a:t>
            </a:r>
            <a:r>
              <a:rPr lang="en-US" sz="950" dirty="0" err="1"/>
              <a:t>p.playerid</a:t>
            </a:r>
            <a:r>
              <a:rPr lang="en-US" sz="950" dirty="0"/>
              <a:t> in (select </a:t>
            </a:r>
            <a:r>
              <a:rPr lang="en-US" sz="950" dirty="0" err="1"/>
              <a:t>playerid</a:t>
            </a:r>
            <a:r>
              <a:rPr lang="en-US" sz="950" dirty="0"/>
              <a:t>	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from </a:t>
            </a:r>
            <a:r>
              <a:rPr lang="en-US" sz="950" dirty="0" err="1"/>
              <a:t>collegeplaying</a:t>
            </a:r>
            <a:r>
              <a:rPr lang="en-US" sz="950" dirty="0"/>
              <a:t> cp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inner join schools 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on </a:t>
            </a:r>
            <a:r>
              <a:rPr lang="en-US" sz="950" dirty="0" err="1"/>
              <a:t>cp.schoolid</a:t>
            </a:r>
            <a:r>
              <a:rPr lang="en-US" sz="950" dirty="0"/>
              <a:t> = </a:t>
            </a:r>
            <a:r>
              <a:rPr lang="en-US" sz="950" dirty="0" err="1"/>
              <a:t>s.schoolid</a:t>
            </a:r>
            <a:endParaRPr lang="en-US" sz="9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where </a:t>
            </a:r>
            <a:r>
              <a:rPr lang="en-US" sz="950" dirty="0" err="1"/>
              <a:t>schoolstate</a:t>
            </a:r>
            <a:r>
              <a:rPr lang="en-US" sz="950" dirty="0"/>
              <a:t> = 'TN')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group by </a:t>
            </a:r>
            <a:r>
              <a:rPr lang="en-US" sz="950" dirty="0" err="1"/>
              <a:t>schoolname</a:t>
            </a:r>
            <a:endParaRPr lang="en-US" sz="9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order by count desc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9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b="1" dirty="0"/>
              <a:t>[2] </a:t>
            </a:r>
            <a:r>
              <a:rPr lang="en-US" sz="950" dirty="0"/>
              <a:t>select </a:t>
            </a:r>
            <a:r>
              <a:rPr lang="en-US" sz="950" dirty="0" err="1"/>
              <a:t>sc.schoolname</a:t>
            </a:r>
            <a:r>
              <a:rPr lang="en-US" sz="950" dirty="0"/>
              <a:t>, round(cast(sum(</a:t>
            </a:r>
            <a:r>
              <a:rPr lang="en-US" sz="950" dirty="0" err="1"/>
              <a:t>sa.salary</a:t>
            </a:r>
            <a:r>
              <a:rPr lang="en-US" sz="950" dirty="0"/>
              <a:t>)/count(distinct </a:t>
            </a:r>
            <a:r>
              <a:rPr lang="en-US" sz="950" dirty="0" err="1"/>
              <a:t>sq.playerid</a:t>
            </a:r>
            <a:r>
              <a:rPr lang="en-US" sz="950" dirty="0"/>
              <a:t>) as decimal),2) as </a:t>
            </a:r>
            <a:r>
              <a:rPr lang="en-US" sz="950" dirty="0" err="1"/>
              <a:t>average_career_earnings</a:t>
            </a:r>
            <a:endParaRPr lang="en-US" sz="9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from (select </a:t>
            </a:r>
            <a:r>
              <a:rPr lang="en-US" sz="950" dirty="0" err="1"/>
              <a:t>p.playerid</a:t>
            </a:r>
            <a:r>
              <a:rPr lang="en-US" sz="950" dirty="0"/>
              <a:t>, </a:t>
            </a:r>
            <a:r>
              <a:rPr lang="en-US" sz="950" dirty="0" err="1"/>
              <a:t>cp.schoolid</a:t>
            </a:r>
            <a:endParaRPr lang="en-US" sz="9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from people p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inner join </a:t>
            </a:r>
            <a:r>
              <a:rPr lang="en-US" sz="950" dirty="0" err="1"/>
              <a:t>collegeplaying</a:t>
            </a:r>
            <a:r>
              <a:rPr lang="en-US" sz="950" dirty="0"/>
              <a:t> cp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on </a:t>
            </a:r>
            <a:r>
              <a:rPr lang="en-US" sz="950" dirty="0" err="1"/>
              <a:t>p.playerid</a:t>
            </a:r>
            <a:r>
              <a:rPr lang="en-US" sz="950" dirty="0"/>
              <a:t> = </a:t>
            </a:r>
            <a:r>
              <a:rPr lang="en-US" sz="950" dirty="0" err="1"/>
              <a:t>cp.playerid</a:t>
            </a:r>
            <a:endParaRPr lang="en-US" sz="9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where </a:t>
            </a:r>
            <a:r>
              <a:rPr lang="en-US" sz="950" dirty="0" err="1"/>
              <a:t>cp.schoolid</a:t>
            </a:r>
            <a:r>
              <a:rPr lang="en-US" sz="950" dirty="0"/>
              <a:t> in (select </a:t>
            </a:r>
            <a:r>
              <a:rPr lang="en-US" sz="950" dirty="0" err="1"/>
              <a:t>schoolid</a:t>
            </a:r>
            <a:r>
              <a:rPr lang="en-US" sz="95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from schools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where </a:t>
            </a:r>
            <a:r>
              <a:rPr lang="en-US" sz="950" dirty="0" err="1"/>
              <a:t>schoolstate</a:t>
            </a:r>
            <a:r>
              <a:rPr lang="en-US" sz="950" dirty="0"/>
              <a:t> = 'TN')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and </a:t>
            </a:r>
            <a:r>
              <a:rPr lang="en-US" sz="950" dirty="0" err="1"/>
              <a:t>p.playerid</a:t>
            </a:r>
            <a:r>
              <a:rPr lang="en-US" sz="950" dirty="0"/>
              <a:t> in (select </a:t>
            </a:r>
            <a:r>
              <a:rPr lang="en-US" sz="950" dirty="0" err="1"/>
              <a:t>playerid</a:t>
            </a:r>
            <a:r>
              <a:rPr lang="en-US" sz="95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from </a:t>
            </a:r>
            <a:r>
              <a:rPr lang="en-US" sz="950" dirty="0" err="1"/>
              <a:t>collegeplaying</a:t>
            </a:r>
            <a:r>
              <a:rPr lang="en-US" sz="950" dirty="0"/>
              <a:t> cp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inner join schools 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on </a:t>
            </a:r>
            <a:r>
              <a:rPr lang="en-US" sz="950" dirty="0" err="1"/>
              <a:t>cp.schoolid</a:t>
            </a:r>
            <a:r>
              <a:rPr lang="en-US" sz="950" dirty="0"/>
              <a:t> = </a:t>
            </a:r>
            <a:r>
              <a:rPr lang="en-US" sz="950" dirty="0" err="1"/>
              <a:t>s.schoolid</a:t>
            </a:r>
            <a:endParaRPr lang="en-US" sz="9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where </a:t>
            </a:r>
            <a:r>
              <a:rPr lang="en-US" sz="950" dirty="0" err="1"/>
              <a:t>schoolstate</a:t>
            </a:r>
            <a:r>
              <a:rPr lang="en-US" sz="950" dirty="0"/>
              <a:t> = 'TN')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group by </a:t>
            </a:r>
            <a:r>
              <a:rPr lang="en-US" sz="950" dirty="0" err="1"/>
              <a:t>p.playerid</a:t>
            </a:r>
            <a:r>
              <a:rPr lang="en-US" sz="950" dirty="0"/>
              <a:t>, </a:t>
            </a:r>
            <a:r>
              <a:rPr lang="en-US" sz="950" dirty="0" err="1"/>
              <a:t>cp.schoolid</a:t>
            </a:r>
            <a:r>
              <a:rPr lang="en-US" sz="950" dirty="0"/>
              <a:t>) as </a:t>
            </a:r>
            <a:r>
              <a:rPr lang="en-US" sz="950" dirty="0" err="1"/>
              <a:t>sq</a:t>
            </a:r>
            <a:endParaRPr lang="en-US" sz="9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inner join salaries </a:t>
            </a:r>
            <a:r>
              <a:rPr lang="en-US" sz="950" dirty="0" err="1"/>
              <a:t>sa</a:t>
            </a:r>
            <a:endParaRPr lang="en-US" sz="9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on </a:t>
            </a:r>
            <a:r>
              <a:rPr lang="en-US" sz="950" dirty="0" err="1"/>
              <a:t>sa.playerid</a:t>
            </a:r>
            <a:r>
              <a:rPr lang="en-US" sz="950" dirty="0"/>
              <a:t> = </a:t>
            </a:r>
            <a:r>
              <a:rPr lang="en-US" sz="950" dirty="0" err="1"/>
              <a:t>sq.playerid</a:t>
            </a:r>
            <a:endParaRPr lang="en-US" sz="9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inner join schools </a:t>
            </a:r>
            <a:r>
              <a:rPr lang="en-US" sz="950" dirty="0" err="1"/>
              <a:t>sc</a:t>
            </a:r>
            <a:endParaRPr lang="en-US" sz="9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on </a:t>
            </a:r>
            <a:r>
              <a:rPr lang="en-US" sz="950" dirty="0" err="1"/>
              <a:t>sq.schoolid</a:t>
            </a:r>
            <a:r>
              <a:rPr lang="en-US" sz="950" dirty="0"/>
              <a:t> = </a:t>
            </a:r>
            <a:r>
              <a:rPr lang="en-US" sz="950" dirty="0" err="1"/>
              <a:t>sc.schoolid</a:t>
            </a:r>
            <a:endParaRPr lang="en-US" sz="9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group by </a:t>
            </a:r>
            <a:r>
              <a:rPr lang="en-US" sz="950" dirty="0" err="1"/>
              <a:t>sc.schoolname</a:t>
            </a:r>
            <a:endParaRPr lang="en-US" sz="9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order by </a:t>
            </a:r>
            <a:r>
              <a:rPr lang="en-US" sz="950" dirty="0" err="1"/>
              <a:t>average_career_earnings</a:t>
            </a:r>
            <a:r>
              <a:rPr lang="en-US" sz="950" dirty="0"/>
              <a:t> desc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b="1" dirty="0"/>
              <a:t>[3] </a:t>
            </a:r>
            <a:r>
              <a:rPr lang="en-US" sz="950" dirty="0"/>
              <a:t>select </a:t>
            </a:r>
            <a:r>
              <a:rPr lang="en-US" sz="950" dirty="0" err="1"/>
              <a:t>sc.schoolname</a:t>
            </a:r>
            <a:r>
              <a:rPr lang="en-US" sz="950" dirty="0"/>
              <a:t>, round(cast(sum(</a:t>
            </a:r>
            <a:r>
              <a:rPr lang="en-US" sz="950" dirty="0" err="1"/>
              <a:t>sa.salary</a:t>
            </a:r>
            <a:r>
              <a:rPr lang="en-US" sz="950" dirty="0"/>
              <a:t>)/count(*) as decimal),2) as </a:t>
            </a:r>
            <a:r>
              <a:rPr lang="en-US" sz="950" dirty="0" err="1"/>
              <a:t>average_salary</a:t>
            </a:r>
            <a:endParaRPr lang="en-US" sz="9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from (select </a:t>
            </a:r>
            <a:r>
              <a:rPr lang="en-US" sz="950" dirty="0" err="1"/>
              <a:t>p.playerid</a:t>
            </a:r>
            <a:r>
              <a:rPr lang="en-US" sz="950" dirty="0"/>
              <a:t>, </a:t>
            </a:r>
            <a:r>
              <a:rPr lang="en-US" sz="950" dirty="0" err="1"/>
              <a:t>cp.schoolid</a:t>
            </a:r>
            <a:endParaRPr lang="en-US" sz="9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from people p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inner join </a:t>
            </a:r>
            <a:r>
              <a:rPr lang="en-US" sz="950" dirty="0" err="1"/>
              <a:t>collegeplaying</a:t>
            </a:r>
            <a:r>
              <a:rPr lang="en-US" sz="950" dirty="0"/>
              <a:t> cp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on </a:t>
            </a:r>
            <a:r>
              <a:rPr lang="en-US" sz="950" dirty="0" err="1"/>
              <a:t>p.playerid</a:t>
            </a:r>
            <a:r>
              <a:rPr lang="en-US" sz="950" dirty="0"/>
              <a:t> = </a:t>
            </a:r>
            <a:r>
              <a:rPr lang="en-US" sz="950" dirty="0" err="1"/>
              <a:t>cp.playerid</a:t>
            </a:r>
            <a:endParaRPr lang="en-US" sz="9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where </a:t>
            </a:r>
            <a:r>
              <a:rPr lang="en-US" sz="950" dirty="0" err="1"/>
              <a:t>cp.schoolid</a:t>
            </a:r>
            <a:r>
              <a:rPr lang="en-US" sz="950" dirty="0"/>
              <a:t> in (select </a:t>
            </a:r>
            <a:r>
              <a:rPr lang="en-US" sz="950" dirty="0" err="1"/>
              <a:t>schoolid</a:t>
            </a:r>
            <a:r>
              <a:rPr lang="en-US" sz="95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from schools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where </a:t>
            </a:r>
            <a:r>
              <a:rPr lang="en-US" sz="950" dirty="0" err="1"/>
              <a:t>schoolstate</a:t>
            </a:r>
            <a:r>
              <a:rPr lang="en-US" sz="950" dirty="0"/>
              <a:t> = 'TN')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and </a:t>
            </a:r>
            <a:r>
              <a:rPr lang="en-US" sz="950" dirty="0" err="1"/>
              <a:t>p.playerid</a:t>
            </a:r>
            <a:r>
              <a:rPr lang="en-US" sz="950" dirty="0"/>
              <a:t> in (select </a:t>
            </a:r>
            <a:r>
              <a:rPr lang="en-US" sz="950" dirty="0" err="1"/>
              <a:t>playerid</a:t>
            </a:r>
            <a:r>
              <a:rPr lang="en-US" sz="95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from </a:t>
            </a:r>
            <a:r>
              <a:rPr lang="en-US" sz="950" dirty="0" err="1"/>
              <a:t>collegeplaying</a:t>
            </a:r>
            <a:r>
              <a:rPr lang="en-US" sz="950" dirty="0"/>
              <a:t> cp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inner join schools 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on </a:t>
            </a:r>
            <a:r>
              <a:rPr lang="en-US" sz="950" dirty="0" err="1"/>
              <a:t>cp.schoolid</a:t>
            </a:r>
            <a:r>
              <a:rPr lang="en-US" sz="950" dirty="0"/>
              <a:t> = </a:t>
            </a:r>
            <a:r>
              <a:rPr lang="en-US" sz="950" dirty="0" err="1"/>
              <a:t>s.schoolid</a:t>
            </a:r>
            <a:endParaRPr lang="en-US" sz="9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where </a:t>
            </a:r>
            <a:r>
              <a:rPr lang="en-US" sz="950" dirty="0" err="1"/>
              <a:t>schoolstate</a:t>
            </a:r>
            <a:r>
              <a:rPr lang="en-US" sz="950" dirty="0"/>
              <a:t> = 'TN')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group by </a:t>
            </a:r>
            <a:r>
              <a:rPr lang="en-US" sz="950" dirty="0" err="1"/>
              <a:t>p.playerid</a:t>
            </a:r>
            <a:r>
              <a:rPr lang="en-US" sz="950" dirty="0"/>
              <a:t>, </a:t>
            </a:r>
            <a:r>
              <a:rPr lang="en-US" sz="950" dirty="0" err="1"/>
              <a:t>cp.schoolid</a:t>
            </a:r>
            <a:r>
              <a:rPr lang="en-US" sz="950" dirty="0"/>
              <a:t>) as </a:t>
            </a:r>
            <a:r>
              <a:rPr lang="en-US" sz="950" dirty="0" err="1"/>
              <a:t>sq</a:t>
            </a:r>
            <a:endParaRPr lang="en-US" sz="9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inner join salaries </a:t>
            </a:r>
            <a:r>
              <a:rPr lang="en-US" sz="950" dirty="0" err="1"/>
              <a:t>sa</a:t>
            </a:r>
            <a:endParaRPr lang="en-US" sz="9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on </a:t>
            </a:r>
            <a:r>
              <a:rPr lang="en-US" sz="950" dirty="0" err="1"/>
              <a:t>sa.playerid</a:t>
            </a:r>
            <a:r>
              <a:rPr lang="en-US" sz="950" dirty="0"/>
              <a:t> = </a:t>
            </a:r>
            <a:r>
              <a:rPr lang="en-US" sz="950" dirty="0" err="1"/>
              <a:t>sq.playerid</a:t>
            </a:r>
            <a:endParaRPr lang="en-US" sz="9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inner join schools </a:t>
            </a:r>
            <a:r>
              <a:rPr lang="en-US" sz="950" dirty="0" err="1"/>
              <a:t>sc</a:t>
            </a:r>
            <a:endParaRPr lang="en-US" sz="9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on </a:t>
            </a:r>
            <a:r>
              <a:rPr lang="en-US" sz="950" dirty="0" err="1"/>
              <a:t>sq.schoolid</a:t>
            </a:r>
            <a:r>
              <a:rPr lang="en-US" sz="950" dirty="0"/>
              <a:t> = </a:t>
            </a:r>
            <a:r>
              <a:rPr lang="en-US" sz="950" dirty="0" err="1"/>
              <a:t>sc.schoolid</a:t>
            </a:r>
            <a:endParaRPr lang="en-US" sz="9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group by </a:t>
            </a:r>
            <a:r>
              <a:rPr lang="en-US" sz="950" dirty="0" err="1"/>
              <a:t>sc.schoolname</a:t>
            </a:r>
            <a:endParaRPr lang="en-US" sz="95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9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b="1" dirty="0"/>
              <a:t>[4] </a:t>
            </a:r>
            <a:r>
              <a:rPr lang="en-US" sz="950" dirty="0"/>
              <a:t>select </a:t>
            </a:r>
            <a:r>
              <a:rPr lang="en-US" sz="950" dirty="0" err="1"/>
              <a:t>sc.schoolname</a:t>
            </a:r>
            <a:r>
              <a:rPr lang="en-US" sz="950" dirty="0"/>
              <a:t>, </a:t>
            </a:r>
            <a:r>
              <a:rPr lang="en-US" sz="950" dirty="0" err="1"/>
              <a:t>concat</a:t>
            </a:r>
            <a:r>
              <a:rPr lang="en-US" sz="950" dirty="0"/>
              <a:t>(</a:t>
            </a:r>
            <a:r>
              <a:rPr lang="en-US" sz="950" dirty="0" err="1"/>
              <a:t>p.namefirst</a:t>
            </a:r>
            <a:r>
              <a:rPr lang="en-US" sz="950" dirty="0"/>
              <a:t>, ' ', </a:t>
            </a:r>
            <a:r>
              <a:rPr lang="en-US" sz="950" dirty="0" err="1"/>
              <a:t>p.namelast</a:t>
            </a:r>
            <a:r>
              <a:rPr lang="en-US" sz="950" dirty="0"/>
              <a:t>) as </a:t>
            </a:r>
            <a:r>
              <a:rPr lang="en-US" sz="950" dirty="0" err="1"/>
              <a:t>fullname</a:t>
            </a:r>
            <a:r>
              <a:rPr lang="en-US" sz="950" dirty="0"/>
              <a:t>, sum(</a:t>
            </a:r>
            <a:r>
              <a:rPr lang="en-US" sz="950" dirty="0" err="1"/>
              <a:t>sa.salary</a:t>
            </a:r>
            <a:r>
              <a:rPr lang="en-US" sz="950" dirty="0"/>
              <a:t>) as </a:t>
            </a:r>
            <a:r>
              <a:rPr lang="en-US" sz="950" dirty="0" err="1"/>
              <a:t>full_career_earnings</a:t>
            </a:r>
            <a:endParaRPr lang="en-US" sz="9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from (select </a:t>
            </a:r>
            <a:r>
              <a:rPr lang="en-US" sz="950" dirty="0" err="1"/>
              <a:t>p.playerid</a:t>
            </a:r>
            <a:r>
              <a:rPr lang="en-US" sz="950" dirty="0"/>
              <a:t>, </a:t>
            </a:r>
            <a:r>
              <a:rPr lang="en-US" sz="950" dirty="0" err="1"/>
              <a:t>cp.schoolid</a:t>
            </a:r>
            <a:endParaRPr lang="en-US" sz="9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from people p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inner join </a:t>
            </a:r>
            <a:r>
              <a:rPr lang="en-US" sz="950" dirty="0" err="1"/>
              <a:t>collegeplaying</a:t>
            </a:r>
            <a:r>
              <a:rPr lang="en-US" sz="950" dirty="0"/>
              <a:t> cp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on </a:t>
            </a:r>
            <a:r>
              <a:rPr lang="en-US" sz="950" dirty="0" err="1"/>
              <a:t>p.playerid</a:t>
            </a:r>
            <a:r>
              <a:rPr lang="en-US" sz="950" dirty="0"/>
              <a:t> = </a:t>
            </a:r>
            <a:r>
              <a:rPr lang="en-US" sz="950" dirty="0" err="1"/>
              <a:t>cp.playerid</a:t>
            </a:r>
            <a:endParaRPr lang="en-US" sz="9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where </a:t>
            </a:r>
            <a:r>
              <a:rPr lang="en-US" sz="950" dirty="0" err="1"/>
              <a:t>cp.schoolid</a:t>
            </a:r>
            <a:r>
              <a:rPr lang="en-US" sz="950" dirty="0"/>
              <a:t> in (select </a:t>
            </a:r>
            <a:r>
              <a:rPr lang="en-US" sz="950" dirty="0" err="1"/>
              <a:t>schoolid</a:t>
            </a:r>
            <a:r>
              <a:rPr lang="en-US" sz="95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from schools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where </a:t>
            </a:r>
            <a:r>
              <a:rPr lang="en-US" sz="950" dirty="0" err="1"/>
              <a:t>schoolstate</a:t>
            </a:r>
            <a:r>
              <a:rPr lang="en-US" sz="950" dirty="0"/>
              <a:t> = 'TN')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and </a:t>
            </a:r>
            <a:r>
              <a:rPr lang="en-US" sz="950" dirty="0" err="1"/>
              <a:t>p.playerid</a:t>
            </a:r>
            <a:r>
              <a:rPr lang="en-US" sz="950" dirty="0"/>
              <a:t> in (select </a:t>
            </a:r>
            <a:r>
              <a:rPr lang="en-US" sz="950" dirty="0" err="1"/>
              <a:t>playerid</a:t>
            </a:r>
            <a:r>
              <a:rPr lang="en-US" sz="95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from </a:t>
            </a:r>
            <a:r>
              <a:rPr lang="en-US" sz="950" dirty="0" err="1"/>
              <a:t>collegeplaying</a:t>
            </a:r>
            <a:r>
              <a:rPr lang="en-US" sz="950" dirty="0"/>
              <a:t> cp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inner join schools 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on </a:t>
            </a:r>
            <a:r>
              <a:rPr lang="en-US" sz="950" dirty="0" err="1"/>
              <a:t>cp.schoolid</a:t>
            </a:r>
            <a:r>
              <a:rPr lang="en-US" sz="950" dirty="0"/>
              <a:t> = </a:t>
            </a:r>
            <a:r>
              <a:rPr lang="en-US" sz="950" dirty="0" err="1"/>
              <a:t>s.schoolid</a:t>
            </a:r>
            <a:endParaRPr lang="en-US" sz="9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where </a:t>
            </a:r>
            <a:r>
              <a:rPr lang="en-US" sz="950" dirty="0" err="1"/>
              <a:t>schoolstate</a:t>
            </a:r>
            <a:r>
              <a:rPr lang="en-US" sz="950" dirty="0"/>
              <a:t> = 'TN')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group by </a:t>
            </a:r>
            <a:r>
              <a:rPr lang="en-US" sz="950" dirty="0" err="1"/>
              <a:t>p.playerid</a:t>
            </a:r>
            <a:r>
              <a:rPr lang="en-US" sz="950" dirty="0"/>
              <a:t>, </a:t>
            </a:r>
            <a:r>
              <a:rPr lang="en-US" sz="950" dirty="0" err="1"/>
              <a:t>cp.schoolid</a:t>
            </a:r>
            <a:r>
              <a:rPr lang="en-US" sz="950" dirty="0"/>
              <a:t>) as </a:t>
            </a:r>
            <a:r>
              <a:rPr lang="en-US" sz="950" dirty="0" err="1"/>
              <a:t>sq</a:t>
            </a:r>
            <a:endParaRPr lang="en-US" sz="9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inner join salaries </a:t>
            </a:r>
            <a:r>
              <a:rPr lang="en-US" sz="950" dirty="0" err="1"/>
              <a:t>sa</a:t>
            </a:r>
            <a:endParaRPr lang="en-US" sz="9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on </a:t>
            </a:r>
            <a:r>
              <a:rPr lang="en-US" sz="950" dirty="0" err="1"/>
              <a:t>sa.playerid</a:t>
            </a:r>
            <a:r>
              <a:rPr lang="en-US" sz="950" dirty="0"/>
              <a:t> = </a:t>
            </a:r>
            <a:r>
              <a:rPr lang="en-US" sz="950" dirty="0" err="1"/>
              <a:t>sq.playerid</a:t>
            </a:r>
            <a:endParaRPr lang="en-US" sz="9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inner join schools </a:t>
            </a:r>
            <a:r>
              <a:rPr lang="en-US" sz="950" dirty="0" err="1"/>
              <a:t>sc</a:t>
            </a:r>
            <a:endParaRPr lang="en-US" sz="9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on </a:t>
            </a:r>
            <a:r>
              <a:rPr lang="en-US" sz="950" dirty="0" err="1"/>
              <a:t>sq.schoolid</a:t>
            </a:r>
            <a:r>
              <a:rPr lang="en-US" sz="950" dirty="0"/>
              <a:t> = </a:t>
            </a:r>
            <a:r>
              <a:rPr lang="en-US" sz="950" dirty="0" err="1"/>
              <a:t>sc.schoolid</a:t>
            </a:r>
            <a:endParaRPr lang="en-US" sz="9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inner join people p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on </a:t>
            </a:r>
            <a:r>
              <a:rPr lang="en-US" sz="950" dirty="0" err="1"/>
              <a:t>sq.playerid</a:t>
            </a:r>
            <a:r>
              <a:rPr lang="en-US" sz="950" dirty="0"/>
              <a:t> = </a:t>
            </a:r>
            <a:r>
              <a:rPr lang="en-US" sz="950" dirty="0" err="1"/>
              <a:t>p.playerid</a:t>
            </a:r>
            <a:endParaRPr lang="en-US" sz="9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group by </a:t>
            </a:r>
            <a:r>
              <a:rPr lang="en-US" sz="950" dirty="0" err="1"/>
              <a:t>concat</a:t>
            </a:r>
            <a:r>
              <a:rPr lang="en-US" sz="950" dirty="0"/>
              <a:t>(</a:t>
            </a:r>
            <a:r>
              <a:rPr lang="en-US" sz="950" dirty="0" err="1"/>
              <a:t>p.namefirst</a:t>
            </a:r>
            <a:r>
              <a:rPr lang="en-US" sz="950" dirty="0"/>
              <a:t>, ' ', </a:t>
            </a:r>
            <a:r>
              <a:rPr lang="en-US" sz="950" dirty="0" err="1"/>
              <a:t>p.namelast</a:t>
            </a:r>
            <a:r>
              <a:rPr lang="en-US" sz="950" dirty="0"/>
              <a:t>), </a:t>
            </a:r>
            <a:r>
              <a:rPr lang="en-US" sz="950" dirty="0" err="1"/>
              <a:t>sc.schoolname</a:t>
            </a:r>
            <a:endParaRPr lang="en-US" sz="9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order by </a:t>
            </a:r>
            <a:r>
              <a:rPr lang="en-US" sz="950" dirty="0" err="1"/>
              <a:t>full_career_earnings</a:t>
            </a:r>
            <a:r>
              <a:rPr lang="en-US" sz="950" dirty="0"/>
              <a:t> desc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9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b="1" dirty="0"/>
              <a:t>[5] </a:t>
            </a:r>
            <a:r>
              <a:rPr lang="en-US" sz="950" dirty="0"/>
              <a:t>select </a:t>
            </a:r>
            <a:r>
              <a:rPr lang="en-US" sz="950" dirty="0" err="1"/>
              <a:t>concat</a:t>
            </a:r>
            <a:r>
              <a:rPr lang="en-US" sz="950" dirty="0"/>
              <a:t>(</a:t>
            </a:r>
            <a:r>
              <a:rPr lang="en-US" sz="950" dirty="0" err="1"/>
              <a:t>p.namefirst</a:t>
            </a:r>
            <a:r>
              <a:rPr lang="en-US" sz="950" dirty="0"/>
              <a:t>, ' ', </a:t>
            </a:r>
            <a:r>
              <a:rPr lang="en-US" sz="950" dirty="0" err="1"/>
              <a:t>p.namelast</a:t>
            </a:r>
            <a:r>
              <a:rPr lang="en-US" sz="950" dirty="0"/>
              <a:t>) as </a:t>
            </a:r>
            <a:r>
              <a:rPr lang="en-US" sz="950" dirty="0" err="1"/>
              <a:t>fullname</a:t>
            </a:r>
            <a:r>
              <a:rPr lang="en-US" sz="950" dirty="0"/>
              <a:t>, </a:t>
            </a:r>
            <a:r>
              <a:rPr lang="en-US" sz="950" dirty="0" err="1"/>
              <a:t>sc.schoolname</a:t>
            </a:r>
            <a:r>
              <a:rPr lang="en-US" sz="950" dirty="0"/>
              <a:t>, round(cast(sum(</a:t>
            </a:r>
            <a:r>
              <a:rPr lang="en-US" sz="950" dirty="0" err="1"/>
              <a:t>sa.salary</a:t>
            </a:r>
            <a:r>
              <a:rPr lang="en-US" sz="950" dirty="0"/>
              <a:t>)/count(*) as decimal),2) as </a:t>
            </a:r>
            <a:r>
              <a:rPr lang="en-US" sz="950" dirty="0" err="1"/>
              <a:t>average_salary</a:t>
            </a:r>
            <a:endParaRPr lang="en-US" sz="9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from (select </a:t>
            </a:r>
            <a:r>
              <a:rPr lang="en-US" sz="950" dirty="0" err="1"/>
              <a:t>p.playerid</a:t>
            </a:r>
            <a:r>
              <a:rPr lang="en-US" sz="950" dirty="0"/>
              <a:t>, </a:t>
            </a:r>
            <a:r>
              <a:rPr lang="en-US" sz="950" dirty="0" err="1"/>
              <a:t>cp.schoolid</a:t>
            </a:r>
            <a:endParaRPr lang="en-US" sz="9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from people p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inner join </a:t>
            </a:r>
            <a:r>
              <a:rPr lang="en-US" sz="950" dirty="0" err="1"/>
              <a:t>collegeplaying</a:t>
            </a:r>
            <a:r>
              <a:rPr lang="en-US" sz="950" dirty="0"/>
              <a:t> cp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on </a:t>
            </a:r>
            <a:r>
              <a:rPr lang="en-US" sz="950" dirty="0" err="1"/>
              <a:t>p.playerid</a:t>
            </a:r>
            <a:r>
              <a:rPr lang="en-US" sz="950" dirty="0"/>
              <a:t> = </a:t>
            </a:r>
            <a:r>
              <a:rPr lang="en-US" sz="950" dirty="0" err="1"/>
              <a:t>cp.playerid</a:t>
            </a:r>
            <a:endParaRPr lang="en-US" sz="9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where </a:t>
            </a:r>
            <a:r>
              <a:rPr lang="en-US" sz="950" dirty="0" err="1"/>
              <a:t>cp.schoolid</a:t>
            </a:r>
            <a:r>
              <a:rPr lang="en-US" sz="950" dirty="0"/>
              <a:t> in (select </a:t>
            </a:r>
            <a:r>
              <a:rPr lang="en-US" sz="950" dirty="0" err="1"/>
              <a:t>schoolid</a:t>
            </a:r>
            <a:r>
              <a:rPr lang="en-US" sz="95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from schools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where </a:t>
            </a:r>
            <a:r>
              <a:rPr lang="en-US" sz="950" dirty="0" err="1"/>
              <a:t>schoolstate</a:t>
            </a:r>
            <a:r>
              <a:rPr lang="en-US" sz="950" dirty="0"/>
              <a:t> = 'TN')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and </a:t>
            </a:r>
            <a:r>
              <a:rPr lang="en-US" sz="950" dirty="0" err="1"/>
              <a:t>p.playerid</a:t>
            </a:r>
            <a:r>
              <a:rPr lang="en-US" sz="950" dirty="0"/>
              <a:t> in (select </a:t>
            </a:r>
            <a:r>
              <a:rPr lang="en-US" sz="950" dirty="0" err="1"/>
              <a:t>playerid</a:t>
            </a:r>
            <a:r>
              <a:rPr lang="en-US" sz="95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from </a:t>
            </a:r>
            <a:r>
              <a:rPr lang="en-US" sz="950" dirty="0" err="1"/>
              <a:t>collegeplaying</a:t>
            </a:r>
            <a:r>
              <a:rPr lang="en-US" sz="950" dirty="0"/>
              <a:t> cp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inner join schools 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on </a:t>
            </a:r>
            <a:r>
              <a:rPr lang="en-US" sz="950" dirty="0" err="1"/>
              <a:t>cp.schoolid</a:t>
            </a:r>
            <a:r>
              <a:rPr lang="en-US" sz="950" dirty="0"/>
              <a:t> = </a:t>
            </a:r>
            <a:r>
              <a:rPr lang="en-US" sz="950" dirty="0" err="1"/>
              <a:t>s.schoolid</a:t>
            </a:r>
            <a:endParaRPr lang="en-US" sz="9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where </a:t>
            </a:r>
            <a:r>
              <a:rPr lang="en-US" sz="950" dirty="0" err="1"/>
              <a:t>schoolstate</a:t>
            </a:r>
            <a:r>
              <a:rPr lang="en-US" sz="950" dirty="0"/>
              <a:t> = 'TN')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group by </a:t>
            </a:r>
            <a:r>
              <a:rPr lang="en-US" sz="950" dirty="0" err="1"/>
              <a:t>p.playerid</a:t>
            </a:r>
            <a:r>
              <a:rPr lang="en-US" sz="950" dirty="0"/>
              <a:t>, </a:t>
            </a:r>
            <a:r>
              <a:rPr lang="en-US" sz="950" dirty="0" err="1"/>
              <a:t>cp.schoolid</a:t>
            </a:r>
            <a:r>
              <a:rPr lang="en-US" sz="950" dirty="0"/>
              <a:t>) as </a:t>
            </a:r>
            <a:r>
              <a:rPr lang="en-US" sz="950" dirty="0" err="1"/>
              <a:t>sq</a:t>
            </a:r>
            <a:endParaRPr lang="en-US" sz="9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inner join salaries </a:t>
            </a:r>
            <a:r>
              <a:rPr lang="en-US" sz="950" dirty="0" err="1"/>
              <a:t>sa</a:t>
            </a:r>
            <a:endParaRPr lang="en-US" sz="9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on </a:t>
            </a:r>
            <a:r>
              <a:rPr lang="en-US" sz="950" dirty="0" err="1"/>
              <a:t>sa.playerid</a:t>
            </a:r>
            <a:r>
              <a:rPr lang="en-US" sz="950" dirty="0"/>
              <a:t> = </a:t>
            </a:r>
            <a:r>
              <a:rPr lang="en-US" sz="950" dirty="0" err="1"/>
              <a:t>sq.playerid</a:t>
            </a:r>
            <a:endParaRPr lang="en-US" sz="9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inner join schools </a:t>
            </a:r>
            <a:r>
              <a:rPr lang="en-US" sz="950" dirty="0" err="1"/>
              <a:t>sc</a:t>
            </a:r>
            <a:endParaRPr lang="en-US" sz="9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on </a:t>
            </a:r>
            <a:r>
              <a:rPr lang="en-US" sz="950" dirty="0" err="1"/>
              <a:t>sq.schoolid</a:t>
            </a:r>
            <a:r>
              <a:rPr lang="en-US" sz="950" dirty="0"/>
              <a:t> = </a:t>
            </a:r>
            <a:r>
              <a:rPr lang="en-US" sz="950" dirty="0" err="1"/>
              <a:t>sc.schoolid</a:t>
            </a:r>
            <a:endParaRPr lang="en-US" sz="9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inner join people p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on </a:t>
            </a:r>
            <a:r>
              <a:rPr lang="en-US" sz="950" dirty="0" err="1"/>
              <a:t>sq.playerid</a:t>
            </a:r>
            <a:r>
              <a:rPr lang="en-US" sz="950" dirty="0"/>
              <a:t> = </a:t>
            </a:r>
            <a:r>
              <a:rPr lang="en-US" sz="950" dirty="0" err="1"/>
              <a:t>p.playerid</a:t>
            </a:r>
            <a:endParaRPr lang="en-US" sz="9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group by </a:t>
            </a:r>
            <a:r>
              <a:rPr lang="en-US" sz="950" dirty="0" err="1"/>
              <a:t>concat</a:t>
            </a:r>
            <a:r>
              <a:rPr lang="en-US" sz="950" dirty="0"/>
              <a:t>(</a:t>
            </a:r>
            <a:r>
              <a:rPr lang="en-US" sz="950" dirty="0" err="1"/>
              <a:t>p.namefirst</a:t>
            </a:r>
            <a:r>
              <a:rPr lang="en-US" sz="950" dirty="0"/>
              <a:t>, ' ', </a:t>
            </a:r>
            <a:r>
              <a:rPr lang="en-US" sz="950" dirty="0" err="1"/>
              <a:t>p.namelast</a:t>
            </a:r>
            <a:r>
              <a:rPr lang="en-US" sz="950" dirty="0"/>
              <a:t>), </a:t>
            </a:r>
            <a:r>
              <a:rPr lang="en-US" sz="950" dirty="0" err="1"/>
              <a:t>sc.schoolname</a:t>
            </a:r>
            <a:endParaRPr lang="en-US" sz="9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50" dirty="0"/>
              <a:t>order by </a:t>
            </a:r>
            <a:r>
              <a:rPr lang="en-US" sz="950" dirty="0" err="1"/>
              <a:t>average_salary</a:t>
            </a:r>
            <a:r>
              <a:rPr lang="en-US" sz="950" dirty="0"/>
              <a:t> desc</a:t>
            </a:r>
          </a:p>
        </p:txBody>
      </p:sp>
    </p:spTree>
    <p:extLst>
      <p:ext uri="{BB962C8B-B14F-4D97-AF65-F5344CB8AC3E}">
        <p14:creationId xmlns:p14="http://schemas.microsoft.com/office/powerpoint/2010/main" val="176322208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1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CC0000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1929</Words>
  <Application>Microsoft Office PowerPoint</Application>
  <PresentationFormat>Widescreen</PresentationFormat>
  <Paragraphs>315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Bookman Old Style</vt:lpstr>
      <vt:lpstr>Calibri</vt:lpstr>
      <vt:lpstr>Franklin Gothic Book</vt:lpstr>
      <vt:lpstr>1_RetrospectVTI</vt:lpstr>
      <vt:lpstr>The Statistics of Baseball</vt:lpstr>
      <vt:lpstr>Questions and Answers Part 1</vt:lpstr>
      <vt:lpstr>Questions and Answers Part 2</vt:lpstr>
      <vt:lpstr>A Tennessee  Pedigree</vt:lpstr>
      <vt:lpstr>Top 10 Most Players</vt:lpstr>
      <vt:lpstr>Top 10 Salaries &amp; Earnings By School*</vt:lpstr>
      <vt:lpstr>Top 10 Salaries &amp; Earnings By Player*</vt:lpstr>
      <vt:lpstr>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Statistics of Baseball</dc:title>
  <dc:creator>Double A</dc:creator>
  <cp:lastModifiedBy>Double A</cp:lastModifiedBy>
  <cp:revision>6</cp:revision>
  <dcterms:created xsi:type="dcterms:W3CDTF">2020-09-08T22:24:24Z</dcterms:created>
  <dcterms:modified xsi:type="dcterms:W3CDTF">2020-09-08T22:47:50Z</dcterms:modified>
</cp:coreProperties>
</file>