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HR by Decade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Sheet5!$C$14</c:f>
              <c:strCache>
                <c:ptCount val="1"/>
                <c:pt idx="0">
                  <c:v>HR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Sheet5!$A$15:$A$24</c:f>
              <c:strCache>
                <c:ptCount val="10"/>
                <c:pt idx="0">
                  <c:v>1920s</c:v>
                </c:pt>
                <c:pt idx="1">
                  <c:v>1930s</c:v>
                </c:pt>
                <c:pt idx="2">
                  <c:v>1940s</c:v>
                </c:pt>
                <c:pt idx="3">
                  <c:v>1950s</c:v>
                </c:pt>
                <c:pt idx="4">
                  <c:v>1960s</c:v>
                </c:pt>
                <c:pt idx="5">
                  <c:v>1970s</c:v>
                </c:pt>
                <c:pt idx="6">
                  <c:v>1980s</c:v>
                </c:pt>
                <c:pt idx="7">
                  <c:v>1990s</c:v>
                </c:pt>
                <c:pt idx="8">
                  <c:v>2000s</c:v>
                </c:pt>
                <c:pt idx="9">
                  <c:v>2010s</c:v>
                </c:pt>
              </c:strCache>
            </c:strRef>
          </c:cat>
          <c:val>
            <c:numRef>
              <c:f>Sheet5!$C$15:$C$24</c:f>
              <c:numCache>
                <c:formatCode>General</c:formatCode>
                <c:ptCount val="10"/>
                <c:pt idx="0">
                  <c:v>1.86</c:v>
                </c:pt>
                <c:pt idx="1">
                  <c:v>2.57</c:v>
                </c:pt>
                <c:pt idx="2">
                  <c:v>2.2400000000000002</c:v>
                </c:pt>
                <c:pt idx="3">
                  <c:v>3.39</c:v>
                </c:pt>
                <c:pt idx="4">
                  <c:v>3.46</c:v>
                </c:pt>
                <c:pt idx="5">
                  <c:v>3.21</c:v>
                </c:pt>
                <c:pt idx="6">
                  <c:v>3.28</c:v>
                </c:pt>
                <c:pt idx="7">
                  <c:v>3.49</c:v>
                </c:pt>
                <c:pt idx="8">
                  <c:v>3.83</c:v>
                </c:pt>
                <c:pt idx="9">
                  <c:v>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E-4879-96DD-33E76ED5E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277488"/>
        <c:axId val="447003488"/>
      </c:barChart>
      <c:catAx>
        <c:axId val="29427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003488"/>
        <c:crosses val="autoZero"/>
        <c:auto val="1"/>
        <c:lblAlgn val="ctr"/>
        <c:lblOffset val="100"/>
        <c:noMultiLvlLbl val="0"/>
      </c:catAx>
      <c:valAx>
        <c:axId val="44700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27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</a:t>
            </a:r>
            <a:r>
              <a:rPr lang="en-US" baseline="0"/>
              <a:t> Home Run Club '61 - '13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Homeruns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Sheet1!$A$2:$B$30</c15:sqref>
                  </c15:fullRef>
                  <c15:levelRef>
                    <c15:sqref>Sheet1!$A$2:$A$30</c15:sqref>
                  </c15:levelRef>
                </c:ext>
              </c:extLst>
              <c:f>Sheet1!$A$2:$A$30</c:f>
              <c:strCache>
                <c:ptCount val="29"/>
                <c:pt idx="0">
                  <c:v>mantlmi01</c:v>
                </c:pt>
                <c:pt idx="1">
                  <c:v>marisro01</c:v>
                </c:pt>
                <c:pt idx="2">
                  <c:v>mayswi01</c:v>
                </c:pt>
                <c:pt idx="3">
                  <c:v>fostege01</c:v>
                </c:pt>
                <c:pt idx="4">
                  <c:v>fieldce01</c:v>
                </c:pt>
                <c:pt idx="5">
                  <c:v>belleal01</c:v>
                </c:pt>
                <c:pt idx="6">
                  <c:v>anderbr01</c:v>
                </c:pt>
                <c:pt idx="7">
                  <c:v>mcgwima01</c:v>
                </c:pt>
                <c:pt idx="8">
                  <c:v>griffke02</c:v>
                </c:pt>
                <c:pt idx="9">
                  <c:v>griffke02</c:v>
                </c:pt>
                <c:pt idx="10">
                  <c:v>mcgwima01</c:v>
                </c:pt>
                <c:pt idx="11">
                  <c:v>sosasa01</c:v>
                </c:pt>
                <c:pt idx="12">
                  <c:v>vaughgr01</c:v>
                </c:pt>
                <c:pt idx="13">
                  <c:v>mcgwima01</c:v>
                </c:pt>
                <c:pt idx="14">
                  <c:v>sosasa01</c:v>
                </c:pt>
                <c:pt idx="15">
                  <c:v>sosasa01</c:v>
                </c:pt>
                <c:pt idx="16">
                  <c:v>bondsba01</c:v>
                </c:pt>
                <c:pt idx="17">
                  <c:v>gonzalu01</c:v>
                </c:pt>
                <c:pt idx="18">
                  <c:v>rodrial01</c:v>
                </c:pt>
                <c:pt idx="19">
                  <c:v>sosasa01</c:v>
                </c:pt>
                <c:pt idx="20">
                  <c:v>rodrial01</c:v>
                </c:pt>
                <c:pt idx="21">
                  <c:v>thomeji01</c:v>
                </c:pt>
                <c:pt idx="22">
                  <c:v>jonesan01</c:v>
                </c:pt>
                <c:pt idx="23">
                  <c:v>howarry01</c:v>
                </c:pt>
                <c:pt idx="24">
                  <c:v>ortizda01</c:v>
                </c:pt>
                <c:pt idx="25">
                  <c:v>fieldpr01</c:v>
                </c:pt>
                <c:pt idx="26">
                  <c:v>rodrial01</c:v>
                </c:pt>
                <c:pt idx="27">
                  <c:v>bautijo02</c:v>
                </c:pt>
                <c:pt idx="28">
                  <c:v>davisch02</c:v>
                </c:pt>
              </c:strCache>
            </c:strRef>
          </c:cat>
          <c:val>
            <c:numRef>
              <c:f>Sheet1!$L$2:$L$30</c:f>
              <c:numCache>
                <c:formatCode>General</c:formatCode>
                <c:ptCount val="29"/>
                <c:pt idx="0">
                  <c:v>54</c:v>
                </c:pt>
                <c:pt idx="1">
                  <c:v>61</c:v>
                </c:pt>
                <c:pt idx="2">
                  <c:v>52</c:v>
                </c:pt>
                <c:pt idx="3">
                  <c:v>52</c:v>
                </c:pt>
                <c:pt idx="4">
                  <c:v>51</c:v>
                </c:pt>
                <c:pt idx="5">
                  <c:v>50</c:v>
                </c:pt>
                <c:pt idx="6">
                  <c:v>50</c:v>
                </c:pt>
                <c:pt idx="7">
                  <c:v>52</c:v>
                </c:pt>
                <c:pt idx="8">
                  <c:v>56</c:v>
                </c:pt>
                <c:pt idx="9">
                  <c:v>56</c:v>
                </c:pt>
                <c:pt idx="10">
                  <c:v>70</c:v>
                </c:pt>
                <c:pt idx="11">
                  <c:v>66</c:v>
                </c:pt>
                <c:pt idx="12">
                  <c:v>50</c:v>
                </c:pt>
                <c:pt idx="13">
                  <c:v>65</c:v>
                </c:pt>
                <c:pt idx="14">
                  <c:v>63</c:v>
                </c:pt>
                <c:pt idx="15">
                  <c:v>50</c:v>
                </c:pt>
                <c:pt idx="16">
                  <c:v>73</c:v>
                </c:pt>
                <c:pt idx="17">
                  <c:v>57</c:v>
                </c:pt>
                <c:pt idx="18">
                  <c:v>52</c:v>
                </c:pt>
                <c:pt idx="19">
                  <c:v>64</c:v>
                </c:pt>
                <c:pt idx="20">
                  <c:v>57</c:v>
                </c:pt>
                <c:pt idx="21">
                  <c:v>52</c:v>
                </c:pt>
                <c:pt idx="22">
                  <c:v>51</c:v>
                </c:pt>
                <c:pt idx="23">
                  <c:v>58</c:v>
                </c:pt>
                <c:pt idx="24">
                  <c:v>54</c:v>
                </c:pt>
                <c:pt idx="25">
                  <c:v>50</c:v>
                </c:pt>
                <c:pt idx="26">
                  <c:v>54</c:v>
                </c:pt>
                <c:pt idx="27">
                  <c:v>54</c:v>
                </c:pt>
                <c:pt idx="28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9-46C6-A202-DFBC69F019E9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RBI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Sheet1!$A$2:$B$30</c15:sqref>
                  </c15:fullRef>
                  <c15:levelRef>
                    <c15:sqref>Sheet1!$A$2:$A$30</c15:sqref>
                  </c15:levelRef>
                </c:ext>
              </c:extLst>
              <c:f>Sheet1!$A$2:$A$30</c:f>
              <c:strCache>
                <c:ptCount val="29"/>
                <c:pt idx="0">
                  <c:v>mantlmi01</c:v>
                </c:pt>
                <c:pt idx="1">
                  <c:v>marisro01</c:v>
                </c:pt>
                <c:pt idx="2">
                  <c:v>mayswi01</c:v>
                </c:pt>
                <c:pt idx="3">
                  <c:v>fostege01</c:v>
                </c:pt>
                <c:pt idx="4">
                  <c:v>fieldce01</c:v>
                </c:pt>
                <c:pt idx="5">
                  <c:v>belleal01</c:v>
                </c:pt>
                <c:pt idx="6">
                  <c:v>anderbr01</c:v>
                </c:pt>
                <c:pt idx="7">
                  <c:v>mcgwima01</c:v>
                </c:pt>
                <c:pt idx="8">
                  <c:v>griffke02</c:v>
                </c:pt>
                <c:pt idx="9">
                  <c:v>griffke02</c:v>
                </c:pt>
                <c:pt idx="10">
                  <c:v>mcgwima01</c:v>
                </c:pt>
                <c:pt idx="11">
                  <c:v>sosasa01</c:v>
                </c:pt>
                <c:pt idx="12">
                  <c:v>vaughgr01</c:v>
                </c:pt>
                <c:pt idx="13">
                  <c:v>mcgwima01</c:v>
                </c:pt>
                <c:pt idx="14">
                  <c:v>sosasa01</c:v>
                </c:pt>
                <c:pt idx="15">
                  <c:v>sosasa01</c:v>
                </c:pt>
                <c:pt idx="16">
                  <c:v>bondsba01</c:v>
                </c:pt>
                <c:pt idx="17">
                  <c:v>gonzalu01</c:v>
                </c:pt>
                <c:pt idx="18">
                  <c:v>rodrial01</c:v>
                </c:pt>
                <c:pt idx="19">
                  <c:v>sosasa01</c:v>
                </c:pt>
                <c:pt idx="20">
                  <c:v>rodrial01</c:v>
                </c:pt>
                <c:pt idx="21">
                  <c:v>thomeji01</c:v>
                </c:pt>
                <c:pt idx="22">
                  <c:v>jonesan01</c:v>
                </c:pt>
                <c:pt idx="23">
                  <c:v>howarry01</c:v>
                </c:pt>
                <c:pt idx="24">
                  <c:v>ortizda01</c:v>
                </c:pt>
                <c:pt idx="25">
                  <c:v>fieldpr01</c:v>
                </c:pt>
                <c:pt idx="26">
                  <c:v>rodrial01</c:v>
                </c:pt>
                <c:pt idx="27">
                  <c:v>bautijo02</c:v>
                </c:pt>
                <c:pt idx="28">
                  <c:v>davisch02</c:v>
                </c:pt>
              </c:strCache>
            </c:strRef>
          </c:cat>
          <c:val>
            <c:numRef>
              <c:f>Sheet1!$M$2:$M$30</c:f>
              <c:numCache>
                <c:formatCode>General</c:formatCode>
                <c:ptCount val="29"/>
                <c:pt idx="0">
                  <c:v>128</c:v>
                </c:pt>
                <c:pt idx="1">
                  <c:v>142</c:v>
                </c:pt>
                <c:pt idx="2">
                  <c:v>112</c:v>
                </c:pt>
                <c:pt idx="3">
                  <c:v>149</c:v>
                </c:pt>
                <c:pt idx="4">
                  <c:v>132</c:v>
                </c:pt>
                <c:pt idx="5">
                  <c:v>126</c:v>
                </c:pt>
                <c:pt idx="6">
                  <c:v>110</c:v>
                </c:pt>
                <c:pt idx="7">
                  <c:v>113</c:v>
                </c:pt>
                <c:pt idx="8">
                  <c:v>147</c:v>
                </c:pt>
                <c:pt idx="9">
                  <c:v>146</c:v>
                </c:pt>
                <c:pt idx="10">
                  <c:v>147</c:v>
                </c:pt>
                <c:pt idx="11">
                  <c:v>158</c:v>
                </c:pt>
                <c:pt idx="12">
                  <c:v>119</c:v>
                </c:pt>
                <c:pt idx="13">
                  <c:v>147</c:v>
                </c:pt>
                <c:pt idx="14">
                  <c:v>141</c:v>
                </c:pt>
                <c:pt idx="15">
                  <c:v>138</c:v>
                </c:pt>
                <c:pt idx="16">
                  <c:v>137</c:v>
                </c:pt>
                <c:pt idx="17">
                  <c:v>142</c:v>
                </c:pt>
                <c:pt idx="18">
                  <c:v>135</c:v>
                </c:pt>
                <c:pt idx="19">
                  <c:v>160</c:v>
                </c:pt>
                <c:pt idx="20">
                  <c:v>142</c:v>
                </c:pt>
                <c:pt idx="21">
                  <c:v>118</c:v>
                </c:pt>
                <c:pt idx="22">
                  <c:v>128</c:v>
                </c:pt>
                <c:pt idx="23">
                  <c:v>149</c:v>
                </c:pt>
                <c:pt idx="24">
                  <c:v>137</c:v>
                </c:pt>
                <c:pt idx="25">
                  <c:v>119</c:v>
                </c:pt>
                <c:pt idx="26">
                  <c:v>156</c:v>
                </c:pt>
                <c:pt idx="27">
                  <c:v>124</c:v>
                </c:pt>
                <c:pt idx="28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9-46C6-A202-DFBC69F01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0715664"/>
        <c:axId val="447030112"/>
      </c:barChart>
      <c:catAx>
        <c:axId val="4507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030112"/>
        <c:crosses val="autoZero"/>
        <c:auto val="1"/>
        <c:lblAlgn val="ctr"/>
        <c:lblOffset val="100"/>
        <c:noMultiLvlLbl val="0"/>
      </c:catAx>
      <c:valAx>
        <c:axId val="44703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1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 Home Run Club Pre</a:t>
            </a:r>
            <a:r>
              <a:rPr lang="en-US" baseline="0"/>
              <a:t> 1960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Sheet6!$L$1</c:f>
              <c:strCache>
                <c:ptCount val="1"/>
                <c:pt idx="0">
                  <c:v>hr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Sheet6!$A$2:$B$14</c15:sqref>
                  </c15:fullRef>
                  <c15:levelRef>
                    <c15:sqref>Sheet6!$A$2:$A$14</c15:sqref>
                  </c15:levelRef>
                </c:ext>
              </c:extLst>
              <c:f>Sheet6!$A$2:$A$14</c:f>
              <c:strCache>
                <c:ptCount val="13"/>
                <c:pt idx="0">
                  <c:v>ruthba01</c:v>
                </c:pt>
                <c:pt idx="1">
                  <c:v>ruthba01</c:v>
                </c:pt>
                <c:pt idx="2">
                  <c:v>ruthba01</c:v>
                </c:pt>
                <c:pt idx="3">
                  <c:v>ruthba01</c:v>
                </c:pt>
                <c:pt idx="4">
                  <c:v>wilsoha01</c:v>
                </c:pt>
                <c:pt idx="5">
                  <c:v>foxxji01</c:v>
                </c:pt>
                <c:pt idx="6">
                  <c:v>foxxji01</c:v>
                </c:pt>
                <c:pt idx="7">
                  <c:v>greenha01</c:v>
                </c:pt>
                <c:pt idx="8">
                  <c:v>kinerra01</c:v>
                </c:pt>
                <c:pt idx="9">
                  <c:v>mizejo01</c:v>
                </c:pt>
                <c:pt idx="10">
                  <c:v>kinerra01</c:v>
                </c:pt>
                <c:pt idx="11">
                  <c:v>mayswi01</c:v>
                </c:pt>
                <c:pt idx="12">
                  <c:v>mantlmi01</c:v>
                </c:pt>
              </c:strCache>
            </c:strRef>
          </c:cat>
          <c:val>
            <c:numRef>
              <c:f>Sheet6!$L$2:$L$14</c:f>
              <c:numCache>
                <c:formatCode>General</c:formatCode>
                <c:ptCount val="13"/>
                <c:pt idx="0">
                  <c:v>54</c:v>
                </c:pt>
                <c:pt idx="1">
                  <c:v>59</c:v>
                </c:pt>
                <c:pt idx="2">
                  <c:v>60</c:v>
                </c:pt>
                <c:pt idx="3">
                  <c:v>54</c:v>
                </c:pt>
                <c:pt idx="4">
                  <c:v>56</c:v>
                </c:pt>
                <c:pt idx="5">
                  <c:v>58</c:v>
                </c:pt>
                <c:pt idx="6">
                  <c:v>50</c:v>
                </c:pt>
                <c:pt idx="7">
                  <c:v>58</c:v>
                </c:pt>
                <c:pt idx="8">
                  <c:v>51</c:v>
                </c:pt>
                <c:pt idx="9">
                  <c:v>51</c:v>
                </c:pt>
                <c:pt idx="10">
                  <c:v>54</c:v>
                </c:pt>
                <c:pt idx="11">
                  <c:v>51</c:v>
                </c:pt>
                <c:pt idx="1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44-4426-8047-D1D5C40FD8EF}"/>
            </c:ext>
          </c:extLst>
        </c:ser>
        <c:ser>
          <c:idx val="1"/>
          <c:order val="1"/>
          <c:tx>
            <c:strRef>
              <c:f>Sheet6!$M$1</c:f>
              <c:strCache>
                <c:ptCount val="1"/>
                <c:pt idx="0">
                  <c:v>rbi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Sheet6!$A$2:$B$14</c15:sqref>
                  </c15:fullRef>
                  <c15:levelRef>
                    <c15:sqref>Sheet6!$A$2:$A$14</c15:sqref>
                  </c15:levelRef>
                </c:ext>
              </c:extLst>
              <c:f>Sheet6!$A$2:$A$14</c:f>
              <c:strCache>
                <c:ptCount val="13"/>
                <c:pt idx="0">
                  <c:v>ruthba01</c:v>
                </c:pt>
                <c:pt idx="1">
                  <c:v>ruthba01</c:v>
                </c:pt>
                <c:pt idx="2">
                  <c:v>ruthba01</c:v>
                </c:pt>
                <c:pt idx="3">
                  <c:v>ruthba01</c:v>
                </c:pt>
                <c:pt idx="4">
                  <c:v>wilsoha01</c:v>
                </c:pt>
                <c:pt idx="5">
                  <c:v>foxxji01</c:v>
                </c:pt>
                <c:pt idx="6">
                  <c:v>foxxji01</c:v>
                </c:pt>
                <c:pt idx="7">
                  <c:v>greenha01</c:v>
                </c:pt>
                <c:pt idx="8">
                  <c:v>kinerra01</c:v>
                </c:pt>
                <c:pt idx="9">
                  <c:v>mizejo01</c:v>
                </c:pt>
                <c:pt idx="10">
                  <c:v>kinerra01</c:v>
                </c:pt>
                <c:pt idx="11">
                  <c:v>mayswi01</c:v>
                </c:pt>
                <c:pt idx="12">
                  <c:v>mantlmi01</c:v>
                </c:pt>
              </c:strCache>
            </c:strRef>
          </c:cat>
          <c:val>
            <c:numRef>
              <c:f>Sheet6!$M$2:$M$14</c:f>
              <c:numCache>
                <c:formatCode>General</c:formatCode>
                <c:ptCount val="13"/>
                <c:pt idx="0">
                  <c:v>137</c:v>
                </c:pt>
                <c:pt idx="1">
                  <c:v>171</c:v>
                </c:pt>
                <c:pt idx="2">
                  <c:v>164</c:v>
                </c:pt>
                <c:pt idx="3">
                  <c:v>142</c:v>
                </c:pt>
                <c:pt idx="4">
                  <c:v>191</c:v>
                </c:pt>
                <c:pt idx="5">
                  <c:v>169</c:v>
                </c:pt>
                <c:pt idx="6">
                  <c:v>175</c:v>
                </c:pt>
                <c:pt idx="7">
                  <c:v>146</c:v>
                </c:pt>
                <c:pt idx="8">
                  <c:v>127</c:v>
                </c:pt>
                <c:pt idx="9">
                  <c:v>138</c:v>
                </c:pt>
                <c:pt idx="10">
                  <c:v>127</c:v>
                </c:pt>
                <c:pt idx="11">
                  <c:v>127</c:v>
                </c:pt>
                <c:pt idx="12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44-4426-8047-D1D5C40FD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56560"/>
        <c:axId val="447033024"/>
      </c:barChart>
      <c:catAx>
        <c:axId val="4482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033024"/>
        <c:crosses val="autoZero"/>
        <c:auto val="1"/>
        <c:lblAlgn val="ctr"/>
        <c:lblOffset val="100"/>
        <c:noMultiLvlLbl val="0"/>
      </c:catAx>
      <c:valAx>
        <c:axId val="44703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5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89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ball.fandom.com/wiki/Home_run" TargetMode="External"/><Relationship Id="rId2" Type="http://schemas.openxmlformats.org/officeDocument/2006/relationships/hyperlink" Target="https://baseball.fandom.com/wiki/Major_League_Basebal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baseball.fandom.com/wiki/1920_in_sports" TargetMode="External"/><Relationship Id="rId4" Type="http://schemas.openxmlformats.org/officeDocument/2006/relationships/hyperlink" Target="https://baseball.fandom.com/wiki/Babe_Rut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128206-5B44-431B-AC4F-F5623072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BA061-7F51-4F86-8FE3-BFF9C767C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5EF408A-EA6D-4426-AA3C-8E5FBF562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7958" y="0"/>
            <a:ext cx="6824042" cy="6858000"/>
          </a:xfrm>
          <a:custGeom>
            <a:avLst/>
            <a:gdLst>
              <a:gd name="connsiteX0" fmla="*/ 1867233 w 6824042"/>
              <a:gd name="connsiteY0" fmla="*/ 0 h 6858000"/>
              <a:gd name="connsiteX1" fmla="*/ 5459257 w 6824042"/>
              <a:gd name="connsiteY1" fmla="*/ 0 h 6858000"/>
              <a:gd name="connsiteX2" fmla="*/ 5612482 w 6824042"/>
              <a:gd name="connsiteY2" fmla="*/ 69660 h 6858000"/>
              <a:gd name="connsiteX3" fmla="*/ 6505064 w 6824042"/>
              <a:gd name="connsiteY3" fmla="*/ 716540 h 6858000"/>
              <a:gd name="connsiteX4" fmla="*/ 6800287 w 6824042"/>
              <a:gd name="connsiteY4" fmla="*/ 1174346 h 6858000"/>
              <a:gd name="connsiteX5" fmla="*/ 6824042 w 6824042"/>
              <a:gd name="connsiteY5" fmla="*/ 1217021 h 6858000"/>
              <a:gd name="connsiteX6" fmla="*/ 6824042 w 6824042"/>
              <a:gd name="connsiteY6" fmla="*/ 5287937 h 6858000"/>
              <a:gd name="connsiteX7" fmla="*/ 6822818 w 6824042"/>
              <a:gd name="connsiteY7" fmla="*/ 5290151 h 6858000"/>
              <a:gd name="connsiteX8" fmla="*/ 6674663 w 6824042"/>
              <a:gd name="connsiteY8" fmla="*/ 5523208 h 6858000"/>
              <a:gd name="connsiteX9" fmla="*/ 5070316 w 6824042"/>
              <a:gd name="connsiteY9" fmla="*/ 6701530 h 6858000"/>
              <a:gd name="connsiteX10" fmla="*/ 4867077 w 6824042"/>
              <a:gd name="connsiteY10" fmla="*/ 6791320 h 6858000"/>
              <a:gd name="connsiteX11" fmla="*/ 4707141 w 6824042"/>
              <a:gd name="connsiteY11" fmla="*/ 6858000 h 6858000"/>
              <a:gd name="connsiteX12" fmla="*/ 2866633 w 6824042"/>
              <a:gd name="connsiteY12" fmla="*/ 6858000 h 6858000"/>
              <a:gd name="connsiteX13" fmla="*/ 2733070 w 6824042"/>
              <a:gd name="connsiteY13" fmla="*/ 6813004 h 6858000"/>
              <a:gd name="connsiteX14" fmla="*/ 838418 w 6824042"/>
              <a:gd name="connsiteY14" fmla="*/ 5737823 h 6858000"/>
              <a:gd name="connsiteX15" fmla="*/ 9288 w 6824042"/>
              <a:gd name="connsiteY15" fmla="*/ 3587942 h 6858000"/>
              <a:gd name="connsiteX16" fmla="*/ 423663 w 6824042"/>
              <a:gd name="connsiteY16" fmla="*/ 1514812 h 6858000"/>
              <a:gd name="connsiteX17" fmla="*/ 1219538 w 6824042"/>
              <a:gd name="connsiteY17" fmla="*/ 461634 h 6858000"/>
              <a:gd name="connsiteX18" fmla="*/ 1685459 w 6824042"/>
              <a:gd name="connsiteY18" fmla="*/ 1159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824042" h="6858000">
                <a:moveTo>
                  <a:pt x="1867233" y="0"/>
                </a:moveTo>
                <a:lnTo>
                  <a:pt x="5459257" y="0"/>
                </a:lnTo>
                <a:lnTo>
                  <a:pt x="5612482" y="69660"/>
                </a:lnTo>
                <a:cubicBezTo>
                  <a:pt x="5936881" y="232843"/>
                  <a:pt x="6236426" y="447902"/>
                  <a:pt x="6505064" y="716540"/>
                </a:cubicBezTo>
                <a:cubicBezTo>
                  <a:pt x="6543455" y="754931"/>
                  <a:pt x="6659817" y="928315"/>
                  <a:pt x="6800287" y="1174346"/>
                </a:cubicBezTo>
                <a:lnTo>
                  <a:pt x="6824042" y="1217021"/>
                </a:lnTo>
                <a:lnTo>
                  <a:pt x="6824042" y="5287937"/>
                </a:lnTo>
                <a:lnTo>
                  <a:pt x="6822818" y="5290151"/>
                </a:lnTo>
                <a:cubicBezTo>
                  <a:pt x="6774083" y="5372380"/>
                  <a:pt x="6724488" y="5450315"/>
                  <a:pt x="6674663" y="5523208"/>
                </a:cubicBezTo>
                <a:cubicBezTo>
                  <a:pt x="6566752" y="5692281"/>
                  <a:pt x="5623182" y="6455528"/>
                  <a:pt x="5070316" y="6701530"/>
                </a:cubicBezTo>
                <a:cubicBezTo>
                  <a:pt x="5001275" y="6732213"/>
                  <a:pt x="4933755" y="6762363"/>
                  <a:pt x="4867077" y="6791320"/>
                </a:cubicBezTo>
                <a:lnTo>
                  <a:pt x="4707141" y="6858000"/>
                </a:lnTo>
                <a:lnTo>
                  <a:pt x="2866633" y="6858000"/>
                </a:lnTo>
                <a:lnTo>
                  <a:pt x="2733070" y="6813004"/>
                </a:lnTo>
                <a:cubicBezTo>
                  <a:pt x="2037395" y="6569450"/>
                  <a:pt x="1196208" y="6164593"/>
                  <a:pt x="838418" y="5737823"/>
                </a:cubicBezTo>
                <a:cubicBezTo>
                  <a:pt x="362418" y="5169851"/>
                  <a:pt x="9618" y="4448098"/>
                  <a:pt x="9288" y="3587942"/>
                </a:cubicBezTo>
                <a:cubicBezTo>
                  <a:pt x="-36697" y="2651117"/>
                  <a:pt x="86021" y="2036995"/>
                  <a:pt x="423663" y="1514812"/>
                </a:cubicBezTo>
                <a:cubicBezTo>
                  <a:pt x="688952" y="1164107"/>
                  <a:pt x="879378" y="737469"/>
                  <a:pt x="1219538" y="461634"/>
                </a:cubicBezTo>
                <a:cubicBezTo>
                  <a:pt x="1347098" y="358197"/>
                  <a:pt x="1505776" y="236097"/>
                  <a:pt x="1685459" y="11590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5563-7E40-43C5-B6CD-FE24CA3CB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/>
              <a:t>BASEBalllll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5CB44-9EB6-413D-B54B-BA237FE1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en-US" dirty="0"/>
              <a:t>IT’s HARD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001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5563-7E40-43C5-B6CD-FE24CA3CB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761" y="317451"/>
            <a:ext cx="5015638" cy="1969770"/>
          </a:xfrm>
        </p:spPr>
        <p:txBody>
          <a:bodyPr>
            <a:normAutofit fontScale="90000"/>
          </a:bodyPr>
          <a:lstStyle/>
          <a:p>
            <a:r>
              <a:rPr lang="en-US" dirty="0"/>
              <a:t>Batting Averages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BA061-7F51-4F86-8FE3-BFF9C767C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720000" y="2014258"/>
            <a:ext cx="5014800" cy="2820821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5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F0E19DD-D7E2-4676-B5FD-F981CA4F5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487795"/>
              </p:ext>
            </p:extLst>
          </p:nvPr>
        </p:nvGraphicFramePr>
        <p:xfrm>
          <a:off x="6454800" y="1352414"/>
          <a:ext cx="5014799" cy="347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500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5563-7E40-43C5-B6CD-FE24CA3CB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99" y="720000"/>
            <a:ext cx="6234474" cy="571435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“In </a:t>
            </a:r>
            <a:r>
              <a:rPr lang="en-US" sz="2400" dirty="0">
                <a:hlinkClick r:id="rId2" tooltip="Major League Base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Major League Baseball</a:t>
            </a:r>
            <a:r>
              <a:rPr lang="en-US" sz="2400" dirty="0"/>
              <a:t>, the 50 home run club is an informal term applied to the group of players who have hit 50 or more </a:t>
            </a:r>
            <a:r>
              <a:rPr lang="en-US" sz="2400" dirty="0">
                <a:hlinkClick r:id="rId3" tooltip="Home ru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runs</a:t>
            </a:r>
            <a:r>
              <a:rPr lang="en-US" sz="2400" dirty="0"/>
              <a:t> in a single season. The 50 Home Run Club was "founded" by </a:t>
            </a:r>
            <a:r>
              <a:rPr lang="en-US" sz="2400" dirty="0">
                <a:hlinkClick r:id="rId4" tooltip="Babe Rut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Babe Ruth</a:t>
            </a:r>
            <a:r>
              <a:rPr lang="en-US" sz="2400" dirty="0"/>
              <a:t> in </a:t>
            </a:r>
            <a:r>
              <a:rPr lang="en-US" sz="2400" dirty="0">
                <a:hlinkClick r:id="rId5" tooltip="1920 in spor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1920</a:t>
            </a:r>
            <a:r>
              <a:rPr lang="en-US" sz="2400" dirty="0"/>
              <a:t>…”</a:t>
            </a:r>
            <a:br>
              <a:rPr lang="en-US" sz="2400" dirty="0"/>
            </a:br>
            <a:r>
              <a:rPr lang="en-US" sz="2400" dirty="0"/>
              <a:t>–baseball.fandom.com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BA061-7F51-4F86-8FE3-BFF9C767C4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94" r="3351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25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8BA061-7F51-4F86-8FE3-BFF9C767C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7" r="28803" b="1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5563-7E40-43C5-B6CD-FE24CA3CB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25" y="2941559"/>
            <a:ext cx="5015638" cy="2075012"/>
          </a:xfrm>
        </p:spPr>
        <p:txBody>
          <a:bodyPr>
            <a:normAutofit fontScale="90000"/>
          </a:bodyPr>
          <a:lstStyle/>
          <a:p>
            <a:r>
              <a:rPr lang="en-US" dirty="0"/>
              <a:t>Increase in averages and head count</a:t>
            </a:r>
            <a:br>
              <a:rPr lang="en-US" dirty="0"/>
            </a:br>
            <a:r>
              <a:rPr lang="en-US" dirty="0"/>
              <a:t> in 50 Home Run Club after 1950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6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504434C-69ED-4A8B-AF52-0BC5FA200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929978"/>
              </p:ext>
            </p:extLst>
          </p:nvPr>
        </p:nvGraphicFramePr>
        <p:xfrm>
          <a:off x="6036273" y="3279785"/>
          <a:ext cx="5144706" cy="327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B206242-7B90-4113-8193-7AF3991EBF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533716"/>
              </p:ext>
            </p:extLst>
          </p:nvPr>
        </p:nvGraphicFramePr>
        <p:xfrm>
          <a:off x="6061235" y="198359"/>
          <a:ext cx="5050403" cy="2980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6667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BA061-7F51-4F86-8FE3-BFF9C767C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5563-7E40-43C5-B6CD-FE24CA3CB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002" y="2089001"/>
            <a:ext cx="5015638" cy="206855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So, what happened in the 50’s and 60’s?</a:t>
            </a:r>
            <a:br>
              <a:rPr lang="en-US" sz="3500" dirty="0"/>
            </a:br>
            <a:br>
              <a:rPr lang="en-US" sz="3500" dirty="0"/>
            </a:br>
            <a:endParaRPr lang="en-US" sz="35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38493C-0483-4940-85D7-D3042EE1EE1A}"/>
              </a:ext>
            </a:extLst>
          </p:cNvPr>
          <p:cNvSpPr txBox="1"/>
          <p:nvPr/>
        </p:nvSpPr>
        <p:spPr>
          <a:xfrm>
            <a:off x="1042487" y="3557041"/>
            <a:ext cx="43706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atin typeface="Blackadder ITC" panose="04020505051007020D02" pitchFamily="82" charset="0"/>
              </a:rPr>
              <a:t>DRUGS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01811-4BF1-4184-8A65-725EA0F223A0}"/>
              </a:ext>
            </a:extLst>
          </p:cNvPr>
          <p:cNvSpPr txBox="1"/>
          <p:nvPr/>
        </p:nvSpPr>
        <p:spPr>
          <a:xfrm>
            <a:off x="6572032" y="2103670"/>
            <a:ext cx="491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Professional athletes began misusing anabolic steroids during the 1954 Olympics, when Russian weightlifters were given testosterone.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FF125-5D9F-489B-B21E-414787C466C4}"/>
              </a:ext>
            </a:extLst>
          </p:cNvPr>
          <p:cNvSpPr txBox="1"/>
          <p:nvPr/>
        </p:nvSpPr>
        <p:spPr>
          <a:xfrm>
            <a:off x="6455618" y="4019170"/>
            <a:ext cx="4915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used in baseball, even encouraged and some cases players were forced to use them.</a:t>
            </a:r>
          </a:p>
        </p:txBody>
      </p:sp>
    </p:spTree>
    <p:extLst>
      <p:ext uri="{BB962C8B-B14F-4D97-AF65-F5344CB8AC3E}">
        <p14:creationId xmlns:p14="http://schemas.microsoft.com/office/powerpoint/2010/main" val="260291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CCFE94-8736-410D-8AA3-B3AF2394A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4950958"/>
          </a:xfrm>
        </p:spPr>
        <p:txBody>
          <a:bodyPr anchor="t">
            <a:normAutofit fontScale="90000"/>
          </a:bodyPr>
          <a:lstStyle/>
          <a:p>
            <a:r>
              <a:rPr lang="en-US" sz="2800"/>
              <a:t>“Steroids era” strongest from 80’s -2000’s, resulting in increased offensive output .</a:t>
            </a:r>
            <a:br>
              <a:rPr lang="en-US" sz="2800"/>
            </a:br>
            <a:br>
              <a:rPr lang="en-US" sz="2800"/>
            </a:br>
            <a:r>
              <a:rPr lang="en-US" sz="2800"/>
              <a:t>PED’s banned in ‘91 but no testing until 2003</a:t>
            </a:r>
            <a:br>
              <a:rPr lang="en-US" sz="2800"/>
            </a:br>
            <a:br>
              <a:rPr lang="en-US" sz="2800"/>
            </a:br>
            <a:r>
              <a:rPr lang="en-US" sz="2800"/>
              <a:t>Uptick in mid 90’s with Mcgwire, Sousa and Bonds</a:t>
            </a:r>
            <a:br>
              <a:rPr lang="en-US" sz="2800"/>
            </a:br>
            <a:br>
              <a:rPr lang="en-US" sz="2800"/>
            </a:br>
            <a:r>
              <a:rPr lang="en-US" sz="2800"/>
              <a:t>Peaked public interest in League after previous strike</a:t>
            </a:r>
            <a:br>
              <a:rPr lang="en-US" sz="280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BA061-7F51-4F86-8FE3-BFF9C767C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4" r="3351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10" name="Picture 9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72C3999F-8187-44B7-B733-DB7B3D1A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38" y="276224"/>
            <a:ext cx="3831362" cy="2554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close up of a person in a blue uniform holding a baseball bat&#10;&#10;Description automatically generated">
            <a:extLst>
              <a:ext uri="{FF2B5EF4-FFF2-40B4-BE49-F238E27FC236}">
                <a16:creationId xmlns:a16="http://schemas.microsoft.com/office/drawing/2014/main" id="{431B775E-0E23-4E14-819D-8D34A1A64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05" y="2782840"/>
            <a:ext cx="4154820" cy="2333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A baseball player holding a bat&#10;&#10;Description automatically generated">
            <a:extLst>
              <a:ext uri="{FF2B5EF4-FFF2-40B4-BE49-F238E27FC236}">
                <a16:creationId xmlns:a16="http://schemas.microsoft.com/office/drawing/2014/main" id="{1CE7EFC3-8A32-45BF-8CB0-F0C2D3B05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51" y="3639824"/>
            <a:ext cx="2189877" cy="3054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281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3E760B8C-89FC-4C84-BDDB-42EAB23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" name="Freeform: Shape 111">
            <a:extLst>
              <a:ext uri="{FF2B5EF4-FFF2-40B4-BE49-F238E27FC236}">
                <a16:creationId xmlns:a16="http://schemas.microsoft.com/office/drawing/2014/main" id="{26D9977B-0E49-40A1-B999-9C80377F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CCFE94-8736-410D-8AA3-B3AF2394A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449388"/>
            <a:ext cx="5015638" cy="207501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BA061-7F51-4F86-8FE3-BFF9C767C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7C890E-342C-4868-818D-47FFB547A1BB}"/>
              </a:ext>
            </a:extLst>
          </p:cNvPr>
          <p:cNvSpPr txBox="1"/>
          <p:nvPr/>
        </p:nvSpPr>
        <p:spPr>
          <a:xfrm>
            <a:off x="1909263" y="2005491"/>
            <a:ext cx="8601075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Numbers called into question after all 3 players were linked to PED’s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60% of 500 Home Run Club linked to PED’s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Steroids not restricted to baseball but very effective in increasing power in a semi-lazy sport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009625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Blackadder ITC</vt:lpstr>
      <vt:lpstr>Sagona Book</vt:lpstr>
      <vt:lpstr>The Hand Extrablack</vt:lpstr>
      <vt:lpstr>BlobVTI</vt:lpstr>
      <vt:lpstr>BASEBalllll</vt:lpstr>
      <vt:lpstr>Batting Averages </vt:lpstr>
      <vt:lpstr>“In Major League Baseball, the 50 home run club is an informal term applied to the group of players who have hit 50 or more home runs in a single season. The 50 Home Run Club was "founded" by Babe Ruth in 1920…” –baseball.fandom.com</vt:lpstr>
      <vt:lpstr>Increase in averages and head count  in 50 Home Run Club after 1950</vt:lpstr>
      <vt:lpstr>So, what happened in the 50’s and 60’s?  </vt:lpstr>
      <vt:lpstr>“Steroids era” strongest from 80’s -2000’s, resulting in increased offensive output .  PED’s banned in ‘91 but no testing until 2003  Uptick in mid 90’s with Mcgwire, Sousa and Bonds  Peaked public interest in League after previous strike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BASEBalllll</dc:title>
  <dc:creator>beth dill</dc:creator>
  <cp:lastModifiedBy>beth dill</cp:lastModifiedBy>
  <cp:revision>6</cp:revision>
  <dcterms:created xsi:type="dcterms:W3CDTF">2020-09-05T05:04:07Z</dcterms:created>
  <dcterms:modified xsi:type="dcterms:W3CDTF">2020-09-05T17:51:57Z</dcterms:modified>
</cp:coreProperties>
</file>