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Topic</a:t>
            </a:r>
          </a:p>
        </p:txBody>
      </p:sp>
      <p:sp>
        <p:nvSpPr>
          <p:cNvPr id="16" name="Location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Location</a:t>
            </a:r>
          </a:p>
        </p:txBody>
      </p:sp>
      <p:sp>
        <p:nvSpPr>
          <p:cNvPr id="17" name="Author and Date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pPr/>
            <a:r>
              <a:t>Author and Date</a:t>
            </a:r>
          </a:p>
        </p:txBody>
      </p:sp>
      <p:sp>
        <p:nvSpPr>
          <p:cNvPr id="18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Fact information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pc="104" sz="3500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Body Level One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age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Image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1056335080_2112X2816.jpg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mage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opic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9" name="Location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0" name="Author and Date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6" name="531205463_2542x1430.jpg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Slide Titl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8" name="Body Level One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545882547_1308x1744.jpeg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Slide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Agenda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alary and Succes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Salary and Success</a:t>
            </a:r>
          </a:p>
        </p:txBody>
      </p:sp>
      <p:sp>
        <p:nvSpPr>
          <p:cNvPr id="181" name="A Brief Examination of Athletic Careers in the Major Leagues By Colleg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Brief Examination of Athletic Careers in the Major Leagues By College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n college sports vs. MLB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291591">
              <a:spcBef>
                <a:spcPts val="3500"/>
              </a:spcBef>
              <a:buBlip>
                <a:blip r:embed="rId2"/>
              </a:buBlip>
              <a:defRPr spc="29" sz="2952"/>
            </a:pPr>
            <a:r>
              <a:t>In college sports vs. MLB</a:t>
            </a:r>
          </a:p>
          <a:p>
            <a:pPr lvl="1" marL="1041400" indent="-520700" defTabSz="291591">
              <a:spcBef>
                <a:spcPts val="3500"/>
              </a:spcBef>
              <a:buBlip>
                <a:blip r:embed="rId2"/>
              </a:buBlip>
              <a:defRPr spc="29" sz="2952"/>
            </a:pPr>
            <a:r>
              <a:t>Stats vs. Salary</a:t>
            </a:r>
          </a:p>
          <a:p>
            <a:pPr marL="520700" indent="-520700" defTabSz="291591">
              <a:spcBef>
                <a:spcPts val="3500"/>
              </a:spcBef>
              <a:buBlip>
                <a:blip r:embed="rId2"/>
              </a:buBlip>
              <a:defRPr spc="29" sz="2952"/>
            </a:pPr>
            <a:r>
              <a:t>Salary as a metric of success (why this is important)</a:t>
            </a:r>
          </a:p>
          <a:p>
            <a:pPr lvl="1" marL="1041400" indent="-520700" defTabSz="291591">
              <a:spcBef>
                <a:spcPts val="3500"/>
              </a:spcBef>
              <a:buBlip>
                <a:blip r:embed="rId2"/>
              </a:buBlip>
              <a:defRPr spc="29" sz="2952"/>
            </a:pPr>
            <a:r>
              <a:t>Shows player merit</a:t>
            </a:r>
          </a:p>
          <a:p>
            <a:pPr lvl="2" marL="1562100" indent="-520700" defTabSz="291591">
              <a:spcBef>
                <a:spcPts val="3500"/>
              </a:spcBef>
              <a:buBlip>
                <a:blip r:embed="rId2"/>
              </a:buBlip>
              <a:defRPr spc="29" sz="2952"/>
            </a:pPr>
            <a:r>
              <a:t>What they bring to the table for the brand</a:t>
            </a:r>
          </a:p>
          <a:p>
            <a:pPr lvl="2" marL="1562100" indent="-520700" defTabSz="291591">
              <a:spcBef>
                <a:spcPts val="3500"/>
              </a:spcBef>
              <a:buBlip>
                <a:blip r:embed="rId2"/>
              </a:buBlip>
              <a:defRPr spc="29" sz="2952"/>
            </a:pPr>
            <a:r>
              <a:t>Win capability</a:t>
            </a:r>
          </a:p>
          <a:p>
            <a:pPr lvl="1" marL="1041400" indent="-520700" defTabSz="291591">
              <a:spcBef>
                <a:spcPts val="3500"/>
              </a:spcBef>
              <a:buBlip>
                <a:blip r:embed="rId2"/>
              </a:buBlip>
              <a:defRPr spc="29" sz="2952"/>
            </a:pPr>
            <a:r>
              <a:t>Indicates assumed longevity</a:t>
            </a:r>
          </a:p>
        </p:txBody>
      </p:sp>
      <p:sp>
        <p:nvSpPr>
          <p:cNvPr id="184" name="How do we measure Succes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How do we measure Success?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strain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Constraints</a:t>
            </a:r>
          </a:p>
          <a:p>
            <a:pPr lvl="1">
              <a:buBlip>
                <a:blip r:embed="rId2"/>
              </a:buBlip>
            </a:pPr>
            <a:r>
              <a:t>Only player counts over 70</a:t>
            </a:r>
          </a:p>
          <a:p>
            <a:pPr>
              <a:buBlip>
                <a:blip r:embed="rId2"/>
              </a:buBlip>
            </a:pPr>
            <a:r>
              <a:t>Lowest Average Salary Creighton University with $384276.86</a:t>
            </a:r>
          </a:p>
          <a:p>
            <a:pPr>
              <a:buBlip>
                <a:blip r:embed="rId2"/>
              </a:buBlip>
            </a:pPr>
            <a:r>
              <a:t>Mean Salary for this metric is $1783058.52</a:t>
            </a:r>
          </a:p>
          <a:p>
            <a:pPr>
              <a:buBlip>
                <a:blip r:embed="rId2"/>
              </a:buBlip>
            </a:pPr>
            <a:r>
              <a:t>Highest Average Salary University of California, Santa Barbara with $5039623.53</a:t>
            </a:r>
          </a:p>
        </p:txBody>
      </p:sp>
      <p:sp>
        <p:nvSpPr>
          <p:cNvPr id="187" name="Some Salary Stat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Salary Statistics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op 5 schools in Ml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5 schools in Mlb</a:t>
            </a:r>
          </a:p>
        </p:txBody>
      </p:sp>
      <p:pic>
        <p:nvPicPr>
          <p:cNvPr id="190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9961" y="2969881"/>
            <a:ext cx="15458289" cy="9558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193" name="What makes these schools successfu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pc="194" sz="6480"/>
            </a:lvl1pPr>
          </a:lstStyle>
          <a:p>
            <a:pPr/>
            <a:r>
              <a:t>What makes these schools successful?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