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48" r:id="rId3"/>
  </p:sldMasterIdLst>
  <p:sldIdLst>
    <p:sldId id="256" r:id="rId4"/>
    <p:sldId id="259" r:id="rId5"/>
    <p:sldId id="263" r:id="rId6"/>
    <p:sldId id="270" r:id="rId7"/>
    <p:sldId id="271" r:id="rId8"/>
    <p:sldId id="267" r:id="rId9"/>
    <p:sldId id="268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ye64\Downloads\Top%20genres%20both%20sto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apple_expected_profit(AVG)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Shopping</c:v>
                </c:pt>
                <c:pt idx="1">
                  <c:v>Photo &amp; Video</c:v>
                </c:pt>
                <c:pt idx="2">
                  <c:v>Games</c:v>
                </c:pt>
                <c:pt idx="3">
                  <c:v>Health &amp; Fitness</c:v>
                </c:pt>
                <c:pt idx="4">
                  <c:v>Entertainment</c:v>
                </c:pt>
              </c:strCache>
            </c:strRef>
          </c:cat>
          <c:val>
            <c:numRef>
              <c:f>Sheet1!$B$2:$B$6</c:f>
              <c:numCache>
                <c:formatCode>_("$"* #,##0.00_);_("$"* \(#,##0.00\);_("$"* "-"??_);_(@_)</c:formatCode>
                <c:ptCount val="5"/>
                <c:pt idx="0">
                  <c:v>135394</c:v>
                </c:pt>
                <c:pt idx="1">
                  <c:v>135299</c:v>
                </c:pt>
                <c:pt idx="2">
                  <c:v>130476</c:v>
                </c:pt>
                <c:pt idx="3">
                  <c:v>127807</c:v>
                </c:pt>
                <c:pt idx="4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8-4914-8366-4F841FF129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35890527"/>
        <c:axId val="835888863"/>
      </c:barChart>
      <c:catAx>
        <c:axId val="8358905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888863"/>
        <c:crosses val="autoZero"/>
        <c:auto val="1"/>
        <c:lblAlgn val="ctr"/>
        <c:lblOffset val="100"/>
        <c:noMultiLvlLbl val="0"/>
      </c:catAx>
      <c:valAx>
        <c:axId val="835888863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83589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Store Top Genres(Average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google_expected_profit(AVG)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Sheet1!$H$2:$H$6</c:f>
              <c:strCache>
                <c:ptCount val="5"/>
                <c:pt idx="0">
                  <c:v>Puzzle</c:v>
                </c:pt>
                <c:pt idx="1">
                  <c:v>Books &amp; Reference</c:v>
                </c:pt>
                <c:pt idx="2">
                  <c:v>Personalization</c:v>
                </c:pt>
                <c:pt idx="3">
                  <c:v>Arcade</c:v>
                </c:pt>
                <c:pt idx="4">
                  <c:v>Social</c:v>
                </c:pt>
              </c:strCache>
            </c:strRef>
          </c:cat>
          <c:val>
            <c:numRef>
              <c:f>Sheet1!$I$2:$I$6</c:f>
              <c:numCache>
                <c:formatCode>_("$"* #,##0.00_);_("$"* \(#,##0.00\);_("$"* "-"??_);_(@_)</c:formatCode>
                <c:ptCount val="5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B9-418B-84C6-653183FDB1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48760783"/>
        <c:axId val="748761199"/>
      </c:barChart>
      <c:catAx>
        <c:axId val="74876078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8761199"/>
        <c:crosses val="autoZero"/>
        <c:auto val="1"/>
        <c:lblAlgn val="ctr"/>
        <c:lblOffset val="100"/>
        <c:noMultiLvlLbl val="0"/>
      </c:catAx>
      <c:valAx>
        <c:axId val="748761199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876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Comparison Between Both Stores(Average Profit)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Sheet1!$V$1</c:f>
              <c:strCache>
                <c:ptCount val="1"/>
                <c:pt idx="0">
                  <c:v>together_expected_profit(AVG)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AD-48C4-A2F4-4281C66723D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AD-48C4-A2F4-4281C66723DB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AD-48C4-A2F4-4281C66723D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AD-48C4-A2F4-4281C66723DB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0AD-48C4-A2F4-4281C66723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Sheet1!$U$2:$U$11</c:f>
              <c:strCache>
                <c:ptCount val="10"/>
                <c:pt idx="0">
                  <c:v>(Google)Puzzle</c:v>
                </c:pt>
                <c:pt idx="1">
                  <c:v>(Google)Books &amp; Reference</c:v>
                </c:pt>
                <c:pt idx="2">
                  <c:v>(Google)Personalization</c:v>
                </c:pt>
                <c:pt idx="3">
                  <c:v>(Google)Arcade</c:v>
                </c:pt>
                <c:pt idx="4">
                  <c:v>(Google)Social</c:v>
                </c:pt>
                <c:pt idx="5">
                  <c:v>(Apple)Shopping</c:v>
                </c:pt>
                <c:pt idx="6">
                  <c:v>(Apple)Photo &amp; Video</c:v>
                </c:pt>
                <c:pt idx="7">
                  <c:v>(Apple)Games</c:v>
                </c:pt>
                <c:pt idx="8">
                  <c:v>(Apple)Health &amp; Fitness</c:v>
                </c:pt>
                <c:pt idx="9">
                  <c:v>(Apple)Entertainment</c:v>
                </c:pt>
              </c:strCache>
            </c:strRef>
          </c:cat>
          <c:val>
            <c:numRef>
              <c:f>Sheet1!$V$2:$V$11</c:f>
              <c:numCache>
                <c:formatCode>_("$"* #,##0.00_);_("$"* \(#,##0.00\);_("$"* "-"??_);_(@_)</c:formatCode>
                <c:ptCount val="10"/>
                <c:pt idx="0">
                  <c:v>163721</c:v>
                </c:pt>
                <c:pt idx="1">
                  <c:v>163566</c:v>
                </c:pt>
                <c:pt idx="2">
                  <c:v>162151</c:v>
                </c:pt>
                <c:pt idx="3">
                  <c:v>161512</c:v>
                </c:pt>
                <c:pt idx="4">
                  <c:v>161202</c:v>
                </c:pt>
                <c:pt idx="5">
                  <c:v>135394</c:v>
                </c:pt>
                <c:pt idx="6">
                  <c:v>135299</c:v>
                </c:pt>
                <c:pt idx="7">
                  <c:v>130476</c:v>
                </c:pt>
                <c:pt idx="8">
                  <c:v>127807</c:v>
                </c:pt>
                <c:pt idx="9">
                  <c:v>119730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0AD-48C4-A2F4-4281C66723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49883903"/>
        <c:axId val="749884735"/>
      </c:barChart>
      <c:catAx>
        <c:axId val="7498839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884735"/>
        <c:crosses val="autoZero"/>
        <c:auto val="1"/>
        <c:lblAlgn val="ctr"/>
        <c:lblOffset val="100"/>
        <c:noMultiLvlLbl val="0"/>
      </c:catAx>
      <c:valAx>
        <c:axId val="749884735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74988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6D54-2ECA-4158-B837-772A1DA8A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30310-F060-407F-8096-58F9477CE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06D9-1958-46FB-8300-2A7B39D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798D-8CC3-4AFC-A461-ABC346B6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F597-4ABB-4EAA-AC4B-C206B6B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0376-8A24-4D3A-AE69-6F50AFD3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1785F-700C-412D-893F-2E1C47C6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D9EA-CC55-4BA3-BF00-129B4CD9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30AB-769A-40C7-8BE2-30AFAD4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F24D8-2330-4044-9CBB-ABE8016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5B8C6-7934-4761-9D43-8D711F35D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6828-DD9E-4D50-859A-0A258CE30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227A-3115-4F88-9E7F-BE9943D8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C090-BF6F-45C3-A7B4-C466D97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183F-0E1D-4E86-AF87-687EBE8E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3A95-85E7-4870-AEE8-06811072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3A3F-2954-4D89-BC04-851D431A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6B568-219B-48D2-B546-191194CD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6870-AB1E-443F-8139-E5512A5CE60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1A81-9D08-43CA-9090-12AB2754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E0E70-FCC0-4ED8-82A2-28B37AF3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800F-5D36-4D08-B9B8-6F13BA76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2F9E-331D-4F9F-97C0-D3DF2951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E1A3-1699-473D-905D-5AE6C71EF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00F6F-BA54-42CF-A5DB-705153BE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1917-ADCF-4DD9-8DA7-C730AC95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8869-6B68-48D4-A355-DB338F5B613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CFC1-48EA-491E-B6B0-B191521C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8950-87B2-4494-AB0A-8EBBE264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938B-C253-4DBB-83AF-9F025D45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EF60-AA28-4BAD-93F1-C93A21DD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F91C-C64A-402A-90BD-BF85F6A8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1442-3C0E-4BC4-9C53-A8DCB221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2D7-65C0-47CA-ABFA-A803F09E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8D387-36B9-4F35-8F25-C509D4DB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BF2D-7E9A-408B-BA8E-D7E5D709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03F47-CAA4-48B6-A9FC-61D46E57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2A56-B7FD-41E1-88EF-752DB4E1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5869-43D9-424C-A209-5C13C757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02B5-6392-4D39-B374-1BF116B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990-D49A-4F4D-A4FE-D3CEFA2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B1D0-DBE7-4DD8-8931-562E0C27B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18BFE-3B45-4482-823E-6ADC61C9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5CCC8-1A87-423B-B2D0-78A5C97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4703-D71A-424D-896B-D314B90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245F7-F889-4161-AFC5-F3253A9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0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A533-B007-41CF-B045-2EEA0977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6DB64-E29C-48F1-B487-9A32FADD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3077-ABF7-4EB9-90A4-B3350137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FA914-A115-46A9-A7CF-23CA091B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60195-0DC3-451D-8A53-56CCCF6B4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7321-C921-4082-9CCF-9DE0E40E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ABA4F-88BA-4D6D-8888-6A73435C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5884C-5FDC-4446-93D6-997FDE9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BC3F-5647-445B-BB68-D363B5B4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09FED-1776-4E3F-821B-FF542D5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3198-21C4-4118-9A0F-4FC09C95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4F9F6-5285-411C-A716-88FE1460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31269-244E-4C67-968E-73220839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B41AA-108F-40EE-89AF-E8A67F3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1F54B-A6BD-4715-B2EE-59CA8C56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42FF-61E6-4E39-9150-6F34F6B6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CEAB-31AB-4760-ABA8-D5213D38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4ABC-EE8E-497F-BBBE-0020F3ADF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2BA1-2B89-4255-851D-75425545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583A-9FE5-4B98-938E-AAFA662B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BDC2-EB86-4CD0-83B0-EFEC1D98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568E-395B-4DEC-B1E4-98710A9B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3D819-8736-487C-9924-73F345A7D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2FEDF-E085-41C5-917F-CCED44496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F2C6-71EE-45A4-B552-9346B1B6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52B8B-8D3D-48A4-A833-9355F1BE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5558-3543-4491-9622-478374D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D2947-0AB8-4AF1-AE81-84145551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E0E62-9814-428E-80BA-31C368D8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02547-97E6-43E5-9421-9FC2E6A66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CE7A-2A74-4B04-9CDC-0CF181AC873F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C7C9-B53B-4C2F-9642-35F8833E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01A1-C055-40EE-B600-1B1A4E64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972E-2CFE-4C88-8080-8F12A79A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2C8A5-A62D-477B-809A-6F1D2437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F3E4-300A-4D66-A939-BF2F1268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3B86-581E-4161-A35E-76144687C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6870-AB1E-443F-8139-E5512A5CE603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A48F4-721A-4289-ADCA-6997EDE3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0041-CA22-404F-9FFC-0AB8E8EDA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2800F-5D36-4D08-B9B8-6F13BA760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E6461-D059-403B-A855-1B3751D2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7269-959C-499B-8A9B-2C040AE9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E869-3FAC-48A4-8E3C-4937A060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8869-6B68-48D4-A355-DB338F5B6137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E977-53B8-4C39-84C4-2DF2DBA9B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4A46-B644-43D7-BE48-4590FDCA0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B938B-C253-4DBB-83AF-9F025D457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99E9-3EBD-420F-8F76-252DF65A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116"/>
            <a:ext cx="9144000" cy="23876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Britannic Bold" panose="020B0903060703020204" pitchFamily="34" charset="0"/>
              </a:rPr>
              <a:t>Analysis results and Recommendation made to App trader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0DA74-702D-4A1D-B438-525CD1DBD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3705958"/>
            <a:ext cx="9366738" cy="1551842"/>
          </a:xfrm>
        </p:spPr>
        <p:txBody>
          <a:bodyPr>
            <a:normAutofit fontScale="85000" lnSpcReduction="10000"/>
          </a:bodyPr>
          <a:lstStyle/>
          <a:p>
            <a:r>
              <a:rPr lang="en-US" i="1" u="sng" dirty="0">
                <a:latin typeface="Britannic Bold" panose="020B0903060703020204" pitchFamily="34" charset="0"/>
              </a:rPr>
              <a:t>Introduction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Strawberry Analysis and Consulting Firm would like to thank App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trader company for the trust they put on us in order to accomplishment their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requirement .</a:t>
            </a:r>
          </a:p>
          <a:p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C4BFE-0E81-4E40-8F66-80A707D8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" y="195905"/>
            <a:ext cx="4532433" cy="19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9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C81C-B395-4B7A-BA9E-D77291E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The Bottom 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F0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BF0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0C5A68-090A-429E-861F-2E913C4A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42" y="2517341"/>
            <a:ext cx="6795370" cy="34937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FC790-1735-461D-8012-0A95E87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All apps are common to both the App Store and Google Play Store</a:t>
            </a:r>
          </a:p>
          <a:p>
            <a:r>
              <a:rPr lang="en-US" sz="2200" b="1" dirty="0"/>
              <a:t>Tie breaker by app’s review count</a:t>
            </a:r>
          </a:p>
          <a:p>
            <a:r>
              <a:rPr lang="en-US" sz="2200" b="1" dirty="0"/>
              <a:t>Maximum Profit: PewDiePie’s Tuber Simulator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99790-23B3-42EA-8CF0-998D8FAD15B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792A9-F4E4-4EB8-BFD2-B1F2926F8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835" y="5133103"/>
            <a:ext cx="1267694" cy="12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F0B824E-41CA-4573-856F-13CBC8C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16238"/>
            <a:ext cx="5045075" cy="2986088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FE45215F-D19D-44E0-8D29-B7CB10FA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916238"/>
            <a:ext cx="5045075" cy="2986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7EC11-3BFD-4498-8C86-16EFD219477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206886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7368E0-DB96-41A2-8635-7F87B7550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45513"/>
              </p:ext>
            </p:extLst>
          </p:nvPr>
        </p:nvGraphicFramePr>
        <p:xfrm>
          <a:off x="1553920" y="2280569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Dash Lite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98D395-03B9-4277-86B1-370D6FA38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498769"/>
              </p:ext>
            </p:extLst>
          </p:nvPr>
        </p:nvGraphicFramePr>
        <p:xfrm>
          <a:off x="6424094" y="2280569"/>
          <a:ext cx="4171121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1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Clash of Clans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Temple Run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59ECC3-1DD5-4E90-8C78-6BF04BCE6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386659"/>
              </p:ext>
            </p:extLst>
          </p:nvPr>
        </p:nvGraphicFramePr>
        <p:xfrm>
          <a:off x="1553920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Instagram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Pinterest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4630F3-CBCE-42A4-B8C7-23B531960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194148"/>
              </p:ext>
            </p:extLst>
          </p:nvPr>
        </p:nvGraphicFramePr>
        <p:xfrm>
          <a:off x="6424093" y="4646082"/>
          <a:ext cx="4171122" cy="192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122">
                  <a:extLst>
                    <a:ext uri="{9D8B030D-6E8A-4147-A177-3AD203B41FA5}">
                      <a16:colId xmlns:a16="http://schemas.microsoft.com/office/drawing/2014/main" val="3498628603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17+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45118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 KOMBAT 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83441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WGT Golf Game by Topgolf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7867676"/>
                  </a:ext>
                </a:extLst>
              </a:tr>
              <a:tr h="481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Swamp Attack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3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66FC10F-0CF2-4863-AB38-A5AD98EB19B5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4258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57205-E565-4679-9D43-D391C0F4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Average Expected Profit by Content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6DC81-509A-4311-9788-7B84CE6E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77" y="2285998"/>
            <a:ext cx="8720244" cy="4351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1E3880-0AFD-413A-8BCF-BCFA7E9BCD0E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36815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40E4C24-E793-40B4-BA93-23FC482542E5}"/>
              </a:ext>
            </a:extLst>
          </p:cNvPr>
          <p:cNvGraphicFramePr>
            <a:graphicFrameLocks/>
          </p:cNvGraphicFramePr>
          <p:nvPr/>
        </p:nvGraphicFramePr>
        <p:xfrm>
          <a:off x="355601" y="2898775"/>
          <a:ext cx="5504872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185FC61-3E14-4F6F-B935-753A0C927764}"/>
              </a:ext>
            </a:extLst>
          </p:cNvPr>
          <p:cNvGraphicFramePr>
            <a:graphicFrameLocks/>
          </p:cNvGraphicFramePr>
          <p:nvPr/>
        </p:nvGraphicFramePr>
        <p:xfrm>
          <a:off x="6127749" y="2898775"/>
          <a:ext cx="5708345" cy="313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0FF79C-3F69-45C1-B769-E527DD92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Top Genres for Each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367A5-3605-4118-9FE4-CE587CCB279D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44637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29DBF-6197-457E-89A9-4B2381E2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Comparison Between the stores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064E66-439F-4FE9-995D-B884FAF16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FE5CEB-35B5-4545-B031-994C91AE7C16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</p:spTree>
    <p:extLst>
      <p:ext uri="{BB962C8B-B14F-4D97-AF65-F5344CB8AC3E}">
        <p14:creationId xmlns:p14="http://schemas.microsoft.com/office/powerpoint/2010/main" val="42398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C81C-B395-4B7A-BA9E-D77291EA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Price Range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F000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BF0000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1FC790-1735-461D-8012-0A95E87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11" y="2393792"/>
            <a:ext cx="3360212" cy="3740893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99790-23B3-42EA-8CF0-998D8FAD15BA}"/>
              </a:ext>
            </a:extLst>
          </p:cNvPr>
          <p:cNvSpPr txBox="1"/>
          <p:nvPr/>
        </p:nvSpPr>
        <p:spPr>
          <a:xfrm>
            <a:off x="11243388" y="448054"/>
            <a:ext cx="48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04064-F990-43CF-8C86-9B135F2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6" y="2453090"/>
            <a:ext cx="6935113" cy="36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5063-3A25-4E56-A573-D0C54F22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Bests of the Bests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BB39-1540-42FC-AF17-C3C5F5DDE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900" dirty="0"/>
          </a:p>
          <a:p>
            <a:pPr>
              <a:buFont typeface="Wingdings" panose="05000000000000000000" pitchFamily="2" charset="2"/>
              <a:buChar char="Ø"/>
            </a:pPr>
            <a:endParaRPr lang="en-US" sz="2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Our team come  up with the </a:t>
            </a:r>
            <a:r>
              <a:rPr lang="en-US" sz="6400" b="1" dirty="0">
                <a:solidFill>
                  <a:schemeClr val="accent1">
                    <a:lumMod val="50000"/>
                  </a:schemeClr>
                </a:solidFill>
              </a:rPr>
              <a:t>Plan-B  recommendation </a:t>
            </a:r>
            <a:r>
              <a:rPr lang="en-US" sz="6400" dirty="0"/>
              <a:t>in case  app trader wants to narrow their selection due to some unforeseen circumstances . In case best top 3 or best top 5</a:t>
            </a:r>
          </a:p>
          <a:p>
            <a:pPr marL="0" indent="0">
              <a:buNone/>
            </a:pPr>
            <a:endParaRPr lang="en-US" sz="6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6400" dirty="0"/>
              <a:t>In this Bottom-line recommendation we tried to emphasize on Apps that fulfills all or many of the selection criteria  aforementioned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found in both Apple Store and Play store 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generate Maximum expected Profit.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demanded Minimum possible cost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having a genre of maximum choice.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that are a chosen across the different Text content.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800" dirty="0"/>
              <a:t>Apps having a maximum possible review count or maximum installation count 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5600" dirty="0"/>
              <a:t>On the left best recommended top 3 Apps .</a:t>
            </a:r>
          </a:p>
          <a:p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 	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42C5F-3F03-49EC-95C2-0D722571F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5930" y="1825625"/>
            <a:ext cx="4911636" cy="39220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7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3B8BCB-1675-4197-974A-4FC30F94FA1F}"/>
              </a:ext>
            </a:extLst>
          </p:cNvPr>
          <p:cNvGraphicFramePr>
            <a:graphicFrameLocks noGrp="1"/>
          </p:cNvGraphicFramePr>
          <p:nvPr/>
        </p:nvGraphicFramePr>
        <p:xfrm>
          <a:off x="6727370" y="3004456"/>
          <a:ext cx="3944984" cy="224681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05396">
                  <a:extLst>
                    <a:ext uri="{9D8B030D-6E8A-4147-A177-3AD203B41FA5}">
                      <a16:colId xmlns:a16="http://schemas.microsoft.com/office/drawing/2014/main" val="1387132295"/>
                    </a:ext>
                  </a:extLst>
                </a:gridCol>
                <a:gridCol w="3239588">
                  <a:extLst>
                    <a:ext uri="{9D8B030D-6E8A-4147-A177-3AD203B41FA5}">
                      <a16:colId xmlns:a16="http://schemas.microsoft.com/office/drawing/2014/main" val="492100081"/>
                    </a:ext>
                  </a:extLst>
                </a:gridCol>
              </a:tblGrid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Name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40512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PewDiePie's Tuber Simulator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41656300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531686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03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3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299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Wingdings</vt:lpstr>
      <vt:lpstr>Office Theme</vt:lpstr>
      <vt:lpstr>Office Theme</vt:lpstr>
      <vt:lpstr>Office Theme</vt:lpstr>
      <vt:lpstr>Analysis results and Recommendation made to App trader company</vt:lpstr>
      <vt:lpstr>The Bottom Line</vt:lpstr>
      <vt:lpstr>Average Expected Profit by Content Rating</vt:lpstr>
      <vt:lpstr>Average Expected Profit by Content Rating</vt:lpstr>
      <vt:lpstr>Average Expected Profit by Content Rating</vt:lpstr>
      <vt:lpstr>Top Genres for Each Store</vt:lpstr>
      <vt:lpstr>Comparison Between the stores</vt:lpstr>
      <vt:lpstr>Price Range</vt:lpstr>
      <vt:lpstr>Bests of the Bests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results and Recommendation made to App trader company</dc:title>
  <dc:creator>Engida Amare</dc:creator>
  <cp:lastModifiedBy>Engida Amare</cp:lastModifiedBy>
  <cp:revision>24</cp:revision>
  <dcterms:created xsi:type="dcterms:W3CDTF">2021-03-02T19:33:01Z</dcterms:created>
  <dcterms:modified xsi:type="dcterms:W3CDTF">2021-03-05T03:27:48Z</dcterms:modified>
</cp:coreProperties>
</file>