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3" d="100"/>
          <a:sy n="73" d="100"/>
        </p:scale>
        <p:origin x="6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mar\Documents\NSS_Data_Analytics\projects\app-trader-strawberries\Apps%20On%20Both%20Envt%20With%20Max%20Profi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amar\Documents\NSS_Data_Analytics\projects\app-trader-strawberries\Max%20profit%20based%20on%20genr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[Apps On Both Envt With Max Profit.xlsx]Sheet1!PivotTable2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Apps</a:t>
            </a:r>
            <a:r>
              <a:rPr lang="en-US" baseline="0"/>
              <a:t> on both App&amp;Google Stores Having Max 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c:f>
              <c:strCache>
                <c:ptCount val="1"/>
                <c:pt idx="0">
                  <c:v>Total</c:v>
                </c:pt>
              </c:strCache>
            </c:strRef>
          </c:tx>
          <c:spPr>
            <a:solidFill>
              <a:schemeClr val="accent1"/>
            </a:solidFill>
            <a:ln>
              <a:noFill/>
            </a:ln>
            <a:effectLst/>
          </c:spPr>
          <c:invertIfNegative val="0"/>
          <c:cat>
            <c:strRef>
              <c:f>Sheet1!$A$4:$A$136</c:f>
              <c:strCache>
                <c:ptCount val="132"/>
                <c:pt idx="0">
                  <c:v>PewDiePie's Tuber Simulator</c:v>
                </c:pt>
                <c:pt idx="1">
                  <c:v>Fernanfloo</c:v>
                </c:pt>
                <c:pt idx="2">
                  <c:v>Egg, Inc.</c:v>
                </c:pt>
                <c:pt idx="3">
                  <c:v>ASOS</c:v>
                </c:pt>
                <c:pt idx="4">
                  <c:v>The Guardian</c:v>
                </c:pt>
                <c:pt idx="5">
                  <c:v>Domino's Pizza USA</c:v>
                </c:pt>
                <c:pt idx="6">
                  <c:v>Geometry Dash Lite</c:v>
                </c:pt>
                <c:pt idx="7">
                  <c:v>Cytus</c:v>
                </c:pt>
                <c:pt idx="8">
                  <c:v>My Talking Tom</c:v>
                </c:pt>
                <c:pt idx="9">
                  <c:v>Angry Birds Star Wars</c:v>
                </c:pt>
                <c:pt idx="10">
                  <c:v>Red Ball 4</c:v>
                </c:pt>
                <c:pt idx="11">
                  <c:v>Asphalt 8: Airborne</c:v>
                </c:pt>
                <c:pt idx="12">
                  <c:v>YouTube Kids</c:v>
                </c:pt>
                <c:pt idx="13">
                  <c:v>Bad Piggies</c:v>
                </c:pt>
                <c:pt idx="14">
                  <c:v>Photo Editor-</c:v>
                </c:pt>
                <c:pt idx="15">
                  <c:v>Bad Piggies HD</c:v>
                </c:pt>
                <c:pt idx="16">
                  <c:v>Subway Surfers</c:v>
                </c:pt>
                <c:pt idx="17">
                  <c:v>Bejeweled Classic</c:v>
                </c:pt>
                <c:pt idx="18">
                  <c:v>Verizon Cloud</c:v>
                </c:pt>
                <c:pt idx="19">
                  <c:v>Bible</c:v>
                </c:pt>
                <c:pt idx="20">
                  <c:v>Microsoft Word</c:v>
                </c:pt>
                <c:pt idx="21">
                  <c:v>Boom Beach</c:v>
                </c:pt>
                <c:pt idx="22">
                  <c:v>OK K.O.! Lakewood Plaza Turbo</c:v>
                </c:pt>
                <c:pt idx="23">
                  <c:v>Bullet Force</c:v>
                </c:pt>
                <c:pt idx="24">
                  <c:v>Afterlight</c:v>
                </c:pt>
                <c:pt idx="25">
                  <c:v>Call of DutyÂ®: Heroes</c:v>
                </c:pt>
                <c:pt idx="26">
                  <c:v>Army of Heroes</c:v>
                </c:pt>
                <c:pt idx="27">
                  <c:v>Candy Crush Saga</c:v>
                </c:pt>
                <c:pt idx="28">
                  <c:v>Talking Tom Bubble Shooter</c:v>
                </c:pt>
                <c:pt idx="29">
                  <c:v>Candy Crush Soda Saga</c:v>
                </c:pt>
                <c:pt idx="30">
                  <c:v>Toy Blast</c:v>
                </c:pt>
                <c:pt idx="31">
                  <c:v>Chase Mobile</c:v>
                </c:pt>
                <c:pt idx="32">
                  <c:v>Wish - Shopping Made Fun</c:v>
                </c:pt>
                <c:pt idx="33">
                  <c:v>Choices: Stories You Play</c:v>
                </c:pt>
                <c:pt idx="34">
                  <c:v>Microsoft Excel</c:v>
                </c:pt>
                <c:pt idx="35">
                  <c:v>Clash of Clans</c:v>
                </c:pt>
                <c:pt idx="36">
                  <c:v>My Horse</c:v>
                </c:pt>
                <c:pt idx="37">
                  <c:v>Clash Royale</c:v>
                </c:pt>
                <c:pt idx="38">
                  <c:v>Need for Speedâ„¢ No Limits</c:v>
                </c:pt>
                <c:pt idx="39">
                  <c:v>ClassDojo</c:v>
                </c:pt>
                <c:pt idx="40">
                  <c:v>PES CLUB MANAGER</c:v>
                </c:pt>
                <c:pt idx="41">
                  <c:v>Cooking Fever</c:v>
                </c:pt>
                <c:pt idx="42">
                  <c:v>PicsArt Photo Studio: Collage Maker &amp; Pic Editor</c:v>
                </c:pt>
                <c:pt idx="43">
                  <c:v>Pinterest</c:v>
                </c:pt>
                <c:pt idx="44">
                  <c:v>Plants vs. Zombiesâ„¢ Heroes</c:v>
                </c:pt>
                <c:pt idx="45">
                  <c:v>Real Basketball</c:v>
                </c:pt>
                <c:pt idx="46">
                  <c:v>Design Home</c:v>
                </c:pt>
                <c:pt idx="47">
                  <c:v>ROBLOX</c:v>
                </c:pt>
                <c:pt idx="48">
                  <c:v>Discord - Chat for Gamers</c:v>
                </c:pt>
                <c:pt idx="49">
                  <c:v>Star Warsâ„¢: Galaxy of Heroes</c:v>
                </c:pt>
                <c:pt idx="50">
                  <c:v>Disney Crossy Road</c:v>
                </c:pt>
                <c:pt idx="51">
                  <c:v>Super Jabber Jump</c:v>
                </c:pt>
                <c:pt idx="52">
                  <c:v>Angry Birds Blast</c:v>
                </c:pt>
                <c:pt idx="53">
                  <c:v>Temple Run 2</c:v>
                </c:pt>
                <c:pt idx="54">
                  <c:v>Doodle Jump</c:v>
                </c:pt>
                <c:pt idx="55">
                  <c:v>The Washington Post Classic</c:v>
                </c:pt>
                <c:pt idx="56">
                  <c:v>DoorDash - Food Delivery</c:v>
                </c:pt>
                <c:pt idx="57">
                  <c:v>Trello</c:v>
                </c:pt>
                <c:pt idx="58">
                  <c:v>Dude Perfect</c:v>
                </c:pt>
                <c:pt idx="59">
                  <c:v>WGT Golf Game by Topgolf</c:v>
                </c:pt>
                <c:pt idx="60">
                  <c:v>Dude Perfect 2</c:v>
                </c:pt>
                <c:pt idx="61">
                  <c:v>Xbox</c:v>
                </c:pt>
                <c:pt idx="62">
                  <c:v>Angry Birds Epic RPG</c:v>
                </c:pt>
                <c:pt idx="63">
                  <c:v>Zombie Tsunami</c:v>
                </c:pt>
                <c:pt idx="64">
                  <c:v>Episode - Choose Your Story</c:v>
                </c:pt>
                <c:pt idx="65">
                  <c:v>Microsoft OneNote</c:v>
                </c:pt>
                <c:pt idx="66">
                  <c:v>Fallout Shelter</c:v>
                </c:pt>
                <c:pt idx="67">
                  <c:v>MORTAL KOMBAT X</c:v>
                </c:pt>
                <c:pt idx="68">
                  <c:v>Farm Heroes Saga</c:v>
                </c:pt>
                <c:pt idx="69">
                  <c:v>My Talking Angela</c:v>
                </c:pt>
                <c:pt idx="70">
                  <c:v>Angry Birds Rio</c:v>
                </c:pt>
                <c:pt idx="71">
                  <c:v>Narcos: Cartel Wars</c:v>
                </c:pt>
                <c:pt idx="72">
                  <c:v>FINAL FANTASY BRAVE EXVIUS</c:v>
                </c:pt>
                <c:pt idx="73">
                  <c:v>Nyan Cat: Lost In Space</c:v>
                </c:pt>
                <c:pt idx="74">
                  <c:v>Fishdom</c:v>
                </c:pt>
                <c:pt idx="75">
                  <c:v>PAC-MAN Pop</c:v>
                </c:pt>
                <c:pt idx="76">
                  <c:v>Flow Free</c:v>
                </c:pt>
                <c:pt idx="77">
                  <c:v>Animal Jam - Play Wild!</c:v>
                </c:pt>
                <c:pt idx="78">
                  <c:v>Frozen Free Fall</c:v>
                </c:pt>
                <c:pt idx="79">
                  <c:v>Photo Editor by Aviary</c:v>
                </c:pt>
                <c:pt idx="80">
                  <c:v>Fruit NinjaÂ®</c:v>
                </c:pt>
                <c:pt idx="81">
                  <c:v>Pineapple Pen</c:v>
                </c:pt>
                <c:pt idx="82">
                  <c:v>Fuel RewardsÂ® program</c:v>
                </c:pt>
                <c:pt idx="83">
                  <c:v>Plants vs. Zombiesâ„¢ 2</c:v>
                </c:pt>
                <c:pt idx="84">
                  <c:v>Gear.Club - True Racing</c:v>
                </c:pt>
                <c:pt idx="85">
                  <c:v>Pou</c:v>
                </c:pt>
                <c:pt idx="86">
                  <c:v>Score! Hero</c:v>
                </c:pt>
                <c:pt idx="87">
                  <c:v>Real Racing 3</c:v>
                </c:pt>
                <c:pt idx="88">
                  <c:v>Seven - 7 Minute Workout Training Challenge</c:v>
                </c:pt>
                <c:pt idx="89">
                  <c:v>Regal Cinemas</c:v>
                </c:pt>
                <c:pt idx="90">
                  <c:v>SimCity BuildIt</c:v>
                </c:pt>
                <c:pt idx="91">
                  <c:v>Rolling Sky</c:v>
                </c:pt>
                <c:pt idx="92">
                  <c:v>Smashy Road: Arena</c:v>
                </c:pt>
                <c:pt idx="93">
                  <c:v>Sonic Dash</c:v>
                </c:pt>
                <c:pt idx="94">
                  <c:v>Shadow Fight 2</c:v>
                </c:pt>
                <c:pt idx="95">
                  <c:v>Geometry Dash Meltdown</c:v>
                </c:pt>
                <c:pt idx="96">
                  <c:v>Smash Hit</c:v>
                </c:pt>
                <c:pt idx="97">
                  <c:v>Geometry Dash World</c:v>
                </c:pt>
                <c:pt idx="98">
                  <c:v>Solitaire</c:v>
                </c:pt>
                <c:pt idx="99">
                  <c:v>GMX Mail</c:v>
                </c:pt>
                <c:pt idx="100">
                  <c:v>Star Chart</c:v>
                </c:pt>
                <c:pt idx="101">
                  <c:v>Google Docs</c:v>
                </c:pt>
                <c:pt idx="102">
                  <c:v>Starbucks</c:v>
                </c:pt>
                <c:pt idx="103">
                  <c:v>Google Sheets</c:v>
                </c:pt>
                <c:pt idx="104">
                  <c:v>Summoners War</c:v>
                </c:pt>
                <c:pt idx="105">
                  <c:v>GroupMe</c:v>
                </c:pt>
                <c:pt idx="106">
                  <c:v>Swamp Attack</c:v>
                </c:pt>
                <c:pt idx="107">
                  <c:v>Hay Day</c:v>
                </c:pt>
                <c:pt idx="108">
                  <c:v>Temple Run</c:v>
                </c:pt>
                <c:pt idx="109">
                  <c:v>Hill Climb Racing</c:v>
                </c:pt>
                <c:pt idx="110">
                  <c:v>The CW</c:v>
                </c:pt>
                <c:pt idx="111">
                  <c:v>Hill Climb Racing 2</c:v>
                </c:pt>
                <c:pt idx="112">
                  <c:v>The Simsâ„¢ FreePlay</c:v>
                </c:pt>
                <c:pt idx="113">
                  <c:v>Hitman Sniper</c:v>
                </c:pt>
                <c:pt idx="114">
                  <c:v>Township</c:v>
                </c:pt>
                <c:pt idx="115">
                  <c:v>Hot Wheels: Race Off</c:v>
                </c:pt>
                <c:pt idx="116">
                  <c:v>Traffic Racer</c:v>
                </c:pt>
                <c:pt idx="117">
                  <c:v>Hungry Shark Evolution</c:v>
                </c:pt>
                <c:pt idx="118">
                  <c:v>Trivia Crack</c:v>
                </c:pt>
                <c:pt idx="119">
                  <c:v>Hungry Shark World</c:v>
                </c:pt>
                <c:pt idx="120">
                  <c:v>War Robots</c:v>
                </c:pt>
                <c:pt idx="121">
                  <c:v>Injustice: Gods Among Us</c:v>
                </c:pt>
                <c:pt idx="122">
                  <c:v>WhatsApp Messenger</c:v>
                </c:pt>
                <c:pt idx="123">
                  <c:v>Inside Out Thought Bubbles</c:v>
                </c:pt>
                <c:pt idx="124">
                  <c:v>Wishbone - Compare Anything</c:v>
                </c:pt>
                <c:pt idx="125">
                  <c:v>Instagram</c:v>
                </c:pt>
                <c:pt idx="126">
                  <c:v>Yahoo Weather</c:v>
                </c:pt>
                <c:pt idx="127">
                  <c:v>Jetpack Joyride</c:v>
                </c:pt>
                <c:pt idx="128">
                  <c:v>Zombie Catchers</c:v>
                </c:pt>
                <c:pt idx="129">
                  <c:v>MARVEL Contest of Champions</c:v>
                </c:pt>
                <c:pt idx="130">
                  <c:v>Adobe Illustrator Draw</c:v>
                </c:pt>
                <c:pt idx="131">
                  <c:v>MARVEL Future Fight</c:v>
                </c:pt>
              </c:strCache>
            </c:strRef>
          </c:cat>
          <c:val>
            <c:numRef>
              <c:f>Sheet1!$B$4:$B$136</c:f>
              <c:numCache>
                <c:formatCode>General</c:formatCode>
                <c:ptCount val="132"/>
                <c:pt idx="0">
                  <c:v>508000</c:v>
                </c:pt>
                <c:pt idx="1">
                  <c:v>478000</c:v>
                </c:pt>
                <c:pt idx="2">
                  <c:v>478000</c:v>
                </c:pt>
                <c:pt idx="3">
                  <c:v>478000</c:v>
                </c:pt>
                <c:pt idx="4">
                  <c:v>478000</c:v>
                </c:pt>
                <c:pt idx="5">
                  <c:v>478000</c:v>
                </c:pt>
                <c:pt idx="6">
                  <c:v>478000</c:v>
                </c:pt>
                <c:pt idx="7">
                  <c:v>468100</c:v>
                </c:pt>
                <c:pt idx="8">
                  <c:v>460000</c:v>
                </c:pt>
                <c:pt idx="9">
                  <c:v>460000</c:v>
                </c:pt>
                <c:pt idx="10">
                  <c:v>460000</c:v>
                </c:pt>
                <c:pt idx="11">
                  <c:v>460000</c:v>
                </c:pt>
                <c:pt idx="12">
                  <c:v>460000</c:v>
                </c:pt>
                <c:pt idx="13">
                  <c:v>460000</c:v>
                </c:pt>
                <c:pt idx="14">
                  <c:v>460000</c:v>
                </c:pt>
                <c:pt idx="15">
                  <c:v>460000</c:v>
                </c:pt>
                <c:pt idx="16">
                  <c:v>460000</c:v>
                </c:pt>
                <c:pt idx="17">
                  <c:v>460000</c:v>
                </c:pt>
                <c:pt idx="18">
                  <c:v>460000</c:v>
                </c:pt>
                <c:pt idx="19">
                  <c:v>460000</c:v>
                </c:pt>
                <c:pt idx="20">
                  <c:v>460000</c:v>
                </c:pt>
                <c:pt idx="21">
                  <c:v>460000</c:v>
                </c:pt>
                <c:pt idx="22">
                  <c:v>460000</c:v>
                </c:pt>
                <c:pt idx="23">
                  <c:v>460000</c:v>
                </c:pt>
                <c:pt idx="24">
                  <c:v>460000</c:v>
                </c:pt>
                <c:pt idx="25">
                  <c:v>460000</c:v>
                </c:pt>
                <c:pt idx="26">
                  <c:v>460000</c:v>
                </c:pt>
                <c:pt idx="27">
                  <c:v>460000</c:v>
                </c:pt>
                <c:pt idx="28">
                  <c:v>460000</c:v>
                </c:pt>
                <c:pt idx="29">
                  <c:v>460000</c:v>
                </c:pt>
                <c:pt idx="30">
                  <c:v>460000</c:v>
                </c:pt>
                <c:pt idx="31">
                  <c:v>460000</c:v>
                </c:pt>
                <c:pt idx="32">
                  <c:v>460000</c:v>
                </c:pt>
                <c:pt idx="33">
                  <c:v>460000</c:v>
                </c:pt>
                <c:pt idx="34">
                  <c:v>460000</c:v>
                </c:pt>
                <c:pt idx="35">
                  <c:v>460000</c:v>
                </c:pt>
                <c:pt idx="36">
                  <c:v>460000</c:v>
                </c:pt>
                <c:pt idx="37">
                  <c:v>460000</c:v>
                </c:pt>
                <c:pt idx="38">
                  <c:v>460000</c:v>
                </c:pt>
                <c:pt idx="39">
                  <c:v>460000</c:v>
                </c:pt>
                <c:pt idx="40">
                  <c:v>460000</c:v>
                </c:pt>
                <c:pt idx="41">
                  <c:v>460000</c:v>
                </c:pt>
                <c:pt idx="42">
                  <c:v>460000</c:v>
                </c:pt>
                <c:pt idx="43">
                  <c:v>460000</c:v>
                </c:pt>
                <c:pt idx="44">
                  <c:v>460000</c:v>
                </c:pt>
                <c:pt idx="45">
                  <c:v>460000</c:v>
                </c:pt>
                <c:pt idx="46">
                  <c:v>460000</c:v>
                </c:pt>
                <c:pt idx="47">
                  <c:v>460000</c:v>
                </c:pt>
                <c:pt idx="48">
                  <c:v>460000</c:v>
                </c:pt>
                <c:pt idx="49">
                  <c:v>460000</c:v>
                </c:pt>
                <c:pt idx="50">
                  <c:v>460000</c:v>
                </c:pt>
                <c:pt idx="51">
                  <c:v>460000</c:v>
                </c:pt>
                <c:pt idx="52">
                  <c:v>460000</c:v>
                </c:pt>
                <c:pt idx="53">
                  <c:v>460000</c:v>
                </c:pt>
                <c:pt idx="54">
                  <c:v>460000</c:v>
                </c:pt>
                <c:pt idx="55">
                  <c:v>460000</c:v>
                </c:pt>
                <c:pt idx="56">
                  <c:v>460000</c:v>
                </c:pt>
                <c:pt idx="57">
                  <c:v>460000</c:v>
                </c:pt>
                <c:pt idx="58">
                  <c:v>460000</c:v>
                </c:pt>
                <c:pt idx="59">
                  <c:v>460000</c:v>
                </c:pt>
                <c:pt idx="60">
                  <c:v>460000</c:v>
                </c:pt>
                <c:pt idx="61">
                  <c:v>460000</c:v>
                </c:pt>
                <c:pt idx="62">
                  <c:v>460000</c:v>
                </c:pt>
                <c:pt idx="63">
                  <c:v>460000</c:v>
                </c:pt>
                <c:pt idx="64">
                  <c:v>460000</c:v>
                </c:pt>
                <c:pt idx="65">
                  <c:v>460000</c:v>
                </c:pt>
                <c:pt idx="66">
                  <c:v>460000</c:v>
                </c:pt>
                <c:pt idx="67">
                  <c:v>460000</c:v>
                </c:pt>
                <c:pt idx="68">
                  <c:v>460000</c:v>
                </c:pt>
                <c:pt idx="69">
                  <c:v>460000</c:v>
                </c:pt>
                <c:pt idx="70">
                  <c:v>460000</c:v>
                </c:pt>
                <c:pt idx="71">
                  <c:v>460000</c:v>
                </c:pt>
                <c:pt idx="72">
                  <c:v>460000</c:v>
                </c:pt>
                <c:pt idx="73">
                  <c:v>460000</c:v>
                </c:pt>
                <c:pt idx="74">
                  <c:v>460000</c:v>
                </c:pt>
                <c:pt idx="75">
                  <c:v>460000</c:v>
                </c:pt>
                <c:pt idx="76">
                  <c:v>460000</c:v>
                </c:pt>
                <c:pt idx="77">
                  <c:v>460000</c:v>
                </c:pt>
                <c:pt idx="78">
                  <c:v>460000</c:v>
                </c:pt>
                <c:pt idx="79">
                  <c:v>460000</c:v>
                </c:pt>
                <c:pt idx="80">
                  <c:v>460000</c:v>
                </c:pt>
                <c:pt idx="81">
                  <c:v>460000</c:v>
                </c:pt>
                <c:pt idx="82">
                  <c:v>460000</c:v>
                </c:pt>
                <c:pt idx="83">
                  <c:v>460000</c:v>
                </c:pt>
                <c:pt idx="84">
                  <c:v>460000</c:v>
                </c:pt>
                <c:pt idx="85">
                  <c:v>460000</c:v>
                </c:pt>
                <c:pt idx="86">
                  <c:v>460000</c:v>
                </c:pt>
                <c:pt idx="87">
                  <c:v>460000</c:v>
                </c:pt>
                <c:pt idx="88">
                  <c:v>460000</c:v>
                </c:pt>
                <c:pt idx="89">
                  <c:v>460000</c:v>
                </c:pt>
                <c:pt idx="90">
                  <c:v>460000</c:v>
                </c:pt>
                <c:pt idx="91">
                  <c:v>460000</c:v>
                </c:pt>
                <c:pt idx="92">
                  <c:v>460000</c:v>
                </c:pt>
                <c:pt idx="93">
                  <c:v>460000</c:v>
                </c:pt>
                <c:pt idx="94">
                  <c:v>460000</c:v>
                </c:pt>
                <c:pt idx="95">
                  <c:v>460000</c:v>
                </c:pt>
                <c:pt idx="96">
                  <c:v>460000</c:v>
                </c:pt>
                <c:pt idx="97">
                  <c:v>460000</c:v>
                </c:pt>
                <c:pt idx="98">
                  <c:v>460000</c:v>
                </c:pt>
                <c:pt idx="99">
                  <c:v>460000</c:v>
                </c:pt>
                <c:pt idx="100">
                  <c:v>460000</c:v>
                </c:pt>
                <c:pt idx="101">
                  <c:v>460000</c:v>
                </c:pt>
                <c:pt idx="102">
                  <c:v>460000</c:v>
                </c:pt>
                <c:pt idx="103">
                  <c:v>460000</c:v>
                </c:pt>
                <c:pt idx="104">
                  <c:v>460000</c:v>
                </c:pt>
                <c:pt idx="105">
                  <c:v>460000</c:v>
                </c:pt>
                <c:pt idx="106">
                  <c:v>460000</c:v>
                </c:pt>
                <c:pt idx="107">
                  <c:v>460000</c:v>
                </c:pt>
                <c:pt idx="108">
                  <c:v>460000</c:v>
                </c:pt>
                <c:pt idx="109">
                  <c:v>460000</c:v>
                </c:pt>
                <c:pt idx="110">
                  <c:v>460000</c:v>
                </c:pt>
                <c:pt idx="111">
                  <c:v>460000</c:v>
                </c:pt>
                <c:pt idx="112">
                  <c:v>460000</c:v>
                </c:pt>
                <c:pt idx="113">
                  <c:v>460000</c:v>
                </c:pt>
                <c:pt idx="114">
                  <c:v>460000</c:v>
                </c:pt>
                <c:pt idx="115">
                  <c:v>460000</c:v>
                </c:pt>
                <c:pt idx="116">
                  <c:v>460000</c:v>
                </c:pt>
                <c:pt idx="117">
                  <c:v>460000</c:v>
                </c:pt>
                <c:pt idx="118">
                  <c:v>460000</c:v>
                </c:pt>
                <c:pt idx="119">
                  <c:v>460000</c:v>
                </c:pt>
                <c:pt idx="120">
                  <c:v>460000</c:v>
                </c:pt>
                <c:pt idx="121">
                  <c:v>460000</c:v>
                </c:pt>
                <c:pt idx="122">
                  <c:v>460000</c:v>
                </c:pt>
                <c:pt idx="123">
                  <c:v>460000</c:v>
                </c:pt>
                <c:pt idx="124">
                  <c:v>460000</c:v>
                </c:pt>
                <c:pt idx="125">
                  <c:v>460000</c:v>
                </c:pt>
                <c:pt idx="126">
                  <c:v>460000</c:v>
                </c:pt>
                <c:pt idx="127">
                  <c:v>460000</c:v>
                </c:pt>
                <c:pt idx="128">
                  <c:v>460000</c:v>
                </c:pt>
                <c:pt idx="129">
                  <c:v>460000</c:v>
                </c:pt>
                <c:pt idx="130">
                  <c:v>460000</c:v>
                </c:pt>
                <c:pt idx="131">
                  <c:v>460000</c:v>
                </c:pt>
              </c:numCache>
            </c:numRef>
          </c:val>
          <c:extLst>
            <c:ext xmlns:c16="http://schemas.microsoft.com/office/drawing/2014/chart" uri="{C3380CC4-5D6E-409C-BE32-E72D297353CC}">
              <c16:uniqueId val="{00000000-14B3-4679-BC98-EA7861199963}"/>
            </c:ext>
          </c:extLst>
        </c:ser>
        <c:dLbls>
          <c:showLegendKey val="0"/>
          <c:showVal val="0"/>
          <c:showCatName val="0"/>
          <c:showSerName val="0"/>
          <c:showPercent val="0"/>
          <c:showBubbleSize val="0"/>
        </c:dLbls>
        <c:gapWidth val="150"/>
        <c:overlap val="100"/>
        <c:axId val="1705078512"/>
        <c:axId val="1705079344"/>
      </c:barChart>
      <c:catAx>
        <c:axId val="170507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079344"/>
        <c:crosses val="autoZero"/>
        <c:auto val="1"/>
        <c:lblAlgn val="ctr"/>
        <c:lblOffset val="100"/>
        <c:noMultiLvlLbl val="0"/>
      </c:catAx>
      <c:valAx>
        <c:axId val="170507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078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[Max profit based on genre.xlsx]Sheet1!PivotTable3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Maximum Profit</a:t>
            </a:r>
            <a:r>
              <a:rPr lang="en-US" baseline="0" dirty="0"/>
              <a:t> based on </a:t>
            </a:r>
            <a:r>
              <a:rPr lang="en-US" baseline="0" dirty="0" err="1"/>
              <a:t>Genere</a:t>
            </a:r>
            <a:r>
              <a:rPr lang="en-US" baseline="0" dirty="0"/>
              <a:t> category </a:t>
            </a:r>
            <a:endParaRPr lang="en-US" dirty="0"/>
          </a:p>
        </c:rich>
      </c:tx>
      <c:overlay val="1"/>
      <c:spPr>
        <a:solidFill>
          <a:schemeClr val="accent2">
            <a:lumMod val="40000"/>
            <a:lumOff val="60000"/>
          </a:schemeClr>
        </a:solidFill>
        <a:ln>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06160259379344"/>
          <c:y val="5.2798242747403204E-2"/>
          <c:w val="0.7481965030106531"/>
          <c:h val="0.88241294976395757"/>
        </c:manualLayout>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Sheet1!$A$4:$A$9</c:f>
              <c:strCache>
                <c:ptCount val="5"/>
                <c:pt idx="0">
                  <c:v>Education</c:v>
                </c:pt>
                <c:pt idx="1">
                  <c:v>Entertainment</c:v>
                </c:pt>
                <c:pt idx="2">
                  <c:v>Games</c:v>
                </c:pt>
                <c:pt idx="3">
                  <c:v>Productivity</c:v>
                </c:pt>
                <c:pt idx="4">
                  <c:v>Sports</c:v>
                </c:pt>
              </c:strCache>
            </c:strRef>
          </c:cat>
          <c:val>
            <c:numRef>
              <c:f>Sheet1!$B$4:$B$9</c:f>
              <c:numCache>
                <c:formatCode>General</c:formatCode>
                <c:ptCount val="5"/>
                <c:pt idx="0">
                  <c:v>2086700</c:v>
                </c:pt>
                <c:pt idx="1">
                  <c:v>3784300</c:v>
                </c:pt>
                <c:pt idx="2">
                  <c:v>27225700</c:v>
                </c:pt>
                <c:pt idx="3">
                  <c:v>2424000</c:v>
                </c:pt>
                <c:pt idx="4">
                  <c:v>1116000</c:v>
                </c:pt>
              </c:numCache>
            </c:numRef>
          </c:val>
          <c:extLst>
            <c:ext xmlns:c16="http://schemas.microsoft.com/office/drawing/2014/chart" uri="{C3380CC4-5D6E-409C-BE32-E72D297353CC}">
              <c16:uniqueId val="{00000000-1B1C-4FD2-9E02-15E3445DC390}"/>
            </c:ext>
          </c:extLst>
        </c:ser>
        <c:dLbls>
          <c:showLegendKey val="0"/>
          <c:showVal val="0"/>
          <c:showCatName val="0"/>
          <c:showSerName val="0"/>
          <c:showPercent val="0"/>
          <c:showBubbleSize val="0"/>
        </c:dLbls>
        <c:gapWidth val="219"/>
        <c:overlap val="-27"/>
        <c:axId val="1391357312"/>
        <c:axId val="1391361056"/>
      </c:barChart>
      <c:catAx>
        <c:axId val="139135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1361056"/>
        <c:crosses val="autoZero"/>
        <c:auto val="1"/>
        <c:lblAlgn val="ctr"/>
        <c:lblOffset val="100"/>
        <c:noMultiLvlLbl val="0"/>
      </c:catAx>
      <c:valAx>
        <c:axId val="1391361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1357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6D54-2ECA-4158-B837-772A1DA8A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230310-F060-407F-8096-58F9477CE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A506D9-1958-46FB-8300-2A7B39D3B411}"/>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5" name="Footer Placeholder 4">
            <a:extLst>
              <a:ext uri="{FF2B5EF4-FFF2-40B4-BE49-F238E27FC236}">
                <a16:creationId xmlns:a16="http://schemas.microsoft.com/office/drawing/2014/main" id="{BA50798D-8CC3-4AFC-A461-ABC346B6E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0F597-4ABB-4EAA-AC4B-C206B6B1D2FF}"/>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255568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0376-8A24-4D3A-AE69-6F50AFD388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21785F-700C-412D-893F-2E1C47C69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8D9EA-CC55-4BA3-BF00-129B4CD9C82B}"/>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5" name="Footer Placeholder 4">
            <a:extLst>
              <a:ext uri="{FF2B5EF4-FFF2-40B4-BE49-F238E27FC236}">
                <a16:creationId xmlns:a16="http://schemas.microsoft.com/office/drawing/2014/main" id="{19D830AB-769A-40C7-8BE2-30AFAD492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F24D8-2330-4044-9CBB-ABE8016F0F38}"/>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265633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5B8C6-7934-4761-9D43-8D711F35DA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FA6828-DD9E-4D50-859A-0A258CE30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3227A-3115-4F88-9E7F-BE9943D854B5}"/>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5" name="Footer Placeholder 4">
            <a:extLst>
              <a:ext uri="{FF2B5EF4-FFF2-40B4-BE49-F238E27FC236}">
                <a16:creationId xmlns:a16="http://schemas.microsoft.com/office/drawing/2014/main" id="{603EC090-BF6F-45C3-A7B4-C466D97A6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8183F-0E1D-4E86-AF87-687EBE8E838B}"/>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299149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EF60-AA28-4BAD-93F1-C93A21DD3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2F91C-C64A-402A-90BD-BF85F6A8A5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F1442-3C0E-4BC4-9C53-A8DCB2210BB5}"/>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5" name="Footer Placeholder 4">
            <a:extLst>
              <a:ext uri="{FF2B5EF4-FFF2-40B4-BE49-F238E27FC236}">
                <a16:creationId xmlns:a16="http://schemas.microsoft.com/office/drawing/2014/main" id="{2161B2D7-65C0-47CA-ABFA-A803F09E1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8D387-36B9-4F35-8F25-C509D4DB90D6}"/>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307521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BF2D-7E9A-408B-BA8E-D7E5D7099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03F47-CAA4-48B6-A9FC-61D46E574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E2A56-B7FD-41E1-88EF-752DB4E14EDA}"/>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5" name="Footer Placeholder 4">
            <a:extLst>
              <a:ext uri="{FF2B5EF4-FFF2-40B4-BE49-F238E27FC236}">
                <a16:creationId xmlns:a16="http://schemas.microsoft.com/office/drawing/2014/main" id="{BD9B5869-43D9-424C-A209-5C13C757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502B5-6392-4D39-B374-1BF116B6EBBE}"/>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256440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2990-D49A-4F4D-A4FE-D3CEFA27B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4B1D0-DBE7-4DD8-8931-562E0C27BC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118BFE-3B45-4482-823E-6ADC61C9E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5CCC8-1A87-423B-B2D0-78A5C9762A3A}"/>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6" name="Footer Placeholder 5">
            <a:extLst>
              <a:ext uri="{FF2B5EF4-FFF2-40B4-BE49-F238E27FC236}">
                <a16:creationId xmlns:a16="http://schemas.microsoft.com/office/drawing/2014/main" id="{B7704703-D71A-424D-896B-D314B904D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245F7-F889-4161-AFC5-F3253A95F3CF}"/>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317870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A533-B007-41CF-B045-2EEA09777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E6DB64-E29C-48F1-B487-9A32FADD9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A63077-ABF7-4EB9-90A4-B3350137D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9FA914-A115-46A9-A7CF-23CA091BD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60195-0DC3-451D-8A53-56CCCF6B4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5A7321-C921-4082-9CCF-9DE0E40E215B}"/>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8" name="Footer Placeholder 7">
            <a:extLst>
              <a:ext uri="{FF2B5EF4-FFF2-40B4-BE49-F238E27FC236}">
                <a16:creationId xmlns:a16="http://schemas.microsoft.com/office/drawing/2014/main" id="{0ECABA4F-88BA-4D6D-8888-6A73435C2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5884C-5FDC-4446-93D6-997FDE9514B4}"/>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249005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BC3F-5647-445B-BB68-D363B5B48E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A09FED-1776-4E3F-821B-FF542D52B968}"/>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4" name="Footer Placeholder 3">
            <a:extLst>
              <a:ext uri="{FF2B5EF4-FFF2-40B4-BE49-F238E27FC236}">
                <a16:creationId xmlns:a16="http://schemas.microsoft.com/office/drawing/2014/main" id="{93A33198-21C4-4118-9A0F-4FC09C95B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D4F9F6-5285-411C-A716-88FE14604A3C}"/>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360709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31269-244E-4C67-968E-732208394382}"/>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3" name="Footer Placeholder 2">
            <a:extLst>
              <a:ext uri="{FF2B5EF4-FFF2-40B4-BE49-F238E27FC236}">
                <a16:creationId xmlns:a16="http://schemas.microsoft.com/office/drawing/2014/main" id="{D23B41AA-108F-40EE-89AF-E8A67F342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C1F54B-A6BD-4715-B2EE-59CA8C568CE2}"/>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14450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42FF-61E6-4E39-9150-6F34F6B62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6CCEAB-31AB-4760-ABA8-D5213D381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D4ABC-EE8E-497F-BBBE-0020F3ADF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A2BA1-2B89-4255-851D-75425545600A}"/>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6" name="Footer Placeholder 5">
            <a:extLst>
              <a:ext uri="{FF2B5EF4-FFF2-40B4-BE49-F238E27FC236}">
                <a16:creationId xmlns:a16="http://schemas.microsoft.com/office/drawing/2014/main" id="{52A3583A-9FE5-4B98-938E-AAFA662B0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BDC2-EB86-4CD0-83B0-EFEC1D98017E}"/>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147827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68E-395B-4DEC-B1E4-98710A9B3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3D819-8736-487C-9924-73F345A7D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2FEDF-E085-41C5-917F-CCED44496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FF2C6-71EE-45A4-B552-9346B1B6A983}"/>
              </a:ext>
            </a:extLst>
          </p:cNvPr>
          <p:cNvSpPr>
            <a:spLocks noGrp="1"/>
          </p:cNvSpPr>
          <p:nvPr>
            <p:ph type="dt" sz="half" idx="10"/>
          </p:nvPr>
        </p:nvSpPr>
        <p:spPr/>
        <p:txBody>
          <a:bodyPr/>
          <a:lstStyle/>
          <a:p>
            <a:fld id="{1F6ECE7A-2A74-4B04-9CDC-0CF181AC873F}" type="datetimeFigureOut">
              <a:rPr lang="en-US" smtClean="0"/>
              <a:t>3/2/2021</a:t>
            </a:fld>
            <a:endParaRPr lang="en-US"/>
          </a:p>
        </p:txBody>
      </p:sp>
      <p:sp>
        <p:nvSpPr>
          <p:cNvPr id="6" name="Footer Placeholder 5">
            <a:extLst>
              <a:ext uri="{FF2B5EF4-FFF2-40B4-BE49-F238E27FC236}">
                <a16:creationId xmlns:a16="http://schemas.microsoft.com/office/drawing/2014/main" id="{9B252B8B-8D3D-48A4-A833-9355F1BEC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05558-3543-4491-9622-478374D2D21C}"/>
              </a:ext>
            </a:extLst>
          </p:cNvPr>
          <p:cNvSpPr>
            <a:spLocks noGrp="1"/>
          </p:cNvSpPr>
          <p:nvPr>
            <p:ph type="sldNum" sz="quarter" idx="12"/>
          </p:nvPr>
        </p:nvSpPr>
        <p:spPr/>
        <p:txBody>
          <a:bodyPr/>
          <a:lstStyle/>
          <a:p>
            <a:fld id="{C366972E-2CFE-4C88-8080-8F12A79AA039}" type="slidenum">
              <a:rPr lang="en-US" smtClean="0"/>
              <a:t>‹#›</a:t>
            </a:fld>
            <a:endParaRPr lang="en-US"/>
          </a:p>
        </p:txBody>
      </p:sp>
    </p:spTree>
    <p:extLst>
      <p:ext uri="{BB962C8B-B14F-4D97-AF65-F5344CB8AC3E}">
        <p14:creationId xmlns:p14="http://schemas.microsoft.com/office/powerpoint/2010/main" val="208823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D2947-0AB8-4AF1-AE81-841455515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E0E62-9814-428E-80BA-31C368D81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02547-97E6-43E5-9421-9FC2E6A66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ECE7A-2A74-4B04-9CDC-0CF181AC873F}" type="datetimeFigureOut">
              <a:rPr lang="en-US" smtClean="0"/>
              <a:t>3/2/2021</a:t>
            </a:fld>
            <a:endParaRPr lang="en-US"/>
          </a:p>
        </p:txBody>
      </p:sp>
      <p:sp>
        <p:nvSpPr>
          <p:cNvPr id="5" name="Footer Placeholder 4">
            <a:extLst>
              <a:ext uri="{FF2B5EF4-FFF2-40B4-BE49-F238E27FC236}">
                <a16:creationId xmlns:a16="http://schemas.microsoft.com/office/drawing/2014/main" id="{9DA9C7C9-B53B-4C2F-9642-35F8833E1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EF01A1-C055-40EE-B600-1B1A4E6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6972E-2CFE-4C88-8080-8F12A79AA039}" type="slidenum">
              <a:rPr lang="en-US" smtClean="0"/>
              <a:t>‹#›</a:t>
            </a:fld>
            <a:endParaRPr lang="en-US"/>
          </a:p>
        </p:txBody>
      </p:sp>
    </p:spTree>
    <p:extLst>
      <p:ext uri="{BB962C8B-B14F-4D97-AF65-F5344CB8AC3E}">
        <p14:creationId xmlns:p14="http://schemas.microsoft.com/office/powerpoint/2010/main" val="2310333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99E9-3EBD-420F-8F76-252DF65A3E15}"/>
              </a:ext>
            </a:extLst>
          </p:cNvPr>
          <p:cNvSpPr>
            <a:spLocks noGrp="1"/>
          </p:cNvSpPr>
          <p:nvPr>
            <p:ph type="ctrTitle"/>
          </p:nvPr>
        </p:nvSpPr>
        <p:spPr>
          <a:xfrm>
            <a:off x="1524000" y="1175116"/>
            <a:ext cx="9144000" cy="2387600"/>
          </a:xfrm>
        </p:spPr>
        <p:txBody>
          <a:bodyPr>
            <a:normAutofit/>
          </a:bodyPr>
          <a:lstStyle/>
          <a:p>
            <a:r>
              <a:rPr lang="en-US" sz="1800" dirty="0">
                <a:latin typeface="Britannic Bold" panose="020B0903060703020204" pitchFamily="34" charset="0"/>
              </a:rPr>
              <a:t>Analysis results and Recommendation made to App trader company</a:t>
            </a:r>
          </a:p>
        </p:txBody>
      </p:sp>
      <p:sp>
        <p:nvSpPr>
          <p:cNvPr id="3" name="Subtitle 2">
            <a:extLst>
              <a:ext uri="{FF2B5EF4-FFF2-40B4-BE49-F238E27FC236}">
                <a16:creationId xmlns:a16="http://schemas.microsoft.com/office/drawing/2014/main" id="{3560DA74-702D-4A1D-B438-525CD1DBD462}"/>
              </a:ext>
            </a:extLst>
          </p:cNvPr>
          <p:cNvSpPr>
            <a:spLocks noGrp="1"/>
          </p:cNvSpPr>
          <p:nvPr>
            <p:ph type="subTitle" idx="1"/>
          </p:nvPr>
        </p:nvSpPr>
        <p:spPr>
          <a:xfrm>
            <a:off x="1301262" y="3705958"/>
            <a:ext cx="9366738" cy="1551842"/>
          </a:xfrm>
        </p:spPr>
        <p:txBody>
          <a:bodyPr>
            <a:normAutofit fontScale="85000" lnSpcReduction="10000"/>
          </a:bodyPr>
          <a:lstStyle/>
          <a:p>
            <a:r>
              <a:rPr lang="en-US" i="1" u="sng" dirty="0">
                <a:latin typeface="Britannic Bold" panose="020B0903060703020204" pitchFamily="34" charset="0"/>
              </a:rPr>
              <a:t>Introduction</a:t>
            </a:r>
            <a:r>
              <a:rPr lang="en-US" dirty="0">
                <a:latin typeface="Britannic Bold" panose="020B0903060703020204" pitchFamily="34" charset="0"/>
              </a:rPr>
              <a:t> </a:t>
            </a:r>
          </a:p>
          <a:p>
            <a:pPr algn="l"/>
            <a:r>
              <a:rPr lang="en-US" dirty="0">
                <a:solidFill>
                  <a:schemeClr val="tx2">
                    <a:lumMod val="75000"/>
                  </a:schemeClr>
                </a:solidFill>
                <a:latin typeface="Britannic Bold" panose="020B0903060703020204" pitchFamily="34" charset="0"/>
              </a:rPr>
              <a:t>Strawberry Analysis and Consulting Firm would like to thank App </a:t>
            </a:r>
          </a:p>
          <a:p>
            <a:pPr algn="l"/>
            <a:r>
              <a:rPr lang="en-US" dirty="0">
                <a:solidFill>
                  <a:schemeClr val="tx2">
                    <a:lumMod val="75000"/>
                  </a:schemeClr>
                </a:solidFill>
                <a:latin typeface="Britannic Bold" panose="020B0903060703020204" pitchFamily="34" charset="0"/>
              </a:rPr>
              <a:t>trader company for the trust they put on us in order to accomplishment their </a:t>
            </a:r>
          </a:p>
          <a:p>
            <a:pPr algn="l"/>
            <a:r>
              <a:rPr lang="en-US" dirty="0">
                <a:solidFill>
                  <a:schemeClr val="tx2">
                    <a:lumMod val="75000"/>
                  </a:schemeClr>
                </a:solidFill>
                <a:latin typeface="Britannic Bold" panose="020B0903060703020204" pitchFamily="34" charset="0"/>
              </a:rPr>
              <a:t>requirement .</a:t>
            </a:r>
          </a:p>
          <a:p>
            <a:endParaRPr lang="en-US" dirty="0">
              <a:latin typeface="Britannic Bold" panose="020B0903060703020204" pitchFamily="34" charset="0"/>
            </a:endParaRPr>
          </a:p>
        </p:txBody>
      </p:sp>
      <p:pic>
        <p:nvPicPr>
          <p:cNvPr id="4" name="Picture 3">
            <a:extLst>
              <a:ext uri="{FF2B5EF4-FFF2-40B4-BE49-F238E27FC236}">
                <a16:creationId xmlns:a16="http://schemas.microsoft.com/office/drawing/2014/main" id="{D00C4BFE-0E81-4E40-8F66-80A707D8B9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5" y="195905"/>
            <a:ext cx="4532433" cy="195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9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28DD-7061-465E-A772-CFCA2874CC9A}"/>
              </a:ext>
            </a:extLst>
          </p:cNvPr>
          <p:cNvSpPr>
            <a:spLocks noGrp="1"/>
          </p:cNvSpPr>
          <p:nvPr>
            <p:ph type="title"/>
          </p:nvPr>
        </p:nvSpPr>
        <p:spPr/>
        <p:txBody>
          <a:bodyPr>
            <a:normAutofit/>
          </a:bodyPr>
          <a:lstStyle/>
          <a:p>
            <a:r>
              <a:rPr lang="en-US" sz="2800" dirty="0">
                <a:solidFill>
                  <a:schemeClr val="tx2">
                    <a:lumMod val="75000"/>
                  </a:schemeClr>
                </a:solidFill>
                <a:latin typeface="Britannic Bold" panose="020B0903060703020204" pitchFamily="34" charset="0"/>
              </a:rPr>
              <a:t>Top ten Applications that are found on both App and Google stores based on their Expected Profit </a:t>
            </a:r>
          </a:p>
        </p:txBody>
      </p:sp>
      <p:sp>
        <p:nvSpPr>
          <p:cNvPr id="4" name="Content Placeholder 3">
            <a:extLst>
              <a:ext uri="{FF2B5EF4-FFF2-40B4-BE49-F238E27FC236}">
                <a16:creationId xmlns:a16="http://schemas.microsoft.com/office/drawing/2014/main" id="{BD6832DE-213F-487B-B326-D2FBAD90BCF7}"/>
              </a:ext>
            </a:extLst>
          </p:cNvPr>
          <p:cNvSpPr>
            <a:spLocks noGrp="1"/>
          </p:cNvSpPr>
          <p:nvPr>
            <p:ph sz="half" idx="2"/>
          </p:nvPr>
        </p:nvSpPr>
        <p:spPr/>
        <p:txBody>
          <a:bodyPr/>
          <a:lstStyle/>
          <a:p>
            <a:r>
              <a:rPr lang="en-US" sz="2000" dirty="0"/>
              <a:t>As Seen in the left chart An App by the name  ‘</a:t>
            </a:r>
            <a:r>
              <a:rPr lang="en-US" sz="1800" b="0" i="0" u="none" strike="noStrike" dirty="0">
                <a:solidFill>
                  <a:srgbClr val="000000"/>
                </a:solidFill>
                <a:effectLst/>
                <a:latin typeface="Calibri" panose="020F0502020204030204" pitchFamily="34" charset="0"/>
              </a:rPr>
              <a:t>PewDiePie's Tuber Simulator</a:t>
            </a:r>
            <a:r>
              <a:rPr lang="en-US" sz="1400" dirty="0"/>
              <a:t> </a:t>
            </a:r>
            <a:r>
              <a:rPr lang="en-US" sz="1800" dirty="0">
                <a:solidFill>
                  <a:srgbClr val="000000"/>
                </a:solidFill>
                <a:latin typeface="Calibri" panose="020F0502020204030204" pitchFamily="34" charset="0"/>
              </a:rPr>
              <a:t>‘ Is the top priority in our recommendation list for the </a:t>
            </a:r>
            <a:r>
              <a:rPr lang="en-US" sz="1800" dirty="0" err="1">
                <a:solidFill>
                  <a:srgbClr val="000000"/>
                </a:solidFill>
                <a:latin typeface="Calibri" panose="020F0502020204030204" pitchFamily="34" charset="0"/>
              </a:rPr>
              <a:t>App_trader</a:t>
            </a:r>
            <a:r>
              <a:rPr lang="en-US" sz="1800" dirty="0">
                <a:solidFill>
                  <a:srgbClr val="000000"/>
                </a:solidFill>
                <a:latin typeface="Calibri" panose="020F0502020204030204" pitchFamily="34" charset="0"/>
              </a:rPr>
              <a:t> company .</a:t>
            </a:r>
          </a:p>
          <a:p>
            <a:endParaRPr lang="en-US" sz="180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Those application with a variety of Angry Bird (Angry Bird ..Blast, Epic RPG, Rio, Star Wars) each is in the highest profit margin and any application that is with in the Angry Bird variety may be good to be targeted . </a:t>
            </a:r>
          </a:p>
          <a:p>
            <a:pPr marL="0" indent="0">
              <a:buNone/>
            </a:pPr>
            <a:endParaRPr lang="en-US" sz="1800" dirty="0">
              <a:solidFill>
                <a:srgbClr val="000000"/>
              </a:solidFill>
              <a:latin typeface="Calibri" panose="020F0502020204030204" pitchFamily="34" charset="0"/>
            </a:endParaRPr>
          </a:p>
        </p:txBody>
      </p:sp>
      <p:graphicFrame>
        <p:nvGraphicFramePr>
          <p:cNvPr id="5" name="Content Placeholder 4">
            <a:extLst>
              <a:ext uri="{FF2B5EF4-FFF2-40B4-BE49-F238E27FC236}">
                <a16:creationId xmlns:a16="http://schemas.microsoft.com/office/drawing/2014/main" id="{0025DE2B-7570-4496-BBFE-4F0779EBC1E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309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2F9B-FBE6-44C0-9EED-A557149E00CF}"/>
              </a:ext>
            </a:extLst>
          </p:cNvPr>
          <p:cNvSpPr>
            <a:spLocks noGrp="1"/>
          </p:cNvSpPr>
          <p:nvPr>
            <p:ph type="title"/>
          </p:nvPr>
        </p:nvSpPr>
        <p:spPr/>
        <p:txBody>
          <a:bodyPr>
            <a:normAutofit/>
          </a:bodyPr>
          <a:lstStyle/>
          <a:p>
            <a:r>
              <a:rPr lang="en-US" sz="2800" dirty="0">
                <a:solidFill>
                  <a:schemeClr val="tx2">
                    <a:lumMod val="75000"/>
                  </a:schemeClr>
                </a:solidFill>
                <a:latin typeface="Britannic Bold" panose="020B0903060703020204" pitchFamily="34" charset="0"/>
              </a:rPr>
              <a:t>Profitability of applications in terms of genre category</a:t>
            </a:r>
          </a:p>
        </p:txBody>
      </p:sp>
      <p:sp>
        <p:nvSpPr>
          <p:cNvPr id="4" name="Content Placeholder 3">
            <a:extLst>
              <a:ext uri="{FF2B5EF4-FFF2-40B4-BE49-F238E27FC236}">
                <a16:creationId xmlns:a16="http://schemas.microsoft.com/office/drawing/2014/main" id="{716A8117-7FBC-4072-A4F5-81EDC9BECC65}"/>
              </a:ext>
            </a:extLst>
          </p:cNvPr>
          <p:cNvSpPr>
            <a:spLocks noGrp="1"/>
          </p:cNvSpPr>
          <p:nvPr>
            <p:ph sz="half" idx="2"/>
          </p:nvPr>
        </p:nvSpPr>
        <p:spPr/>
        <p:txBody>
          <a:bodyPr>
            <a:normAutofit/>
          </a:bodyPr>
          <a:lstStyle/>
          <a:p>
            <a:pPr marL="0" indent="0">
              <a:buNone/>
            </a:pPr>
            <a:r>
              <a:rPr lang="en-US" sz="1800" dirty="0">
                <a:latin typeface="Britannic Bold" panose="020B0903060703020204" pitchFamily="34" charset="0"/>
              </a:rPr>
              <a:t>This summarized Chart shows the category to which the maximum </a:t>
            </a:r>
          </a:p>
          <a:p>
            <a:pPr marL="0" indent="0">
              <a:buNone/>
            </a:pPr>
            <a:endParaRPr lang="en-US" sz="1800" dirty="0">
              <a:latin typeface="Britannic Bold" panose="020B0903060703020204" pitchFamily="34" charset="0"/>
            </a:endParaRPr>
          </a:p>
          <a:p>
            <a:pPr>
              <a:buFont typeface="Wingdings" panose="05000000000000000000" pitchFamily="2" charset="2"/>
              <a:buChar char="Ø"/>
            </a:pPr>
            <a:r>
              <a:rPr lang="en-US" sz="1800" dirty="0">
                <a:solidFill>
                  <a:schemeClr val="accent2">
                    <a:lumMod val="50000"/>
                  </a:schemeClr>
                </a:solidFill>
                <a:latin typeface="Aparajita" panose="020B0502040204020203" pitchFamily="18" charset="0"/>
                <a:cs typeface="Aparajita" panose="020B0502040204020203" pitchFamily="18" charset="0"/>
              </a:rPr>
              <a:t>Applications that have A game nature are more profitable compared to the other types of category</a:t>
            </a:r>
          </a:p>
          <a:p>
            <a:pPr>
              <a:buFont typeface="Wingdings" panose="05000000000000000000" pitchFamily="2" charset="2"/>
              <a:buChar char="Ø"/>
            </a:pPr>
            <a:r>
              <a:rPr lang="en-US" sz="1800" dirty="0">
                <a:solidFill>
                  <a:schemeClr val="accent2">
                    <a:lumMod val="50000"/>
                  </a:schemeClr>
                </a:solidFill>
                <a:latin typeface="Aparajita" panose="020B0502040204020203" pitchFamily="18" charset="0"/>
                <a:cs typeface="Aparajita" panose="020B0502040204020203" pitchFamily="18" charset="0"/>
              </a:rPr>
              <a:t>Further drill down into the  types of applications that makes the games applications are more profitable in terms of </a:t>
            </a:r>
          </a:p>
          <a:p>
            <a:pPr>
              <a:buFont typeface="Wingdings" panose="05000000000000000000" pitchFamily="2" charset="2"/>
              <a:buChar char="Ø"/>
            </a:pPr>
            <a:r>
              <a:rPr lang="en-US" sz="1800" dirty="0">
                <a:solidFill>
                  <a:schemeClr val="accent2">
                    <a:lumMod val="50000"/>
                  </a:schemeClr>
                </a:solidFill>
                <a:latin typeface="Aparajita" panose="020B0502040204020203" pitchFamily="18" charset="0"/>
                <a:cs typeface="Aparajita" panose="020B0502040204020203" pitchFamily="18" charset="0"/>
              </a:rPr>
              <a:t>Entertainment and Productivity hold the second and the third Ranks within this analysis .</a:t>
            </a:r>
          </a:p>
          <a:p>
            <a:pPr marL="0" indent="0">
              <a:buNone/>
            </a:pPr>
            <a:endParaRPr lang="en-US" sz="1800" dirty="0">
              <a:solidFill>
                <a:schemeClr val="accent2">
                  <a:lumMod val="50000"/>
                </a:schemeClr>
              </a:solidFill>
              <a:latin typeface="Aparajita" panose="020B0502040204020203" pitchFamily="18" charset="0"/>
              <a:cs typeface="Aparajita" panose="020B0502040204020203" pitchFamily="18" charset="0"/>
            </a:endParaRPr>
          </a:p>
          <a:p>
            <a:pPr marL="0" indent="0">
              <a:buNone/>
            </a:pPr>
            <a:r>
              <a:rPr lang="en-US" sz="1800" dirty="0">
                <a:latin typeface="Britannic Bold" panose="020B0903060703020204" pitchFamily="34" charset="0"/>
              </a:rPr>
              <a:t>	</a:t>
            </a:r>
          </a:p>
        </p:txBody>
      </p:sp>
      <p:graphicFrame>
        <p:nvGraphicFramePr>
          <p:cNvPr id="7" name="Content Placeholder 6">
            <a:extLst>
              <a:ext uri="{FF2B5EF4-FFF2-40B4-BE49-F238E27FC236}">
                <a16:creationId xmlns:a16="http://schemas.microsoft.com/office/drawing/2014/main" id="{542E04C9-6FC4-4726-AF20-EE264DD96BB1}"/>
              </a:ext>
            </a:extLst>
          </p:cNvPr>
          <p:cNvGraphicFramePr>
            <a:graphicFrameLocks noGrp="1"/>
          </p:cNvGraphicFramePr>
          <p:nvPr>
            <p:ph sz="half" idx="1"/>
            <p:extLst>
              <p:ext uri="{D42A27DB-BD31-4B8C-83A1-F6EECF244321}">
                <p14:modId xmlns:p14="http://schemas.microsoft.com/office/powerpoint/2010/main" val="1535969744"/>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554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5063-3A25-4E56-A573-D0C54F2214C4}"/>
              </a:ext>
            </a:extLst>
          </p:cNvPr>
          <p:cNvSpPr>
            <a:spLocks noGrp="1"/>
          </p:cNvSpPr>
          <p:nvPr>
            <p:ph type="title"/>
          </p:nvPr>
        </p:nvSpPr>
        <p:spPr/>
        <p:txBody>
          <a:bodyPr/>
          <a:lstStyle/>
          <a:p>
            <a:r>
              <a:rPr lang="en-US" dirty="0">
                <a:latin typeface="Britannic Bold" panose="020B0903060703020204" pitchFamily="34" charset="0"/>
              </a:rPr>
              <a:t>Bests of the Bests </a:t>
            </a:r>
          </a:p>
        </p:txBody>
      </p:sp>
      <p:sp>
        <p:nvSpPr>
          <p:cNvPr id="3" name="Content Placeholder 2">
            <a:extLst>
              <a:ext uri="{FF2B5EF4-FFF2-40B4-BE49-F238E27FC236}">
                <a16:creationId xmlns:a16="http://schemas.microsoft.com/office/drawing/2014/main" id="{6953BB39-1540-42FC-AF17-C3C5F5DDE239}"/>
              </a:ext>
            </a:extLst>
          </p:cNvPr>
          <p:cNvSpPr>
            <a:spLocks noGrp="1"/>
          </p:cNvSpPr>
          <p:nvPr>
            <p:ph sz="half" idx="1"/>
          </p:nvPr>
        </p:nvSpPr>
        <p:spPr/>
        <p:txBody>
          <a:bodyPr>
            <a:normAutofit fontScale="25000" lnSpcReduction="20000"/>
          </a:bodyPr>
          <a:lstStyle/>
          <a:p>
            <a:endParaRPr lang="en-US" sz="1600" dirty="0"/>
          </a:p>
          <a:p>
            <a:pPr>
              <a:buFont typeface="Wingdings" panose="05000000000000000000" pitchFamily="2" charset="2"/>
              <a:buChar char="Ø"/>
            </a:pPr>
            <a:endParaRPr lang="en-US" sz="2900" dirty="0"/>
          </a:p>
          <a:p>
            <a:pPr>
              <a:buFont typeface="Wingdings" panose="05000000000000000000" pitchFamily="2" charset="2"/>
              <a:buChar char="Ø"/>
            </a:pPr>
            <a:endParaRPr lang="en-US" sz="2900" dirty="0"/>
          </a:p>
          <a:p>
            <a:pPr>
              <a:buFont typeface="Wingdings" panose="05000000000000000000" pitchFamily="2" charset="2"/>
              <a:buChar char="Ø"/>
            </a:pPr>
            <a:r>
              <a:rPr lang="en-US" sz="6400" dirty="0"/>
              <a:t>Our team come  up with the </a:t>
            </a:r>
            <a:r>
              <a:rPr lang="en-US" sz="6400" b="1" dirty="0">
                <a:solidFill>
                  <a:schemeClr val="accent1">
                    <a:lumMod val="50000"/>
                  </a:schemeClr>
                </a:solidFill>
              </a:rPr>
              <a:t>Plan-B  recommendation </a:t>
            </a:r>
            <a:r>
              <a:rPr lang="en-US" sz="6400" dirty="0"/>
              <a:t>in case  app trader wants to narrow their selection due to some unforeseen circumstances . In case best top 3 or best top 5</a:t>
            </a:r>
          </a:p>
          <a:p>
            <a:pPr marL="0" indent="0">
              <a:buNone/>
            </a:pPr>
            <a:endParaRPr lang="en-US" sz="6400" dirty="0"/>
          </a:p>
          <a:p>
            <a:pPr>
              <a:buFont typeface="Wingdings" panose="05000000000000000000" pitchFamily="2" charset="2"/>
              <a:buChar char="Ø"/>
            </a:pPr>
            <a:r>
              <a:rPr lang="en-US" sz="6400" dirty="0"/>
              <a:t>In this Bottom-line recommendation we tried to emphasize on Apps that fulfills all or many of the selection criteria  aforementioned .</a:t>
            </a:r>
          </a:p>
          <a:p>
            <a:pPr>
              <a:buFont typeface="Wingdings" panose="05000000000000000000" pitchFamily="2" charset="2"/>
              <a:buChar char="Ø"/>
            </a:pPr>
            <a:endParaRPr lang="en-US" sz="1600" dirty="0"/>
          </a:p>
          <a:p>
            <a:pPr lvl="1">
              <a:buFont typeface="Wingdings" panose="05000000000000000000" pitchFamily="2" charset="2"/>
              <a:buChar char="§"/>
            </a:pPr>
            <a:r>
              <a:rPr lang="en-US" sz="4800" dirty="0"/>
              <a:t>Apps found in both Apple Store and Play store .</a:t>
            </a:r>
          </a:p>
          <a:p>
            <a:pPr lvl="1">
              <a:buFont typeface="Wingdings" panose="05000000000000000000" pitchFamily="2" charset="2"/>
              <a:buChar char="§"/>
            </a:pPr>
            <a:r>
              <a:rPr lang="en-US" sz="4800" dirty="0"/>
              <a:t>Apps that generate Maximum expected Profit.</a:t>
            </a:r>
          </a:p>
          <a:p>
            <a:pPr lvl="1">
              <a:buFont typeface="Wingdings" panose="05000000000000000000" pitchFamily="2" charset="2"/>
              <a:buChar char="§"/>
            </a:pPr>
            <a:r>
              <a:rPr lang="en-US" sz="4800" dirty="0"/>
              <a:t>Apps that demanded Minimum possible cost </a:t>
            </a:r>
          </a:p>
          <a:p>
            <a:pPr lvl="1">
              <a:buFont typeface="Wingdings" panose="05000000000000000000" pitchFamily="2" charset="2"/>
              <a:buChar char="§"/>
            </a:pPr>
            <a:r>
              <a:rPr lang="en-US" sz="4800" dirty="0"/>
              <a:t>Apps that having a genre of maximum choice.</a:t>
            </a:r>
          </a:p>
          <a:p>
            <a:pPr lvl="1">
              <a:buFont typeface="Wingdings" panose="05000000000000000000" pitchFamily="2" charset="2"/>
              <a:buChar char="§"/>
            </a:pPr>
            <a:r>
              <a:rPr lang="en-US" sz="4800" dirty="0"/>
              <a:t>Apps that are a chosen across the different Text content.</a:t>
            </a:r>
          </a:p>
          <a:p>
            <a:pPr lvl="1">
              <a:buFont typeface="Wingdings" panose="05000000000000000000" pitchFamily="2" charset="2"/>
              <a:buChar char="§"/>
            </a:pPr>
            <a:r>
              <a:rPr lang="en-US" sz="4800" dirty="0"/>
              <a:t>Apps having a maximum possible review count or maximum installation count </a:t>
            </a:r>
          </a:p>
          <a:p>
            <a:endParaRPr lang="en-US" sz="1600" dirty="0"/>
          </a:p>
          <a:p>
            <a:pPr>
              <a:buFont typeface="Wingdings" panose="05000000000000000000" pitchFamily="2" charset="2"/>
              <a:buChar char="Ø"/>
            </a:pPr>
            <a:r>
              <a:rPr lang="en-US" sz="5600" dirty="0"/>
              <a:t>On the left best recommended top 3 Apps .</a:t>
            </a:r>
          </a:p>
          <a:p>
            <a:endParaRPr lang="en-US" sz="1600" dirty="0"/>
          </a:p>
          <a:p>
            <a:pPr lvl="1">
              <a:buFont typeface="Wingdings" panose="05000000000000000000" pitchFamily="2" charset="2"/>
              <a:buChar char="§"/>
            </a:pPr>
            <a:endParaRPr lang="en-US" sz="1200" dirty="0"/>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a:t>       </a:t>
            </a:r>
          </a:p>
          <a:p>
            <a:pPr>
              <a:buFont typeface="Wingdings" panose="05000000000000000000" pitchFamily="2" charset="2"/>
              <a:buChar char="Ø"/>
            </a:pPr>
            <a:endParaRPr lang="en-US" sz="1600" dirty="0"/>
          </a:p>
          <a:p>
            <a:pPr marL="0" indent="0">
              <a:buNone/>
            </a:pPr>
            <a:r>
              <a:rPr lang="en-US" sz="1600" dirty="0"/>
              <a:t>                                         </a:t>
            </a:r>
          </a:p>
        </p:txBody>
      </p:sp>
      <p:sp>
        <p:nvSpPr>
          <p:cNvPr id="4" name="Content Placeholder 3">
            <a:extLst>
              <a:ext uri="{FF2B5EF4-FFF2-40B4-BE49-F238E27FC236}">
                <a16:creationId xmlns:a16="http://schemas.microsoft.com/office/drawing/2014/main" id="{70E42C5F-3F03-49EC-95C2-0D722571FE96}"/>
              </a:ext>
            </a:extLst>
          </p:cNvPr>
          <p:cNvSpPr>
            <a:spLocks noGrp="1"/>
          </p:cNvSpPr>
          <p:nvPr>
            <p:ph sz="half" idx="2"/>
          </p:nvPr>
        </p:nvSpPr>
        <p:spPr>
          <a:xfrm>
            <a:off x="6635930" y="1825625"/>
            <a:ext cx="4911636" cy="3922032"/>
          </a:xfrm>
        </p:spPr>
        <p:txBody>
          <a:bodyPr>
            <a:normAutofit fontScale="2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7200" dirty="0"/>
          </a:p>
        </p:txBody>
      </p:sp>
      <p:graphicFrame>
        <p:nvGraphicFramePr>
          <p:cNvPr id="6" name="Table 6">
            <a:extLst>
              <a:ext uri="{FF2B5EF4-FFF2-40B4-BE49-F238E27FC236}">
                <a16:creationId xmlns:a16="http://schemas.microsoft.com/office/drawing/2014/main" id="{4F3B8BCB-1675-4197-974A-4FC30F94FA1F}"/>
              </a:ext>
            </a:extLst>
          </p:cNvPr>
          <p:cNvGraphicFramePr>
            <a:graphicFrameLocks noGrp="1"/>
          </p:cNvGraphicFramePr>
          <p:nvPr>
            <p:extLst>
              <p:ext uri="{D42A27DB-BD31-4B8C-83A1-F6EECF244321}">
                <p14:modId xmlns:p14="http://schemas.microsoft.com/office/powerpoint/2010/main" val="2890735569"/>
              </p:ext>
            </p:extLst>
          </p:nvPr>
        </p:nvGraphicFramePr>
        <p:xfrm>
          <a:off x="6727370" y="3004456"/>
          <a:ext cx="3944984" cy="2246812"/>
        </p:xfrm>
        <a:graphic>
          <a:graphicData uri="http://schemas.openxmlformats.org/drawingml/2006/table">
            <a:tbl>
              <a:tblPr firstRow="1" bandRow="1">
                <a:tableStyleId>{8A107856-5554-42FB-B03E-39F5DBC370BA}</a:tableStyleId>
              </a:tblPr>
              <a:tblGrid>
                <a:gridCol w="705396">
                  <a:extLst>
                    <a:ext uri="{9D8B030D-6E8A-4147-A177-3AD203B41FA5}">
                      <a16:colId xmlns:a16="http://schemas.microsoft.com/office/drawing/2014/main" val="1387132295"/>
                    </a:ext>
                  </a:extLst>
                </a:gridCol>
                <a:gridCol w="3239588">
                  <a:extLst>
                    <a:ext uri="{9D8B030D-6E8A-4147-A177-3AD203B41FA5}">
                      <a16:colId xmlns:a16="http://schemas.microsoft.com/office/drawing/2014/main" val="492100081"/>
                    </a:ext>
                  </a:extLst>
                </a:gridCol>
              </a:tblGrid>
              <a:tr h="561703">
                <a:tc>
                  <a:txBody>
                    <a:bodyPr/>
                    <a:lstStyle/>
                    <a:p>
                      <a:r>
                        <a:rPr lang="en-US" dirty="0"/>
                        <a:t>Rank</a:t>
                      </a:r>
                    </a:p>
                  </a:txBody>
                  <a:tcPr/>
                </a:tc>
                <a:tc>
                  <a:txBody>
                    <a:bodyPr/>
                    <a:lstStyle/>
                    <a:p>
                      <a:r>
                        <a:rPr lang="en-US" dirty="0"/>
                        <a:t>Application Name </a:t>
                      </a:r>
                    </a:p>
                  </a:txBody>
                  <a:tcPr/>
                </a:tc>
                <a:extLst>
                  <a:ext uri="{0D108BD9-81ED-4DB2-BD59-A6C34878D82A}">
                    <a16:rowId xmlns:a16="http://schemas.microsoft.com/office/drawing/2014/main" val="2156840512"/>
                  </a:ext>
                </a:extLst>
              </a:tr>
              <a:tr h="561703">
                <a:tc>
                  <a:txBody>
                    <a:bodyPr/>
                    <a:lstStyle/>
                    <a:p>
                      <a:r>
                        <a:rPr lang="en-US" dirty="0"/>
                        <a:t>1</a:t>
                      </a:r>
                    </a:p>
                  </a:txBody>
                  <a:tcPr/>
                </a:tc>
                <a:tc>
                  <a:txBody>
                    <a:bodyPr/>
                    <a:lstStyle/>
                    <a:p>
                      <a:pPr algn="l" fontAlgn="b"/>
                      <a:r>
                        <a:rPr lang="en-US" sz="1800" b="0" i="0" u="none" strike="noStrike" dirty="0">
                          <a:solidFill>
                            <a:srgbClr val="000000"/>
                          </a:solidFill>
                          <a:effectLst/>
                          <a:latin typeface="Calibri" panose="020F0502020204030204" pitchFamily="34" charset="0"/>
                        </a:rPr>
                        <a:t>PewDiePie's Tuber Simulator</a:t>
                      </a:r>
                    </a:p>
                  </a:txBody>
                  <a:tcPr marL="3810" marR="3810" marT="3810" marB="0" anchor="b"/>
                </a:tc>
                <a:extLst>
                  <a:ext uri="{0D108BD9-81ED-4DB2-BD59-A6C34878D82A}">
                    <a16:rowId xmlns:a16="http://schemas.microsoft.com/office/drawing/2014/main" val="841656300"/>
                  </a:ext>
                </a:extLst>
              </a:tr>
              <a:tr h="561703">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3091531686"/>
                  </a:ext>
                </a:extLst>
              </a:tr>
              <a:tr h="561703">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3604038587"/>
                  </a:ext>
                </a:extLst>
              </a:tr>
            </a:tbl>
          </a:graphicData>
        </a:graphic>
      </p:graphicFrame>
    </p:spTree>
    <p:extLst>
      <p:ext uri="{BB962C8B-B14F-4D97-AF65-F5344CB8AC3E}">
        <p14:creationId xmlns:p14="http://schemas.microsoft.com/office/powerpoint/2010/main" val="168693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351</Words>
  <Application>Microsoft Office PowerPoint</Application>
  <PresentationFormat>Widescreen</PresentationFormat>
  <Paragraphs>52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Aparajita</vt:lpstr>
      <vt:lpstr>Arial</vt:lpstr>
      <vt:lpstr>Britannic Bold</vt:lpstr>
      <vt:lpstr>Calibri</vt:lpstr>
      <vt:lpstr>Calibri Light</vt:lpstr>
      <vt:lpstr>Wingdings</vt:lpstr>
      <vt:lpstr>Office Theme</vt:lpstr>
      <vt:lpstr>Analysis results and Recommendation made to App trader company</vt:lpstr>
      <vt:lpstr>Top ten Applications that are found on both App and Google stores based on their Expected Profit </vt:lpstr>
      <vt:lpstr>Profitability of applications in terms of genre category</vt:lpstr>
      <vt:lpstr>Bests of the Bests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results and Recommendation made to App trader company</dc:title>
  <dc:creator>Engida Amare</dc:creator>
  <cp:lastModifiedBy>Engida Amare</cp:lastModifiedBy>
  <cp:revision>24</cp:revision>
  <dcterms:created xsi:type="dcterms:W3CDTF">2021-03-02T19:33:01Z</dcterms:created>
  <dcterms:modified xsi:type="dcterms:W3CDTF">2021-03-03T03:11:32Z</dcterms:modified>
</cp:coreProperties>
</file>