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84" r:id="rId3"/>
    <p:sldId id="274" r:id="rId4"/>
    <p:sldId id="263" r:id="rId5"/>
    <p:sldId id="270" r:id="rId6"/>
    <p:sldId id="271" r:id="rId7"/>
    <p:sldId id="275" r:id="rId8"/>
    <p:sldId id="279" r:id="rId9"/>
    <p:sldId id="280" r:id="rId10"/>
    <p:sldId id="276" r:id="rId11"/>
    <p:sldId id="281" r:id="rId12"/>
    <p:sldId id="273" r:id="rId13"/>
    <p:sldId id="278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ye64\Downloads\Top%20genres%20both%20sto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ye64\Downloads\Top%20genres%20both%20stor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ye64\Downloads\Top%20genres%20both%20stor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Expected Profit (Play Store)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profit_by_content_rating_play!$D$1</c:f>
              <c:strCache>
                <c:ptCount val="1"/>
                <c:pt idx="0">
                  <c:v>avg_expected_profit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profit_by_content_rating_play!$A$2:$A$5</c:f>
              <c:strCache>
                <c:ptCount val="4"/>
                <c:pt idx="0">
                  <c:v>Everyone</c:v>
                </c:pt>
                <c:pt idx="1">
                  <c:v>Everyone 10+</c:v>
                </c:pt>
                <c:pt idx="2">
                  <c:v>Teen</c:v>
                </c:pt>
                <c:pt idx="3">
                  <c:v>Mature 17+</c:v>
                </c:pt>
              </c:strCache>
            </c:strRef>
          </c:cat>
          <c:val>
            <c:numRef>
              <c:f>profit_by_content_rating_play!$D$2:$D$5</c:f>
              <c:numCache>
                <c:formatCode>"$"#,##0</c:formatCode>
                <c:ptCount val="4"/>
                <c:pt idx="0">
                  <c:v>158690.909090909</c:v>
                </c:pt>
                <c:pt idx="1">
                  <c:v>166369.01408450701</c:v>
                </c:pt>
                <c:pt idx="2">
                  <c:v>160245.054945054</c:v>
                </c:pt>
                <c:pt idx="3">
                  <c:v>156158.82352941099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FF-4254-98FC-B7E4B821F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82752543"/>
        <c:axId val="1107107247"/>
        <c:axId val="0"/>
      </c:bar3DChart>
      <c:catAx>
        <c:axId val="1182752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107247"/>
        <c:crosses val="autoZero"/>
        <c:auto val="1"/>
        <c:lblAlgn val="ctr"/>
        <c:lblOffset val="100"/>
        <c:noMultiLvlLbl val="0"/>
      </c:catAx>
      <c:valAx>
        <c:axId val="1107107247"/>
        <c:scaling>
          <c:orientation val="minMax"/>
          <c:max val="1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752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/>
              <a:t>Average Expected Profit (App Store)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profit_by_content_rating_apple!$D$1</c:f>
              <c:strCache>
                <c:ptCount val="1"/>
                <c:pt idx="0">
                  <c:v>avg_expected_profit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profit_by_content_rating_apple!$A$2:$A$5</c:f>
              <c:strCache>
                <c:ptCount val="4"/>
                <c:pt idx="0">
                  <c:v>4+</c:v>
                </c:pt>
                <c:pt idx="1">
                  <c:v>9+</c:v>
                </c:pt>
                <c:pt idx="2">
                  <c:v>12+</c:v>
                </c:pt>
                <c:pt idx="3">
                  <c:v>17+</c:v>
                </c:pt>
              </c:strCache>
            </c:strRef>
          </c:cat>
          <c:val>
            <c:numRef>
              <c:f>profit_by_content_rating_apple!$D$2:$D$5</c:f>
              <c:numCache>
                <c:formatCode>"$"#,##0</c:formatCode>
                <c:ptCount val="4"/>
                <c:pt idx="0">
                  <c:v>149471.35678391901</c:v>
                </c:pt>
                <c:pt idx="1">
                  <c:v>151552.38095237999</c:v>
                </c:pt>
                <c:pt idx="2">
                  <c:v>147403.07692307601</c:v>
                </c:pt>
                <c:pt idx="3">
                  <c:v>132568.18181818101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F-4379-BB31-3E9E3E9AF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86867487"/>
        <c:axId val="1110541007"/>
        <c:axId val="0"/>
      </c:bar3DChart>
      <c:catAx>
        <c:axId val="1186867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541007"/>
        <c:crosses val="autoZero"/>
        <c:auto val="1"/>
        <c:lblAlgn val="ctr"/>
        <c:lblOffset val="100"/>
        <c:noMultiLvlLbl val="0"/>
      </c:catAx>
      <c:valAx>
        <c:axId val="1110541007"/>
        <c:scaling>
          <c:orientation val="minMax"/>
          <c:max val="1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867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Apple Store Top Genres(Average Profit)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apple_expected_profit(AVG)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Shopping</c:v>
                </c:pt>
                <c:pt idx="1">
                  <c:v>Photo &amp; Video</c:v>
                </c:pt>
                <c:pt idx="2">
                  <c:v>Games</c:v>
                </c:pt>
                <c:pt idx="3">
                  <c:v>Health &amp; Fitness</c:v>
                </c:pt>
                <c:pt idx="4">
                  <c:v>Entertainment</c:v>
                </c:pt>
              </c:strCache>
            </c:strRef>
          </c:cat>
          <c:val>
            <c:numRef>
              <c:f>Sheet1!$B$2:$B$6</c:f>
              <c:numCache>
                <c:formatCode>_("$"* #,##0.00_);_("$"* \(#,##0.00\);_("$"* "-"??_);_(@_)</c:formatCode>
                <c:ptCount val="5"/>
                <c:pt idx="0">
                  <c:v>135394</c:v>
                </c:pt>
                <c:pt idx="1">
                  <c:v>135299</c:v>
                </c:pt>
                <c:pt idx="2">
                  <c:v>130476</c:v>
                </c:pt>
                <c:pt idx="3">
                  <c:v>127807</c:v>
                </c:pt>
                <c:pt idx="4">
                  <c:v>119730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7F-4BCF-8284-D6FDF8DDEC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35890527"/>
        <c:axId val="835888863"/>
      </c:barChart>
      <c:catAx>
        <c:axId val="83589052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888863"/>
        <c:crosses val="autoZero"/>
        <c:auto val="1"/>
        <c:lblAlgn val="ctr"/>
        <c:lblOffset val="100"/>
        <c:noMultiLvlLbl val="0"/>
      </c:catAx>
      <c:valAx>
        <c:axId val="835888863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83589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Google Store Top Genres(Average Profit)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google_expected_profit(AVG)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Sheet1!$H$2:$H$6</c:f>
              <c:strCache>
                <c:ptCount val="5"/>
                <c:pt idx="0">
                  <c:v>Puzzle</c:v>
                </c:pt>
                <c:pt idx="1">
                  <c:v>Books &amp; Reference</c:v>
                </c:pt>
                <c:pt idx="2">
                  <c:v>Personalization</c:v>
                </c:pt>
                <c:pt idx="3">
                  <c:v>Arcade</c:v>
                </c:pt>
                <c:pt idx="4">
                  <c:v>Social</c:v>
                </c:pt>
              </c:strCache>
            </c:strRef>
          </c:cat>
          <c:val>
            <c:numRef>
              <c:f>Sheet1!$I$2:$I$6</c:f>
              <c:numCache>
                <c:formatCode>_("$"* #,##0.00_);_("$"* \(#,##0.00\);_("$"* "-"??_);_(@_)</c:formatCode>
                <c:ptCount val="5"/>
                <c:pt idx="0">
                  <c:v>163721</c:v>
                </c:pt>
                <c:pt idx="1">
                  <c:v>163566</c:v>
                </c:pt>
                <c:pt idx="2">
                  <c:v>162151</c:v>
                </c:pt>
                <c:pt idx="3">
                  <c:v>161512</c:v>
                </c:pt>
                <c:pt idx="4">
                  <c:v>161202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C3-4533-BA9E-B9A7E6CE4B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748760783"/>
        <c:axId val="748761199"/>
      </c:barChart>
      <c:catAx>
        <c:axId val="74876078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761199"/>
        <c:crosses val="autoZero"/>
        <c:auto val="1"/>
        <c:lblAlgn val="ctr"/>
        <c:lblOffset val="100"/>
        <c:noMultiLvlLbl val="0"/>
      </c:catAx>
      <c:valAx>
        <c:axId val="748761199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748760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Comparison Between Both Stores(Average Profit)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Sheet1!$V$1</c:f>
              <c:strCache>
                <c:ptCount val="1"/>
                <c:pt idx="0">
                  <c:v>together_expected_profit(AVG)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92-4813-90E4-A56FDEBA5ACB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92-4813-90E4-A56FDEBA5ACB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92-4813-90E4-A56FDEBA5ACB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292-4813-90E4-A56FDEBA5ACB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292-4813-90E4-A56FDEBA5A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Sheet1!$U$2:$U$11</c:f>
              <c:strCache>
                <c:ptCount val="10"/>
                <c:pt idx="0">
                  <c:v>(Google)Puzzle</c:v>
                </c:pt>
                <c:pt idx="1">
                  <c:v>(Google)Books &amp; Reference</c:v>
                </c:pt>
                <c:pt idx="2">
                  <c:v>(Google)Personalization</c:v>
                </c:pt>
                <c:pt idx="3">
                  <c:v>(Google)Arcade</c:v>
                </c:pt>
                <c:pt idx="4">
                  <c:v>(Google)Social</c:v>
                </c:pt>
                <c:pt idx="5">
                  <c:v>(Apple)Shopping</c:v>
                </c:pt>
                <c:pt idx="6">
                  <c:v>(Apple)Photo &amp; Video</c:v>
                </c:pt>
                <c:pt idx="7">
                  <c:v>(Apple)Games</c:v>
                </c:pt>
                <c:pt idx="8">
                  <c:v>(Apple)Health &amp; Fitness</c:v>
                </c:pt>
                <c:pt idx="9">
                  <c:v>(Apple)Entertainment</c:v>
                </c:pt>
              </c:strCache>
            </c:strRef>
          </c:cat>
          <c:val>
            <c:numRef>
              <c:f>Sheet1!$V$2:$V$11</c:f>
              <c:numCache>
                <c:formatCode>_("$"* #,##0.00_);_("$"* \(#,##0.00\);_("$"* "-"??_);_(@_)</c:formatCode>
                <c:ptCount val="10"/>
                <c:pt idx="0">
                  <c:v>163721</c:v>
                </c:pt>
                <c:pt idx="1">
                  <c:v>163566</c:v>
                </c:pt>
                <c:pt idx="2">
                  <c:v>162151</c:v>
                </c:pt>
                <c:pt idx="3">
                  <c:v>161512</c:v>
                </c:pt>
                <c:pt idx="4">
                  <c:v>161202</c:v>
                </c:pt>
                <c:pt idx="5">
                  <c:v>135394</c:v>
                </c:pt>
                <c:pt idx="6">
                  <c:v>135299</c:v>
                </c:pt>
                <c:pt idx="7">
                  <c:v>130476</c:v>
                </c:pt>
                <c:pt idx="8">
                  <c:v>127807</c:v>
                </c:pt>
                <c:pt idx="9">
                  <c:v>119730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92-4813-90E4-A56FDEBA5A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49883903"/>
        <c:axId val="749884735"/>
      </c:barChart>
      <c:catAx>
        <c:axId val="74988390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884735"/>
        <c:crosses val="autoZero"/>
        <c:auto val="1"/>
        <c:lblAlgn val="ctr"/>
        <c:lblOffset val="100"/>
        <c:noMultiLvlLbl val="0"/>
      </c:catAx>
      <c:valAx>
        <c:axId val="749884735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74988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6D54-2ECA-4158-B837-772A1DA8A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30310-F060-407F-8096-58F9477C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06D9-1958-46FB-8300-2A7B39D3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798D-8CC3-4AFC-A461-ABC346B6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F597-4ABB-4EAA-AC4B-C206B6B1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0376-8A24-4D3A-AE69-6F50AFD3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1785F-700C-412D-893F-2E1C47C69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D9EA-CC55-4BA3-BF00-129B4CD9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30AB-769A-40C7-8BE2-30AFAD49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24D8-2330-4044-9CBB-ABE8016F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5B8C6-7934-4761-9D43-8D711F35D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6828-DD9E-4D50-859A-0A258CE30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3227A-3115-4F88-9E7F-BE9943D8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C090-BF6F-45C3-A7B4-C466D97A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183F-0E1D-4E86-AF87-687EBE8E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EF60-AA28-4BAD-93F1-C93A21DD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F91C-C64A-402A-90BD-BF85F6A8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F1442-3C0E-4BC4-9C53-A8DCB221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B2D7-65C0-47CA-ABFA-A803F09E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D387-36B9-4F35-8F25-C509D4DB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BF2D-7E9A-408B-BA8E-D7E5D709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03F47-CAA4-48B6-A9FC-61D46E57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2A56-B7FD-41E1-88EF-752DB4E1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5869-43D9-424C-A209-5C13C757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02B5-6392-4D39-B374-1BF116B6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2990-D49A-4F4D-A4FE-D3CEFA2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B1D0-DBE7-4DD8-8931-562E0C27B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18BFE-3B45-4482-823E-6ADC61C9E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5CCC8-1A87-423B-B2D0-78A5C976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4703-D71A-424D-896B-D314B90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245F7-F889-4161-AFC5-F3253A95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0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A533-B007-41CF-B045-2EEA0977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6DB64-E29C-48F1-B487-9A32FADD9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3077-ABF7-4EB9-90A4-B3350137D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FA914-A115-46A9-A7CF-23CA091BD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60195-0DC3-451D-8A53-56CCCF6B4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A7321-C921-4082-9CCF-9DE0E40E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ABA4F-88BA-4D6D-8888-6A73435C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5884C-5FDC-4446-93D6-997FDE95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BC3F-5647-445B-BB68-D363B5B4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09FED-1776-4E3F-821B-FF542D52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33198-21C4-4118-9A0F-4FC09C95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4F9F6-5285-411C-A716-88FE1460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9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31269-244E-4C67-968E-73220839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B41AA-108F-40EE-89AF-E8A67F34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1F54B-A6BD-4715-B2EE-59CA8C56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42FF-61E6-4E39-9150-6F34F6B6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CEAB-31AB-4760-ABA8-D5213D38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D4ABC-EE8E-497F-BBBE-0020F3ADF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2BA1-2B89-4255-851D-75425545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583A-9FE5-4B98-938E-AAFA662B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BDC2-EB86-4CD0-83B0-EFEC1D98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68E-395B-4DEC-B1E4-98710A9B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3D819-8736-487C-9924-73F345A7D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2FEDF-E085-41C5-917F-CCED44496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FF2C6-71EE-45A4-B552-9346B1B6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52B8B-8D3D-48A4-A833-9355F1BE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05558-3543-4491-9622-478374D2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3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D2947-0AB8-4AF1-AE81-84145551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E0E62-9814-428E-80BA-31C368D8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02547-97E6-43E5-9421-9FC2E6A66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C7C9-B53B-4C2F-9642-35F8833E1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F01A1-C055-40EE-B600-1B1A4E64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3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A7022F-AB96-408D-81EF-392587E5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 Trader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F9D321A-4160-4398-9A23-5863CD746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2938"/>
            <a:ext cx="3031067" cy="130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837E6F-9C90-4242-A52A-A15A4D648CC0}"/>
              </a:ext>
            </a:extLst>
          </p:cNvPr>
          <p:cNvSpPr txBox="1"/>
          <p:nvPr/>
        </p:nvSpPr>
        <p:spPr>
          <a:xfrm>
            <a:off x="1443567" y="4066691"/>
            <a:ext cx="941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Apps to Target for Black Friday 2021</a:t>
            </a:r>
          </a:p>
        </p:txBody>
      </p:sp>
    </p:spTree>
    <p:extLst>
      <p:ext uri="{BB962C8B-B14F-4D97-AF65-F5344CB8AC3E}">
        <p14:creationId xmlns:p14="http://schemas.microsoft.com/office/powerpoint/2010/main" val="391905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A7022F-AB96-408D-81EF-392587E5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 Range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C1BB88-D664-4AE4-A8BA-9899CE37E2D0}"/>
              </a:ext>
            </a:extLst>
          </p:cNvPr>
          <p:cNvSpPr txBox="1"/>
          <p:nvPr/>
        </p:nvSpPr>
        <p:spPr>
          <a:xfrm>
            <a:off x="5850090" y="4480096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94579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Most Profitable Price Ranges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(Apps Common to Both Stores)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7EC11-3BFD-4498-8C86-16EFD219477A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E9DB-B1A5-440F-8430-548344AD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299" y="3048607"/>
            <a:ext cx="8893401" cy="30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1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Most Profitable Apps by Price Range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(Apps Common to Both Stores)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FC10F-0CF2-4863-AB38-A5AD98EB19B5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2892E2-115C-4F13-B033-F390ADA44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99410"/>
              </p:ext>
            </p:extLst>
          </p:nvPr>
        </p:nvGraphicFramePr>
        <p:xfrm>
          <a:off x="1553919" y="2370369"/>
          <a:ext cx="4171122" cy="2129412"/>
        </p:xfrm>
        <a:graphic>
          <a:graphicData uri="http://schemas.openxmlformats.org/drawingml/2006/table">
            <a:tbl>
              <a:tblPr/>
              <a:tblGrid>
                <a:gridCol w="4171122">
                  <a:extLst>
                    <a:ext uri="{9D8B030D-6E8A-4147-A177-3AD203B41FA5}">
                      <a16:colId xmlns:a16="http://schemas.microsoft.com/office/drawing/2014/main" val="2195690322"/>
                    </a:ext>
                  </a:extLst>
                </a:gridCol>
              </a:tblGrid>
              <a:tr h="532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Free to $1.00</a:t>
                      </a: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087225"/>
                  </a:ext>
                </a:extLst>
              </a:tr>
              <a:tr h="532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PewDiePie's Tuber Simulator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70357"/>
                  </a:ext>
                </a:extLst>
              </a:tr>
              <a:tr h="532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Geometry Dash Lite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26220"/>
                  </a:ext>
                </a:extLst>
              </a:tr>
              <a:tr h="532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Domino's Pizza USA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444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14377C-923A-4C0F-95C4-95AE698B0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82342"/>
              </p:ext>
            </p:extLst>
          </p:nvPr>
        </p:nvGraphicFramePr>
        <p:xfrm>
          <a:off x="6358467" y="2372569"/>
          <a:ext cx="4171122" cy="2127208"/>
        </p:xfrm>
        <a:graphic>
          <a:graphicData uri="http://schemas.openxmlformats.org/drawingml/2006/table">
            <a:tbl>
              <a:tblPr/>
              <a:tblGrid>
                <a:gridCol w="4171122">
                  <a:extLst>
                    <a:ext uri="{9D8B030D-6E8A-4147-A177-3AD203B41FA5}">
                      <a16:colId xmlns:a16="http://schemas.microsoft.com/office/drawing/2014/main" val="2711861782"/>
                    </a:ext>
                  </a:extLst>
                </a:gridCol>
              </a:tblGrid>
              <a:tr h="531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$1.01 to $3.00</a:t>
                      </a: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9432"/>
                  </a:ext>
                </a:extLst>
              </a:tr>
              <a:tr h="531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Cytus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05594"/>
                  </a:ext>
                </a:extLst>
              </a:tr>
              <a:tr h="531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H*nest Meditation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918392"/>
                  </a:ext>
                </a:extLst>
              </a:tr>
              <a:tr h="531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Where's My Water?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96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4D57E1-C575-4AFD-B891-AD6D1E5D8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62087"/>
              </p:ext>
            </p:extLst>
          </p:nvPr>
        </p:nvGraphicFramePr>
        <p:xfrm>
          <a:off x="6358467" y="4586348"/>
          <a:ext cx="4171121" cy="2012898"/>
        </p:xfrm>
        <a:graphic>
          <a:graphicData uri="http://schemas.openxmlformats.org/drawingml/2006/table">
            <a:tbl>
              <a:tblPr/>
              <a:tblGrid>
                <a:gridCol w="4171121">
                  <a:extLst>
                    <a:ext uri="{9D8B030D-6E8A-4147-A177-3AD203B41FA5}">
                      <a16:colId xmlns:a16="http://schemas.microsoft.com/office/drawing/2014/main" val="1129860932"/>
                    </a:ext>
                  </a:extLst>
                </a:gridCol>
              </a:tblGrid>
              <a:tr h="425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$5.01 to $10.00</a:t>
                      </a: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772596"/>
                  </a:ext>
                </a:extLst>
              </a:tr>
              <a:tr h="425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EO Bar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60375"/>
                  </a:ext>
                </a:extLst>
              </a:tr>
              <a:tr h="425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RollerCoaster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Tycoon® Classic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616149"/>
                  </a:ext>
                </a:extLst>
              </a:tr>
              <a:tr h="721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Movies Pro - Movie &amp; TV Collection Library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27845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2FCBBB0-7803-48CD-AA61-0C89E9E12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49716"/>
              </p:ext>
            </p:extLst>
          </p:nvPr>
        </p:nvGraphicFramePr>
        <p:xfrm>
          <a:off x="1553919" y="4584152"/>
          <a:ext cx="4171120" cy="2012900"/>
        </p:xfrm>
        <a:graphic>
          <a:graphicData uri="http://schemas.openxmlformats.org/drawingml/2006/table">
            <a:tbl>
              <a:tblPr/>
              <a:tblGrid>
                <a:gridCol w="4171120">
                  <a:extLst>
                    <a:ext uri="{9D8B030D-6E8A-4147-A177-3AD203B41FA5}">
                      <a16:colId xmlns:a16="http://schemas.microsoft.com/office/drawing/2014/main" val="2967189840"/>
                    </a:ext>
                  </a:extLst>
                </a:gridCol>
              </a:tblGrid>
              <a:tr h="503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$3.01 to $5.00</a:t>
                      </a: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499514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Panda &amp; Toto's Treehouse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521417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Battleheart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Legacy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51474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F-Sim Space Shuttle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22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76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A7022F-AB96-408D-81EF-392587E5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Bottom Line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C1BB88-D664-4AE4-A8BA-9899CE37E2D0}"/>
              </a:ext>
            </a:extLst>
          </p:cNvPr>
          <p:cNvSpPr txBox="1"/>
          <p:nvPr/>
        </p:nvSpPr>
        <p:spPr>
          <a:xfrm>
            <a:off x="5850090" y="4480096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427974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Most Profitable Apps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(Common to Both Stores)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7EC11-3BFD-4498-8C86-16EFD219477A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20A2E4D-026A-43FE-B8A2-03F05C725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59" y="2393792"/>
            <a:ext cx="7216058" cy="427024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BD41D221-01CB-49D7-91AC-895BD6EE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129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2200" b="1" dirty="0"/>
              <a:t>All apps are common to both the App Store and Google Play Store</a:t>
            </a:r>
          </a:p>
          <a:p>
            <a:r>
              <a:rPr lang="en-US" sz="2200" b="1" dirty="0"/>
              <a:t>Tie breaker by app’s review count</a:t>
            </a:r>
          </a:p>
          <a:p>
            <a:r>
              <a:rPr lang="en-US" sz="2200" b="1" dirty="0"/>
              <a:t>Maximum Profit: PewDiePie’s Tuber Simulator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F9C04-CA8C-4EE7-B74D-AA2564B8A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338" y="5396346"/>
            <a:ext cx="1267694" cy="12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9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A7022F-AB96-408D-81EF-392587E5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You, App Trader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C1BB88-D664-4AE4-A8BA-9899CE37E2D0}"/>
              </a:ext>
            </a:extLst>
          </p:cNvPr>
          <p:cNvSpPr txBox="1"/>
          <p:nvPr/>
        </p:nvSpPr>
        <p:spPr>
          <a:xfrm>
            <a:off x="5850090" y="4480096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256814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Breakdown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7EC11-3BFD-4498-8C86-16EFD219477A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BD41D221-01CB-49D7-91AC-895BD6EE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573795"/>
            <a:ext cx="10279971" cy="374089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200" b="1" dirty="0"/>
              <a:t>Refined Analysis and Recommendations for Targeted Licensing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b="1" dirty="0"/>
              <a:t>Content Rating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b="1" dirty="0"/>
              <a:t>Genre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b="1" dirty="0"/>
              <a:t>Price Range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200" b="1" dirty="0"/>
              <a:t>The Bottom Line: Most Profitable Apps Common to Both Stores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908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A7022F-AB96-408D-81EF-392587E5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 Rating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C1BB88-D664-4AE4-A8BA-9899CE37E2D0}"/>
              </a:ext>
            </a:extLst>
          </p:cNvPr>
          <p:cNvSpPr txBox="1"/>
          <p:nvPr/>
        </p:nvSpPr>
        <p:spPr>
          <a:xfrm>
            <a:off x="5850090" y="4480096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288893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Average Expected Profit by Content Rating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Each Store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7EC11-3BFD-4498-8C86-16EFD219477A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A884053-C508-4728-9CC6-55F5D91AD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10599"/>
              </p:ext>
            </p:extLst>
          </p:nvPr>
        </p:nvGraphicFramePr>
        <p:xfrm>
          <a:off x="6237624" y="2916238"/>
          <a:ext cx="5045074" cy="298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C053E69-7C7B-4739-B942-7231F3E202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147062"/>
              </p:ext>
            </p:extLst>
          </p:nvPr>
        </p:nvGraphicFramePr>
        <p:xfrm>
          <a:off x="849745" y="2916238"/>
          <a:ext cx="5104631" cy="2986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886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Most Profitable Apps by Content Rating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(App Store)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37368E0-DB96-41A2-8635-7F87B7550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145513"/>
              </p:ext>
            </p:extLst>
          </p:nvPr>
        </p:nvGraphicFramePr>
        <p:xfrm>
          <a:off x="1553920" y="2280569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Geometry Dash Lite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Domino's Pizza USA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Egg, Inc.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98D395-03B9-4277-86B1-370D6FA389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498769"/>
              </p:ext>
            </p:extLst>
          </p:nvPr>
        </p:nvGraphicFramePr>
        <p:xfrm>
          <a:off x="6424094" y="2280569"/>
          <a:ext cx="4171121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1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PewDiePie's Tuber Simulator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Clash of Clans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Temple Run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059ECC3-1DD5-4E90-8C78-6BF04BCE60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386659"/>
              </p:ext>
            </p:extLst>
          </p:nvPr>
        </p:nvGraphicFramePr>
        <p:xfrm>
          <a:off x="1553920" y="4646082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Guardian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Instagram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Pinterest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4630F3-CBCE-42A4-B8C7-23B531960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194148"/>
              </p:ext>
            </p:extLst>
          </p:nvPr>
        </p:nvGraphicFramePr>
        <p:xfrm>
          <a:off x="6424093" y="4646082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 KOMBAT 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WGT Golf Game by Topgolf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Swamp Attack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66FC10F-0CF2-4863-AB38-A5AD98EB19B5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342588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Most Profitable Apps by Content Rating (Google Play Store)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6DC81-509A-4311-9788-7B84CE6E7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877" y="2285998"/>
            <a:ext cx="8720244" cy="43513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1E3880-0AFD-413A-8BCF-BCFA7E9BCD0E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368157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A7022F-AB96-408D-81EF-392587E5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Genre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C1BB88-D664-4AE4-A8BA-9899CE37E2D0}"/>
              </a:ext>
            </a:extLst>
          </p:cNvPr>
          <p:cNvSpPr txBox="1"/>
          <p:nvPr/>
        </p:nvSpPr>
        <p:spPr>
          <a:xfrm>
            <a:off x="5850090" y="4480096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77058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Most Profitable Genres for Each Store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7EC11-3BFD-4498-8C86-16EFD219477A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9819A4A-51F2-441E-8E24-6ADA83A24E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719669"/>
              </p:ext>
            </p:extLst>
          </p:nvPr>
        </p:nvGraphicFramePr>
        <p:xfrm>
          <a:off x="355601" y="2898775"/>
          <a:ext cx="5504872" cy="313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14C3AD-BE63-45CA-A755-137C77379FFF}"/>
              </a:ext>
            </a:extLst>
          </p:cNvPr>
          <p:cNvGraphicFramePr>
            <a:graphicFrameLocks/>
          </p:cNvGraphicFramePr>
          <p:nvPr/>
        </p:nvGraphicFramePr>
        <p:xfrm>
          <a:off x="6127749" y="2898775"/>
          <a:ext cx="5708345" cy="313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689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Comparing Most Profitable Genres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Both Stores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7EC11-3BFD-4498-8C86-16EFD219477A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51EA12C-CF70-401A-91C0-D9BFE80D9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13476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462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311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App Trader</vt:lpstr>
      <vt:lpstr>The Breakdown</vt:lpstr>
      <vt:lpstr>Content Rating</vt:lpstr>
      <vt:lpstr>Average Expected Profit by Content Rating for Each Store</vt:lpstr>
      <vt:lpstr>Most Profitable Apps by Content Rating  (App Store)</vt:lpstr>
      <vt:lpstr>Most Profitable Apps by Content Rating (Google Play Store)</vt:lpstr>
      <vt:lpstr>Genre</vt:lpstr>
      <vt:lpstr>Most Profitable Genres for Each Store</vt:lpstr>
      <vt:lpstr>Comparing Most Profitable Genres  for Both Stores</vt:lpstr>
      <vt:lpstr>Price Range</vt:lpstr>
      <vt:lpstr>Most Profitable Price Ranges  (Apps Common to Both Stores)</vt:lpstr>
      <vt:lpstr>Most Profitable Apps by Price Range (Apps Common to Both Stores)</vt:lpstr>
      <vt:lpstr>The Bottom Line</vt:lpstr>
      <vt:lpstr>Most Profitable Apps  (Common to Both Stores)</vt:lpstr>
      <vt:lpstr>Thank You, App Trader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results and Recommendation made to App trader company</dc:title>
  <dc:creator>Engida Amare</dc:creator>
  <cp:lastModifiedBy>Joshua Rio-Ross</cp:lastModifiedBy>
  <cp:revision>39</cp:revision>
  <dcterms:created xsi:type="dcterms:W3CDTF">2021-03-02T19:33:01Z</dcterms:created>
  <dcterms:modified xsi:type="dcterms:W3CDTF">2021-03-04T23:56:55Z</dcterms:modified>
</cp:coreProperties>
</file>