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68580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C"/>
    <a:srgbClr val="7F7F7F"/>
    <a:srgbClr val="34955A"/>
    <a:srgbClr val="EA452B"/>
    <a:srgbClr val="F68E0C"/>
    <a:srgbClr val="E53A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0" d="100"/>
          <a:sy n="80" d="100"/>
        </p:scale>
        <p:origin x="2131" y="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832" y="1544322"/>
            <a:ext cx="4965726" cy="3551553"/>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649832" y="5095872"/>
            <a:ext cx="4965726" cy="918848"/>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53842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3" y="5120626"/>
            <a:ext cx="4965725" cy="60452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2" y="731520"/>
            <a:ext cx="4965726" cy="388337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2" y="5725147"/>
            <a:ext cx="4965725" cy="526626"/>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421196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2" y="1544320"/>
            <a:ext cx="4965726" cy="211328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649832" y="3901440"/>
            <a:ext cx="4965726" cy="251968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34897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6057" y="1544320"/>
            <a:ext cx="4500787" cy="2478266"/>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086133" y="4022585"/>
            <a:ext cx="4155611" cy="364986"/>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649832" y="4640701"/>
            <a:ext cx="4965726" cy="178816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
        <p:nvSpPr>
          <p:cNvPr id="11" name="TextBox 10"/>
          <p:cNvSpPr txBox="1"/>
          <p:nvPr/>
        </p:nvSpPr>
        <p:spPr>
          <a:xfrm>
            <a:off x="505423" y="1036004"/>
            <a:ext cx="451193"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5249768" y="2788040"/>
            <a:ext cx="451193"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4572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9832" y="3332481"/>
            <a:ext cx="4965726" cy="1763392"/>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2" y="5095873"/>
            <a:ext cx="4965726" cy="91776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2139463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356126" y="2113280"/>
            <a:ext cx="165804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367106" y="2844800"/>
            <a:ext cx="1647063" cy="382862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185128" y="2113280"/>
            <a:ext cx="1652066"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179190" y="2844800"/>
            <a:ext cx="1658003" cy="382862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4008688" y="2113280"/>
            <a:ext cx="164974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4008688" y="2844800"/>
            <a:ext cx="1649744" cy="382862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0965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039526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367106" y="4534346"/>
            <a:ext cx="1654209"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367106" y="2357120"/>
            <a:ext cx="1654209"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367106" y="5149027"/>
            <a:ext cx="1654209" cy="703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188344" y="4534346"/>
            <a:ext cx="1648850"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188343" y="2357120"/>
            <a:ext cx="1648850"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187582" y="5149026"/>
            <a:ext cx="1651034" cy="703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4008688" y="4534346"/>
            <a:ext cx="164974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4008687" y="2357120"/>
            <a:ext cx="1649744"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4008619" y="5149023"/>
            <a:ext cx="1651928" cy="703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0965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67742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31117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72337" y="458896"/>
            <a:ext cx="986095" cy="62145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367106" y="824752"/>
            <a:ext cx="4176609" cy="5848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401778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51575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9833" y="3052517"/>
            <a:ext cx="4965725" cy="204335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2" y="5095873"/>
            <a:ext cx="4965726" cy="91776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4615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0775" y="2197948"/>
            <a:ext cx="2473585" cy="447548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181482" y="2193167"/>
            <a:ext cx="2473586" cy="448026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347573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20775" y="2032000"/>
            <a:ext cx="247358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0775" y="2682240"/>
            <a:ext cx="2473585" cy="399118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181482" y="2032000"/>
            <a:ext cx="2473585"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181482" y="2682240"/>
            <a:ext cx="2473585" cy="399118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F0D80-786A-4618-AF44-B67DA973F335}"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27099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62982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71223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1" y="1544320"/>
            <a:ext cx="1913597" cy="154432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692048" y="1544320"/>
            <a:ext cx="2923510" cy="48768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9831" y="3337900"/>
            <a:ext cx="1913597" cy="308863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413554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42" y="1977805"/>
            <a:ext cx="2865506" cy="1679795"/>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10138" y="1219200"/>
            <a:ext cx="1800694"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1" y="3901440"/>
            <a:ext cx="2861046" cy="146304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2248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4724574" y="1788160"/>
            <a:ext cx="2114550" cy="300736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267374" y="-487680"/>
            <a:ext cx="1200150" cy="170688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4724574" y="6502400"/>
            <a:ext cx="742950" cy="105664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15491" y="2844800"/>
            <a:ext cx="3143250" cy="44704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841" y="3088640"/>
            <a:ext cx="1771650" cy="251968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5809233" y="0"/>
            <a:ext cx="514350" cy="11727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3533" y="482899"/>
            <a:ext cx="5291535" cy="149389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20775" y="2189787"/>
            <a:ext cx="5033741" cy="44751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5464397" y="1986894"/>
            <a:ext cx="1056639" cy="171494"/>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EFF0D80-786A-4618-AF44-B67DA973F335}" type="datetimeFigureOut">
              <a:rPr lang="en-US" smtClean="0"/>
              <a:t>2/6/2021</a:t>
            </a:fld>
            <a:endParaRPr lang="en-US"/>
          </a:p>
        </p:txBody>
      </p:sp>
      <p:sp>
        <p:nvSpPr>
          <p:cNvPr id="5" name="Footer Placeholder 4"/>
          <p:cNvSpPr>
            <a:spLocks noGrp="1"/>
          </p:cNvSpPr>
          <p:nvPr>
            <p:ph type="ftr" sz="quarter" idx="3"/>
          </p:nvPr>
        </p:nvSpPr>
        <p:spPr>
          <a:xfrm rot="5400000">
            <a:off x="4063867" y="3517134"/>
            <a:ext cx="4117115" cy="171495"/>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5824824" y="315452"/>
            <a:ext cx="471610" cy="818866"/>
          </a:xfrm>
          <a:prstGeom prst="rect">
            <a:avLst/>
          </a:prstGeom>
        </p:spPr>
        <p:txBody>
          <a:bodyPr vert="horz" lIns="91440" tIns="45720" rIns="91440" bIns="45720" rtlCol="0" anchor="b"/>
          <a:lstStyle>
            <a:lvl1pPr algn="ctr">
              <a:defRPr sz="2101" b="0" i="0">
                <a:solidFill>
                  <a:schemeClr val="tx1">
                    <a:tint val="75000"/>
                  </a:schemeClr>
                </a:solidFill>
              </a:defRPr>
            </a:lvl1pPr>
          </a:lstStyle>
          <a:p>
            <a:fld id="{B1B85AF8-540D-4694-ABA1-93AB69086732}" type="slidenum">
              <a:rPr lang="en-US" smtClean="0"/>
              <a:t>‹#›</a:t>
            </a:fld>
            <a:endParaRPr lang="en-US"/>
          </a:p>
        </p:txBody>
      </p:sp>
    </p:spTree>
    <p:extLst>
      <p:ext uri="{BB962C8B-B14F-4D97-AF65-F5344CB8AC3E}">
        <p14:creationId xmlns:p14="http://schemas.microsoft.com/office/powerpoint/2010/main" val="4126072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ack History Month. African American History. Celebrated annual in February in the USA and Canada, also in October in the Great Britain. Holiday in honor of the achievements of black people on history. Poster, banner, greeting card and background Black History Month. African American History. Celebrated annual in February in the USA and Canada, also in October in the Great Britain. Holiday in honor of the achievements of black people on history. Poster, banner, greeting card and background black history month stock illustrations">
            <a:extLst>
              <a:ext uri="{FF2B5EF4-FFF2-40B4-BE49-F238E27FC236}">
                <a16:creationId xmlns:a16="http://schemas.microsoft.com/office/drawing/2014/main" id="{78BF968C-3DBC-4EDE-B50F-9E50FD97A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16570" y="240631"/>
            <a:ext cx="7315200" cy="68339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lack History Month. African American History. Celebrated annual in February in the USA and Canada, also in October in the Great Britain. Holiday in honor of the achievements of black people on history. Poster, banner, greeting card and background Black History Month. African American History. Celebrated annual in February in the USA and Canada, also in October in the Great Britain. Holiday in honor of the achievements of black people on history. Poster, banner, greeting card and background black history month stock illustrations">
            <a:extLst>
              <a:ext uri="{FF2B5EF4-FFF2-40B4-BE49-F238E27FC236}">
                <a16:creationId xmlns:a16="http://schemas.microsoft.com/office/drawing/2014/main" id="{C02E2F9E-B5C9-4B98-97D6-9919DCEA5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74362" y="1122354"/>
            <a:ext cx="5518484" cy="686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7FBA6A0-CD57-40CD-A239-389A32FA94B1}"/>
              </a:ext>
            </a:extLst>
          </p:cNvPr>
          <p:cNvSpPr/>
          <p:nvPr/>
        </p:nvSpPr>
        <p:spPr>
          <a:xfrm>
            <a:off x="-14853" y="703848"/>
            <a:ext cx="6882062" cy="609399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35A5A-F93C-496C-9C22-AE2C3F017DF5}"/>
              </a:ext>
            </a:extLst>
          </p:cNvPr>
          <p:cNvSpPr>
            <a:spLocks noGrp="1"/>
          </p:cNvSpPr>
          <p:nvPr>
            <p:ph type="ctrTitle"/>
          </p:nvPr>
        </p:nvSpPr>
        <p:spPr>
          <a:xfrm>
            <a:off x="408637" y="3783369"/>
            <a:ext cx="6100875" cy="1235337"/>
          </a:xfrm>
          <a:solidFill>
            <a:schemeClr val="bg1">
              <a:lumMod val="85000"/>
              <a:lumOff val="15000"/>
            </a:schemeClr>
          </a:solidFill>
        </p:spPr>
        <p:txBody>
          <a:bodyPr>
            <a:normAutofit fontScale="90000"/>
          </a:bodyPr>
          <a:lstStyle/>
          <a:p>
            <a:pPr algn="ctr">
              <a:lnSpc>
                <a:spcPct val="125000"/>
              </a:lnSpc>
            </a:pPr>
            <a:br>
              <a:rPr lang="en-US" sz="1800" dirty="0">
                <a:latin typeface="Bahnschrift" panose="020B0502040204020203" pitchFamily="34" charset="0"/>
                <a:cs typeface="Aharoni" panose="020B0604020202020204" pitchFamily="2" charset="-79"/>
              </a:rPr>
            </a:br>
            <a:br>
              <a:rPr lang="en-US" sz="1800" dirty="0">
                <a:latin typeface="Bahnschrift" panose="020B0502040204020203" pitchFamily="34" charset="0"/>
                <a:cs typeface="Aharoni" panose="020B0604020202020204" pitchFamily="2" charset="-79"/>
              </a:rPr>
            </a:br>
            <a:r>
              <a:rPr lang="en-US" sz="2000" dirty="0">
                <a:latin typeface="Bahnschrift" panose="020B0502040204020203" pitchFamily="34" charset="0"/>
                <a:cs typeface="Aharoni" panose="020B0604020202020204" pitchFamily="2" charset="-79"/>
              </a:rPr>
              <a:t>Find out by visiting us at the  </a:t>
            </a:r>
            <a:r>
              <a:rPr lang="en-US" sz="2200" u="sng" dirty="0">
                <a:latin typeface="Bahnschrift" panose="020B0502040204020203" pitchFamily="34" charset="0"/>
                <a:cs typeface="Aharoni" panose="020B0604020202020204" pitchFamily="2" charset="-79"/>
              </a:rPr>
              <a:t>Nashville City Cemetery</a:t>
            </a:r>
            <a:r>
              <a:rPr lang="en-US" sz="2200" dirty="0">
                <a:latin typeface="Bahnschrift" panose="020B0502040204020203" pitchFamily="34" charset="0"/>
                <a:cs typeface="Aharoni" panose="020B0604020202020204" pitchFamily="2" charset="-79"/>
              </a:rPr>
              <a:t> </a:t>
            </a:r>
            <a:r>
              <a:rPr lang="en-US" sz="2000" dirty="0">
                <a:latin typeface="Bahnschrift" panose="020B0502040204020203" pitchFamily="34" charset="0"/>
                <a:cs typeface="Aharoni" panose="020B0604020202020204" pitchFamily="2" charset="-79"/>
              </a:rPr>
              <a:t>for a walking tour specifically designed to educate you on the history of African Americans in your own backyard.</a:t>
            </a:r>
            <a:endParaRPr lang="en-US" sz="1800" dirty="0">
              <a:latin typeface="Bahnschrift" panose="020B0502040204020203" pitchFamily="34" charset="0"/>
              <a:cs typeface="Aharoni" panose="020B0604020202020204" pitchFamily="2" charset="-79"/>
            </a:endParaRPr>
          </a:p>
        </p:txBody>
      </p:sp>
      <p:sp>
        <p:nvSpPr>
          <p:cNvPr id="10" name="Title 1">
            <a:extLst>
              <a:ext uri="{FF2B5EF4-FFF2-40B4-BE49-F238E27FC236}">
                <a16:creationId xmlns:a16="http://schemas.microsoft.com/office/drawing/2014/main" id="{857243E4-DF67-4B88-B1D1-6CB4E3CE8DF6}"/>
              </a:ext>
            </a:extLst>
          </p:cNvPr>
          <p:cNvSpPr txBox="1">
            <a:spLocks/>
          </p:cNvSpPr>
          <p:nvPr/>
        </p:nvSpPr>
        <p:spPr>
          <a:xfrm>
            <a:off x="583531" y="3048725"/>
            <a:ext cx="5690938" cy="702120"/>
          </a:xfrm>
          <a:prstGeom prst="rect">
            <a:avLst/>
          </a:prstGeom>
          <a:solidFill>
            <a:schemeClr val="bg1">
              <a:lumMod val="85000"/>
              <a:lumOff val="15000"/>
            </a:schemeClr>
          </a:solidFill>
        </p:spPr>
        <p:txBody>
          <a:bodyPr vert="horz" lIns="91440" tIns="45720" rIns="91440" bIns="45720" rtlCol="0" anchor="b">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rgbClr val="EA452B"/>
                </a:solidFill>
              </a:rPr>
              <a:t>Brown</a:t>
            </a:r>
            <a:r>
              <a:rPr lang="en-US" sz="2400" b="1" dirty="0"/>
              <a:t>   </a:t>
            </a:r>
            <a:r>
              <a:rPr lang="en-US" sz="2400" b="1" dirty="0">
                <a:solidFill>
                  <a:srgbClr val="34955A"/>
                </a:solidFill>
              </a:rPr>
              <a:t>Davis   </a:t>
            </a:r>
            <a:r>
              <a:rPr lang="en-US" sz="2400" b="1" dirty="0">
                <a:solidFill>
                  <a:srgbClr val="FFB90C"/>
                </a:solidFill>
              </a:rPr>
              <a:t>Foster   </a:t>
            </a:r>
            <a:r>
              <a:rPr lang="en-US" sz="2400" b="1" dirty="0">
                <a:solidFill>
                  <a:srgbClr val="EA452B"/>
                </a:solidFill>
              </a:rPr>
              <a:t>Harris   </a:t>
            </a:r>
            <a:r>
              <a:rPr lang="en-US" sz="2400" b="1" dirty="0">
                <a:solidFill>
                  <a:srgbClr val="FFB90C"/>
                </a:solidFill>
              </a:rPr>
              <a:t>Johnson</a:t>
            </a:r>
            <a:r>
              <a:rPr lang="en-US" sz="2400" b="1" dirty="0">
                <a:solidFill>
                  <a:srgbClr val="34955A"/>
                </a:solidFill>
              </a:rPr>
              <a:t>  Jones</a:t>
            </a:r>
            <a:r>
              <a:rPr lang="en-US" sz="2400" b="1" dirty="0"/>
              <a:t>  </a:t>
            </a:r>
          </a:p>
          <a:p>
            <a:pPr algn="ctr"/>
            <a:r>
              <a:rPr lang="en-US" sz="2400" b="1" dirty="0"/>
              <a:t>  </a:t>
            </a:r>
            <a:endParaRPr lang="en-US" sz="2400" b="1" dirty="0">
              <a:solidFill>
                <a:srgbClr val="34955A"/>
              </a:solidFill>
            </a:endParaRPr>
          </a:p>
        </p:txBody>
      </p:sp>
      <p:sp>
        <p:nvSpPr>
          <p:cNvPr id="17" name="Title 1">
            <a:extLst>
              <a:ext uri="{FF2B5EF4-FFF2-40B4-BE49-F238E27FC236}">
                <a16:creationId xmlns:a16="http://schemas.microsoft.com/office/drawing/2014/main" id="{D22DDF1B-2B7B-4F4E-8310-AA8955693B79}"/>
              </a:ext>
            </a:extLst>
          </p:cNvPr>
          <p:cNvSpPr txBox="1">
            <a:spLocks/>
          </p:cNvSpPr>
          <p:nvPr/>
        </p:nvSpPr>
        <p:spPr>
          <a:xfrm>
            <a:off x="14851" y="5370631"/>
            <a:ext cx="6828298" cy="535906"/>
          </a:xfrm>
          <a:prstGeom prst="rect">
            <a:avLst/>
          </a:prstGeom>
          <a:solidFill>
            <a:schemeClr val="bg1">
              <a:lumMod val="85000"/>
              <a:lumOff val="15000"/>
            </a:schemeClr>
          </a:solidFill>
        </p:spPr>
        <p:txBody>
          <a:bodyPr vert="horz" lIns="91440" tIns="45720" rIns="91440" bIns="45720" rtlCol="0" anchor="b">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rgbClr val="EA452B"/>
                </a:solidFill>
              </a:rPr>
              <a:t>REMEMBER, EDUCATE, CELEBRATE.</a:t>
            </a:r>
            <a:endParaRPr lang="en-US" sz="2400" b="1" dirty="0">
              <a:solidFill>
                <a:srgbClr val="34955A"/>
              </a:solidFill>
            </a:endParaRPr>
          </a:p>
        </p:txBody>
      </p:sp>
      <p:sp>
        <p:nvSpPr>
          <p:cNvPr id="18" name="Title 1">
            <a:extLst>
              <a:ext uri="{FF2B5EF4-FFF2-40B4-BE49-F238E27FC236}">
                <a16:creationId xmlns:a16="http://schemas.microsoft.com/office/drawing/2014/main" id="{B122FF9B-576F-4239-AD63-6D0481E4D413}"/>
              </a:ext>
            </a:extLst>
          </p:cNvPr>
          <p:cNvSpPr txBox="1">
            <a:spLocks/>
          </p:cNvSpPr>
          <p:nvPr/>
        </p:nvSpPr>
        <p:spPr>
          <a:xfrm>
            <a:off x="-14852" y="5997240"/>
            <a:ext cx="6872851" cy="756928"/>
          </a:xfrm>
          <a:prstGeom prst="rect">
            <a:avLst/>
          </a:prstGeom>
          <a:solidFill>
            <a:schemeClr val="bg1">
              <a:lumMod val="85000"/>
              <a:lumOff val="15000"/>
            </a:schemeClr>
          </a:solidFill>
        </p:spPr>
        <p:txBody>
          <a:bodyPr vert="horz" lIns="91440" tIns="45720" rIns="91440" bIns="45720" rtlCol="0" anchor="b">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Arial Nova Cond Light" panose="020B0604020202020204" pitchFamily="34" charset="0"/>
              </a:rPr>
              <a:t>BLACK HISTORY MONTH</a:t>
            </a:r>
          </a:p>
        </p:txBody>
      </p:sp>
      <p:cxnSp>
        <p:nvCxnSpPr>
          <p:cNvPr id="15" name="Straight Connector 14">
            <a:extLst>
              <a:ext uri="{FF2B5EF4-FFF2-40B4-BE49-F238E27FC236}">
                <a16:creationId xmlns:a16="http://schemas.microsoft.com/office/drawing/2014/main" id="{91911B26-A053-4A03-BF30-A41D1BA13460}"/>
              </a:ext>
            </a:extLst>
          </p:cNvPr>
          <p:cNvCxnSpPr/>
          <p:nvPr/>
        </p:nvCxnSpPr>
        <p:spPr>
          <a:xfrm>
            <a:off x="595561" y="5997240"/>
            <a:ext cx="572703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256D0B0E-D90F-4D6D-9543-BD67EE593E5C}"/>
              </a:ext>
            </a:extLst>
          </p:cNvPr>
          <p:cNvSpPr txBox="1">
            <a:spLocks/>
          </p:cNvSpPr>
          <p:nvPr/>
        </p:nvSpPr>
        <p:spPr>
          <a:xfrm>
            <a:off x="14850" y="1782428"/>
            <a:ext cx="6843149" cy="756928"/>
          </a:xfrm>
          <a:prstGeom prst="rect">
            <a:avLst/>
          </a:prstGeom>
          <a:solidFill>
            <a:schemeClr val="bg1">
              <a:lumMod val="85000"/>
              <a:lumOff val="15000"/>
            </a:schemeClr>
          </a:solidFill>
        </p:spPr>
        <p:txBody>
          <a:bodyPr vert="horz" lIns="91440" tIns="45720" rIns="91440" bIns="45720" rtlCol="0" anchor="b">
            <a:normAutofit fontScale="32500" lnSpcReduction="20000"/>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4800" dirty="0">
                <a:latin typeface="Bahnschrift" panose="020B0502040204020203" pitchFamily="34" charset="0"/>
                <a:cs typeface="Aharoni" panose="020B0604020202020204" pitchFamily="2" charset="-79"/>
              </a:rPr>
            </a:br>
            <a:r>
              <a:rPr lang="en-US" sz="7200" dirty="0">
                <a:latin typeface="Bahnschrift" panose="020B0502040204020203" pitchFamily="34" charset="0"/>
                <a:cs typeface="Aharoni" panose="020B0604020202020204" pitchFamily="2" charset="-79"/>
              </a:rPr>
              <a:t>What do these names have in common?</a:t>
            </a:r>
            <a:br>
              <a:rPr lang="en-US" sz="1800" dirty="0">
                <a:latin typeface="Bahnschrift" panose="020B0502040204020203" pitchFamily="34" charset="0"/>
                <a:cs typeface="Aharoni" panose="020B0604020202020204" pitchFamily="2" charset="-79"/>
              </a:rPr>
            </a:br>
            <a:br>
              <a:rPr lang="en-US" sz="1800" dirty="0">
                <a:latin typeface="Bahnschrift" panose="020B0502040204020203" pitchFamily="34" charset="0"/>
                <a:cs typeface="Aharoni" panose="020B0604020202020204" pitchFamily="2" charset="-79"/>
              </a:rPr>
            </a:br>
            <a:endParaRPr lang="en-US" sz="1800" dirty="0">
              <a:latin typeface="Bahnschrift" panose="020B0502040204020203" pitchFamily="34" charset="0"/>
              <a:cs typeface="Aharoni" panose="020B0604020202020204" pitchFamily="2" charset="-79"/>
            </a:endParaRPr>
          </a:p>
        </p:txBody>
      </p:sp>
      <p:sp>
        <p:nvSpPr>
          <p:cNvPr id="25" name="Title 1">
            <a:extLst>
              <a:ext uri="{FF2B5EF4-FFF2-40B4-BE49-F238E27FC236}">
                <a16:creationId xmlns:a16="http://schemas.microsoft.com/office/drawing/2014/main" id="{E7461694-05F9-4D9C-B373-33C6987AC06C}"/>
              </a:ext>
            </a:extLst>
          </p:cNvPr>
          <p:cNvSpPr txBox="1">
            <a:spLocks/>
          </p:cNvSpPr>
          <p:nvPr/>
        </p:nvSpPr>
        <p:spPr>
          <a:xfrm>
            <a:off x="-31490" y="6797842"/>
            <a:ext cx="6906125" cy="517358"/>
          </a:xfrm>
          <a:prstGeom prst="rect">
            <a:avLst/>
          </a:prstGeom>
          <a:solidFill>
            <a:srgbClr val="FFB90C"/>
          </a:solidFill>
        </p:spPr>
        <p:txBody>
          <a:bodyPr vert="horz" lIns="91440" tIns="45720" rIns="91440" bIns="45720" rtlCol="0" anchor="b">
            <a:normAutofit fontScale="25000" lnSpcReduction="20000"/>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4800" dirty="0">
                <a:latin typeface="Bahnschrift" panose="020B0502040204020203" pitchFamily="34" charset="0"/>
                <a:cs typeface="Aharoni" panose="020B0604020202020204" pitchFamily="2" charset="-79"/>
              </a:rPr>
            </a:br>
            <a:r>
              <a:rPr lang="en-US" sz="8000" dirty="0">
                <a:solidFill>
                  <a:schemeClr val="bg1">
                    <a:lumMod val="95000"/>
                    <a:lumOff val="5000"/>
                  </a:schemeClr>
                </a:solidFill>
                <a:latin typeface="Bahnschrift" panose="020B0502040204020203" pitchFamily="34" charset="0"/>
                <a:cs typeface="Aharoni" panose="020B0604020202020204" pitchFamily="2" charset="-79"/>
              </a:rPr>
              <a:t>nashvillecitycemetery.org</a:t>
            </a:r>
            <a:br>
              <a:rPr lang="en-US" sz="1800" dirty="0">
                <a:latin typeface="Bahnschrift" panose="020B0502040204020203" pitchFamily="34" charset="0"/>
                <a:cs typeface="Aharoni" panose="020B0604020202020204" pitchFamily="2" charset="-79"/>
              </a:rPr>
            </a:br>
            <a:br>
              <a:rPr lang="en-US" sz="1800" dirty="0">
                <a:latin typeface="Bahnschrift" panose="020B0502040204020203" pitchFamily="34" charset="0"/>
                <a:cs typeface="Aharoni" panose="020B0604020202020204" pitchFamily="2" charset="-79"/>
              </a:rPr>
            </a:br>
            <a:endParaRPr lang="en-US" sz="1800" dirty="0">
              <a:latin typeface="Bahnschrift" panose="020B0502040204020203" pitchFamily="34" charset="0"/>
              <a:cs typeface="Aharoni" panose="020B0604020202020204" pitchFamily="2" charset="-79"/>
            </a:endParaRPr>
          </a:p>
        </p:txBody>
      </p:sp>
      <p:pic>
        <p:nvPicPr>
          <p:cNvPr id="20" name="Picture 19">
            <a:extLst>
              <a:ext uri="{FF2B5EF4-FFF2-40B4-BE49-F238E27FC236}">
                <a16:creationId xmlns:a16="http://schemas.microsoft.com/office/drawing/2014/main" id="{1A9D4314-0A1B-4556-91D4-7A7112B41061}"/>
              </a:ext>
            </a:extLst>
          </p:cNvPr>
          <p:cNvPicPr>
            <a:picLocks noChangeAspect="1"/>
          </p:cNvPicPr>
          <p:nvPr/>
        </p:nvPicPr>
        <p:blipFill>
          <a:blip r:embed="rId3"/>
          <a:stretch>
            <a:fillRect/>
          </a:stretch>
        </p:blipFill>
        <p:spPr>
          <a:xfrm>
            <a:off x="5813007" y="6844871"/>
            <a:ext cx="946983" cy="439264"/>
          </a:xfrm>
          <a:prstGeom prst="rect">
            <a:avLst/>
          </a:prstGeom>
        </p:spPr>
      </p:pic>
      <p:pic>
        <p:nvPicPr>
          <p:cNvPr id="23" name="Picture 22">
            <a:extLst>
              <a:ext uri="{FF2B5EF4-FFF2-40B4-BE49-F238E27FC236}">
                <a16:creationId xmlns:a16="http://schemas.microsoft.com/office/drawing/2014/main" id="{725A9F97-451F-40A1-88AE-098C9DF31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420" y="-6147"/>
            <a:ext cx="1949311" cy="1949311"/>
          </a:xfrm>
          <a:prstGeom prst="rect">
            <a:avLst/>
          </a:prstGeom>
        </p:spPr>
      </p:pic>
    </p:spTree>
    <p:extLst>
      <p:ext uri="{BB962C8B-B14F-4D97-AF65-F5344CB8AC3E}">
        <p14:creationId xmlns:p14="http://schemas.microsoft.com/office/powerpoint/2010/main" val="1450972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185</TotalTime>
  <Words>65</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 Cond Light</vt:lpstr>
      <vt:lpstr>Bahnschrift</vt:lpstr>
      <vt:lpstr>Century Gothic</vt:lpstr>
      <vt:lpstr>Wingdings 3</vt:lpstr>
      <vt:lpstr>Ion</vt:lpstr>
      <vt:lpstr>  Find out by visiting us at the  Nashville City Cemetery for a walking tour specifically designed to educate you on the history of African Americans in your own backyard.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these Last Names Have in common? Find out by visiting us at Nashville City Cemetery for a Walking Tour</dc:title>
  <dc:creator>Gutman, Brenda (WS)</dc:creator>
  <cp:lastModifiedBy>Brenda Gutman</cp:lastModifiedBy>
  <cp:revision>15</cp:revision>
  <dcterms:created xsi:type="dcterms:W3CDTF">2021-02-06T08:02:29Z</dcterms:created>
  <dcterms:modified xsi:type="dcterms:W3CDTF">2021-02-06T16:11:04Z</dcterms:modified>
</cp:coreProperties>
</file>