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cuments\NSS_Data_Analytics\Projects\city-cemetery-burials-tye642\data\TY_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cuments\NSS_Data_Analytics\Projects\city-cemetery-burials-tye642\data\TY_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cuments\NSS_Data_Analytics\Projects\city-cemetery-burials-tye642\data\TY_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[TY_Historic_Nashville_City_Cemetery_Interments__1846-1979.xlsx]cause_of_death!PivotTable1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</a:t>
            </a:r>
            <a:r>
              <a:rPr lang="en-US" baseline="0"/>
              <a:t> Causes of Death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cause_of_death!$B$3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cause_of_death!$A$4:$A$14</c:f>
              <c:strCache>
                <c:ptCount val="10"/>
                <c:pt idx="0">
                  <c:v>Typhoid fever</c:v>
                </c:pt>
                <c:pt idx="1">
                  <c:v>Cold</c:v>
                </c:pt>
                <c:pt idx="2">
                  <c:v>Complication</c:v>
                </c:pt>
                <c:pt idx="3">
                  <c:v>Flux</c:v>
                </c:pt>
                <c:pt idx="4">
                  <c:v>Pneumonia</c:v>
                </c:pt>
                <c:pt idx="5">
                  <c:v>Teething</c:v>
                </c:pt>
                <c:pt idx="6">
                  <c:v>Old Age</c:v>
                </c:pt>
                <c:pt idx="7">
                  <c:v>Still Born</c:v>
                </c:pt>
                <c:pt idx="8">
                  <c:v>Cholera</c:v>
                </c:pt>
                <c:pt idx="9">
                  <c:v>Consumption</c:v>
                </c:pt>
              </c:strCache>
            </c:strRef>
          </c:cat>
          <c:val>
            <c:numRef>
              <c:f>cause_of_death!$B$4:$B$14</c:f>
              <c:numCache>
                <c:formatCode>General</c:formatCode>
                <c:ptCount val="10"/>
                <c:pt idx="0">
                  <c:v>353</c:v>
                </c:pt>
                <c:pt idx="1">
                  <c:v>428</c:v>
                </c:pt>
                <c:pt idx="2">
                  <c:v>447</c:v>
                </c:pt>
                <c:pt idx="3">
                  <c:v>473</c:v>
                </c:pt>
                <c:pt idx="4">
                  <c:v>516</c:v>
                </c:pt>
                <c:pt idx="5">
                  <c:v>554</c:v>
                </c:pt>
                <c:pt idx="6">
                  <c:v>615</c:v>
                </c:pt>
                <c:pt idx="7">
                  <c:v>1303</c:v>
                </c:pt>
                <c:pt idx="8">
                  <c:v>1403</c:v>
                </c:pt>
                <c:pt idx="9">
                  <c:v>1783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3-41A1-BB94-E2BA9C9DB1F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6099983"/>
        <c:axId val="166097071"/>
      </c:barChart>
      <c:catAx>
        <c:axId val="166099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97071"/>
        <c:crosses val="autoZero"/>
        <c:auto val="1"/>
        <c:lblAlgn val="ctr"/>
        <c:lblOffset val="100"/>
        <c:noMultiLvlLbl val="0"/>
      </c:catAx>
      <c:valAx>
        <c:axId val="16609707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9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[TY_Historic_Nashville_City_Cemetery_Interments__1846-1979.xlsx]marketing!PivotTable4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Cholera Deaths by Age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marketing!$B$3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marketing!$A$4:$A$14</c:f>
              <c:strCache>
                <c:ptCount val="10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110-119</c:v>
                </c:pt>
              </c:strCache>
            </c:strRef>
          </c:cat>
          <c:val>
            <c:numRef>
              <c:f>marketing!$B$4:$B$14</c:f>
              <c:numCache>
                <c:formatCode>General</c:formatCode>
                <c:ptCount val="10"/>
                <c:pt idx="0">
                  <c:v>142</c:v>
                </c:pt>
                <c:pt idx="1">
                  <c:v>138</c:v>
                </c:pt>
                <c:pt idx="2">
                  <c:v>223</c:v>
                </c:pt>
                <c:pt idx="3">
                  <c:v>189</c:v>
                </c:pt>
                <c:pt idx="4">
                  <c:v>112</c:v>
                </c:pt>
                <c:pt idx="5">
                  <c:v>89</c:v>
                </c:pt>
                <c:pt idx="6">
                  <c:v>63</c:v>
                </c:pt>
                <c:pt idx="7">
                  <c:v>24</c:v>
                </c:pt>
                <c:pt idx="8">
                  <c:v>10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D-400E-A954-58406623C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2638656"/>
        <c:axId val="2052642400"/>
      </c:barChart>
      <c:catAx>
        <c:axId val="20526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642400"/>
        <c:crosses val="autoZero"/>
        <c:auto val="1"/>
        <c:lblAlgn val="ctr"/>
        <c:lblOffset val="100"/>
        <c:noMultiLvlLbl val="0"/>
      </c:catAx>
      <c:valAx>
        <c:axId val="205264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63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[TY_Historic_Nashville_City_Cemetery_Interments__1846-1979.xlsx]marketing!PivotTable5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Birthdays</a:t>
            </a:r>
            <a:r>
              <a:rPr lang="en-US" baseline="0" dirty="0"/>
              <a:t> for Cholera Deaths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marketing!$N$3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marketing!$M$4:$M$14</c:f>
              <c:strCache>
                <c:ptCount val="10"/>
                <c:pt idx="0">
                  <c:v>Jun 16</c:v>
                </c:pt>
                <c:pt idx="1">
                  <c:v>Sep 24</c:v>
                </c:pt>
                <c:pt idx="2">
                  <c:v>Jun 20</c:v>
                </c:pt>
                <c:pt idx="3">
                  <c:v>Jun 21</c:v>
                </c:pt>
                <c:pt idx="4">
                  <c:v>Jun 15</c:v>
                </c:pt>
                <c:pt idx="5">
                  <c:v>Jul 4</c:v>
                </c:pt>
                <c:pt idx="6">
                  <c:v>Jul 3</c:v>
                </c:pt>
                <c:pt idx="7">
                  <c:v>Sep 22</c:v>
                </c:pt>
                <c:pt idx="8">
                  <c:v>Jun 24</c:v>
                </c:pt>
                <c:pt idx="9">
                  <c:v>Jul 5</c:v>
                </c:pt>
              </c:strCache>
            </c:strRef>
          </c:cat>
          <c:val>
            <c:numRef>
              <c:f>marketing!$N$4:$N$14</c:f>
              <c:numCache>
                <c:formatCode>General</c:formatCode>
                <c:ptCount val="10"/>
                <c:pt idx="0">
                  <c:v>42</c:v>
                </c:pt>
                <c:pt idx="1">
                  <c:v>36</c:v>
                </c:pt>
                <c:pt idx="2">
                  <c:v>34</c:v>
                </c:pt>
                <c:pt idx="3">
                  <c:v>33</c:v>
                </c:pt>
                <c:pt idx="4">
                  <c:v>32</c:v>
                </c:pt>
                <c:pt idx="5">
                  <c:v>30</c:v>
                </c:pt>
                <c:pt idx="6">
                  <c:v>29</c:v>
                </c:pt>
                <c:pt idx="7">
                  <c:v>28</c:v>
                </c:pt>
                <c:pt idx="8">
                  <c:v>27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1-45D7-B856-3057D6A92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6599600"/>
        <c:axId val="1586598352"/>
      </c:barChart>
      <c:catAx>
        <c:axId val="158659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598352"/>
        <c:crosses val="autoZero"/>
        <c:auto val="1"/>
        <c:lblAlgn val="ctr"/>
        <c:lblOffset val="100"/>
        <c:noMultiLvlLbl val="0"/>
      </c:catAx>
      <c:valAx>
        <c:axId val="158659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59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813" y="4470404"/>
            <a:ext cx="4950338" cy="4022722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13" y="8493123"/>
            <a:ext cx="4950338" cy="200228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23788" y="7682061"/>
            <a:ext cx="1046605" cy="1389833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7500" y="8052520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3" y="1083734"/>
            <a:ext cx="4943989" cy="5541404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3" y="7740526"/>
            <a:ext cx="4943989" cy="276598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5" y="5629382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5767363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093" y="1083735"/>
            <a:ext cx="4582190" cy="51477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11979" y="6231467"/>
            <a:ext cx="4240416" cy="677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5" indent="0">
              <a:buFontTx/>
              <a:buNone/>
              <a:defRPr/>
            </a:lvl2pPr>
            <a:lvl3pPr marL="685808" indent="0">
              <a:buFontTx/>
              <a:buNone/>
              <a:defRPr/>
            </a:lvl3pPr>
            <a:lvl4pPr marL="1028713" indent="0">
              <a:buFontTx/>
              <a:buNone/>
              <a:defRPr/>
            </a:lvl4pPr>
            <a:lvl5pPr marL="137161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3" y="7740526"/>
            <a:ext cx="4943989" cy="276598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5" y="5629382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5767363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56239" y="1152009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150" y="5164988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0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3" y="4334938"/>
            <a:ext cx="4943989" cy="4844169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3" y="9211733"/>
            <a:ext cx="4943989" cy="129710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5" y="8730063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8858826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1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41093" y="1083735"/>
            <a:ext cx="4582190" cy="51477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2" y="7721600"/>
            <a:ext cx="5016219" cy="14901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5" indent="0">
              <a:buFontTx/>
              <a:buNone/>
              <a:defRPr/>
            </a:lvl2pPr>
            <a:lvl3pPr marL="685808" indent="0">
              <a:buFontTx/>
              <a:buNone/>
              <a:defRPr/>
            </a:lvl3pPr>
            <a:lvl4pPr marL="1028713" indent="0">
              <a:buFontTx/>
              <a:buNone/>
              <a:defRPr/>
            </a:lvl4pPr>
            <a:lvl5pPr marL="137161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9211733"/>
            <a:ext cx="5016219" cy="129710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5" y="8730063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8858826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6239" y="1152009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7150" y="5164988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05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1115390"/>
            <a:ext cx="4943988" cy="5120036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3" y="7721600"/>
            <a:ext cx="4943989" cy="14901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5" indent="0">
              <a:buFontTx/>
              <a:buNone/>
              <a:defRPr/>
            </a:lvl2pPr>
            <a:lvl3pPr marL="685808" indent="0">
              <a:buFontTx/>
              <a:buNone/>
              <a:defRPr/>
            </a:lvl3pPr>
            <a:lvl4pPr marL="1028713" indent="0">
              <a:buFontTx/>
              <a:buNone/>
              <a:defRPr/>
            </a:lvl4pPr>
            <a:lvl5pPr marL="137161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3" y="9211733"/>
            <a:ext cx="4943989" cy="129710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5" y="8730063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8858826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5" y="1264348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9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8901" y="1115391"/>
            <a:ext cx="1242099" cy="93934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6813" y="1115391"/>
            <a:ext cx="3537261" cy="93934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5" y="1264348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2" y="1109529"/>
            <a:ext cx="4941899" cy="2277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813" y="3793067"/>
            <a:ext cx="4943989" cy="67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5" y="1264348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3" y="3688110"/>
            <a:ext cx="4943989" cy="26112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3" y="6366933"/>
            <a:ext cx="4943989" cy="15296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5" y="5629382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5767363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6813" y="3798591"/>
            <a:ext cx="2398148" cy="66975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981" y="3798591"/>
            <a:ext cx="2397820" cy="66975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5" y="1264348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400506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9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015" y="3958446"/>
            <a:ext cx="2155947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6811" y="4982915"/>
            <a:ext cx="2398149" cy="55212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2117" y="3952707"/>
            <a:ext cx="2154929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0286" y="4977174"/>
            <a:ext cx="2396760" cy="55212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5" y="1264348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400506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0" y="1109529"/>
            <a:ext cx="4941900" cy="2277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5" y="1264348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5" y="1264348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1" y="793045"/>
            <a:ext cx="1972188" cy="1735666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620" y="793050"/>
            <a:ext cx="2843180" cy="96266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2841979"/>
            <a:ext cx="1972188" cy="7577664"/>
          </a:xfrm>
        </p:spPr>
        <p:txBody>
          <a:bodyPr/>
          <a:lstStyle>
            <a:lvl1pPr marL="0" indent="0">
              <a:buNone/>
              <a:defRPr sz="1050"/>
            </a:lvl1pPr>
            <a:lvl2pPr marL="342905" indent="0">
              <a:buNone/>
              <a:defRPr sz="900"/>
            </a:lvl2pPr>
            <a:lvl3pPr marL="685808" indent="0">
              <a:buNone/>
              <a:defRPr sz="750"/>
            </a:lvl3pPr>
            <a:lvl4pPr marL="1028713" indent="0">
              <a:buNone/>
              <a:defRPr sz="675"/>
            </a:lvl4pPr>
            <a:lvl5pPr marL="1371617" indent="0">
              <a:buNone/>
              <a:defRPr sz="675"/>
            </a:lvl5pPr>
            <a:lvl6pPr marL="1714521" indent="0">
              <a:buNone/>
              <a:defRPr sz="675"/>
            </a:lvl6pPr>
            <a:lvl7pPr marL="2057426" indent="0">
              <a:buNone/>
              <a:defRPr sz="675"/>
            </a:lvl7pPr>
            <a:lvl8pPr marL="2400330" indent="0">
              <a:buNone/>
              <a:defRPr sz="675"/>
            </a:lvl8pPr>
            <a:lvl9pPr marL="274323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5" y="1264348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3" y="8534400"/>
            <a:ext cx="4943989" cy="100753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6813" y="1128827"/>
            <a:ext cx="4943989" cy="685328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5" indent="0">
              <a:buNone/>
              <a:defRPr sz="1200"/>
            </a:lvl2pPr>
            <a:lvl3pPr marL="685808" indent="0">
              <a:buNone/>
              <a:defRPr sz="1200"/>
            </a:lvl3pPr>
            <a:lvl4pPr marL="1028713" indent="0">
              <a:buNone/>
              <a:defRPr sz="1200"/>
            </a:lvl4pPr>
            <a:lvl5pPr marL="1371617" indent="0">
              <a:buNone/>
              <a:defRPr sz="1200"/>
            </a:lvl5pPr>
            <a:lvl6pPr marL="1714521" indent="0">
              <a:buNone/>
              <a:defRPr sz="1200"/>
            </a:lvl6pPr>
            <a:lvl7pPr marL="2057426" indent="0">
              <a:buNone/>
              <a:defRPr sz="1200"/>
            </a:lvl7pPr>
            <a:lvl8pPr marL="2400330" indent="0">
              <a:buNone/>
              <a:defRPr sz="1200"/>
            </a:lvl8pPr>
            <a:lvl9pPr marL="2743234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3" y="9541934"/>
            <a:ext cx="4943989" cy="87771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5" indent="0">
              <a:buNone/>
              <a:defRPr sz="900"/>
            </a:lvl2pPr>
            <a:lvl3pPr marL="685808" indent="0">
              <a:buNone/>
              <a:defRPr sz="750"/>
            </a:lvl3pPr>
            <a:lvl4pPr marL="1028713" indent="0">
              <a:buNone/>
              <a:defRPr sz="675"/>
            </a:lvl4pPr>
            <a:lvl5pPr marL="1371617" indent="0">
              <a:buNone/>
              <a:defRPr sz="675"/>
            </a:lvl5pPr>
            <a:lvl6pPr marL="1714521" indent="0">
              <a:buNone/>
              <a:defRPr sz="675"/>
            </a:lvl6pPr>
            <a:lvl7pPr marL="2057426" indent="0">
              <a:buNone/>
              <a:defRPr sz="675"/>
            </a:lvl7pPr>
            <a:lvl8pPr marL="2400330" indent="0">
              <a:buNone/>
              <a:defRPr sz="675"/>
            </a:lvl8pPr>
            <a:lvl9pPr marL="274323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5" y="8730063"/>
            <a:ext cx="1018767" cy="9031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8858826"/>
            <a:ext cx="438734" cy="649111"/>
          </a:xfrm>
        </p:spPr>
        <p:txBody>
          <a:bodyPr/>
          <a:lstStyle/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406400"/>
            <a:ext cx="1485900" cy="11802005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5317" y="507"/>
            <a:ext cx="1464204" cy="12183054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3716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900" y="1109529"/>
            <a:ext cx="4941900" cy="2277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3" y="3793067"/>
            <a:ext cx="4943989" cy="690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9301" y="10906827"/>
            <a:ext cx="574785" cy="658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3F21-4B12-43AD-8662-2E29703BF44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6811" y="10908108"/>
            <a:ext cx="428736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421" y="1400506"/>
            <a:ext cx="4387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2B613BED-12A2-4CC0-A1B0-39843B8D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342905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8" indent="-257178" algn="l" defTabSz="342905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20" indent="-214316" algn="l" defTabSz="342905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61" indent="-171452" algn="l" defTabSz="342905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65" indent="-171452" algn="l" defTabSz="342905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69" indent="-171452" algn="l" defTabSz="342905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74" indent="-171452" algn="l" defTabSz="342905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78" indent="-171452" algn="l" defTabSz="342905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82" indent="-171452" algn="l" defTabSz="342905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87" indent="-171452" algn="l" defTabSz="342905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F43FA-FCED-4CDC-8521-AF93E4AD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13" y="115714"/>
            <a:ext cx="6005278" cy="1560686"/>
          </a:xfrm>
        </p:spPr>
        <p:txBody>
          <a:bodyPr/>
          <a:lstStyle/>
          <a:p>
            <a:r>
              <a:rPr lang="en-US" b="1" dirty="0"/>
              <a:t>Hide and Seek Cholera 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B6862-DFB9-47FF-9B1C-D96B81BCD4BC}"/>
              </a:ext>
            </a:extLst>
          </p:cNvPr>
          <p:cNvSpPr txBox="1"/>
          <p:nvPr/>
        </p:nvSpPr>
        <p:spPr>
          <a:xfrm>
            <a:off x="516613" y="7623328"/>
            <a:ext cx="600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Cholera is one of the top causes of death for people buried at the Nashville City Cemetery.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E21E8-3AC0-49CD-9126-3CC6AAD0C9AC}"/>
              </a:ext>
            </a:extLst>
          </p:cNvPr>
          <p:cNvSpPr txBox="1"/>
          <p:nvPr/>
        </p:nvSpPr>
        <p:spPr>
          <a:xfrm>
            <a:off x="1024613" y="1442161"/>
            <a:ext cx="5497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you tired of </a:t>
            </a:r>
            <a:r>
              <a:rPr lang="en-US" dirty="0" err="1"/>
              <a:t>Covid</a:t>
            </a:r>
            <a:r>
              <a:rPr lang="en-US" dirty="0"/>
              <a:t>? Do you want to find a new disease?</a:t>
            </a:r>
          </a:p>
          <a:p>
            <a:endParaRPr lang="en-US" dirty="0"/>
          </a:p>
          <a:p>
            <a:r>
              <a:rPr lang="en-US" dirty="0"/>
              <a:t>Come down to the Nashville City Cemetery for a fun scavenger hunt. Bring the whole family and learn about some of the people that have died from Cholera.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CCE58-4DD5-4CB5-979D-AE135F9DFC41}"/>
              </a:ext>
            </a:extLst>
          </p:cNvPr>
          <p:cNvSpPr txBox="1"/>
          <p:nvPr/>
        </p:nvSpPr>
        <p:spPr>
          <a:xfrm>
            <a:off x="516613" y="8553450"/>
            <a:ext cx="6005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Location of Nashville City Cemetery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Nashville City Cemetery is located at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1001 Fourth Avenue South*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the corner of Fourth Avenue South and Oak Street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18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Nashville City Cemetery is open for public visitation from Dawn to Dusk.</a:t>
            </a:r>
            <a:b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8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Please call the phone number on the front entrance sign if the gate is locked between</a:t>
            </a:r>
            <a:b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8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9:00 a.m. and 5:00 p.m.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CD9A16-DBDA-4CC0-BD54-F2448A5F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89242"/>
            <a:ext cx="3695700" cy="8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3DC77F4-4F37-4EFA-B595-8F90A2256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310471"/>
              </p:ext>
            </p:extLst>
          </p:nvPr>
        </p:nvGraphicFramePr>
        <p:xfrm>
          <a:off x="595312" y="3638549"/>
          <a:ext cx="5926579" cy="370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82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66C0-C35F-4D70-ADAE-CCCE5C57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50" y="1444809"/>
            <a:ext cx="4941900" cy="738321"/>
          </a:xfrm>
        </p:spPr>
        <p:txBody>
          <a:bodyPr/>
          <a:lstStyle/>
          <a:p>
            <a:r>
              <a:rPr lang="en-US" b="1" dirty="0"/>
              <a:t>The Hunt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9D3641-A483-459E-ACDB-E9FF3AFD1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240909"/>
              </p:ext>
            </p:extLst>
          </p:nvPr>
        </p:nvGraphicFramePr>
        <p:xfrm>
          <a:off x="516612" y="3150184"/>
          <a:ext cx="6005278" cy="1810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2EF5F0-F101-423D-8009-46A37ABD29F6}"/>
              </a:ext>
            </a:extLst>
          </p:cNvPr>
          <p:cNvSpPr txBox="1"/>
          <p:nvPr/>
        </p:nvSpPr>
        <p:spPr>
          <a:xfrm>
            <a:off x="958051" y="2206264"/>
            <a:ext cx="546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each of the below and mark the box. Return it to your guide for a prize.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298AD-C4F3-4E96-B3FE-C2C762E124D8}"/>
              </a:ext>
            </a:extLst>
          </p:cNvPr>
          <p:cNvSpPr/>
          <p:nvPr/>
        </p:nvSpPr>
        <p:spPr>
          <a:xfrm>
            <a:off x="754380" y="5120640"/>
            <a:ext cx="44196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4E687-94EE-46A2-9B15-CF0DFC15BE9E}"/>
              </a:ext>
            </a:extLst>
          </p:cNvPr>
          <p:cNvSpPr txBox="1"/>
          <p:nvPr/>
        </p:nvSpPr>
        <p:spPr>
          <a:xfrm>
            <a:off x="1289631" y="4991478"/>
            <a:ext cx="513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grave in each of the age groups with the cause of death as Cholera.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A583CE-94A8-4E2D-8BA9-6CB0EA9D2129}"/>
              </a:ext>
            </a:extLst>
          </p:cNvPr>
          <p:cNvSpPr/>
          <p:nvPr/>
        </p:nvSpPr>
        <p:spPr>
          <a:xfrm>
            <a:off x="754380" y="8578138"/>
            <a:ext cx="44196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555CB-FCD1-4C04-8742-4B444741272D}"/>
              </a:ext>
            </a:extLst>
          </p:cNvPr>
          <p:cNvSpPr txBox="1"/>
          <p:nvPr/>
        </p:nvSpPr>
        <p:spPr>
          <a:xfrm>
            <a:off x="1387860" y="8441969"/>
            <a:ext cx="51340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grave with a Birthday the same as yours with the cause of death as Cholera. </a:t>
            </a:r>
          </a:p>
          <a:p>
            <a:r>
              <a:rPr lang="en-US" sz="1000" dirty="0"/>
              <a:t>*If there is not a grave with your birthday, find the closest one.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F28A238-8E43-4C6D-9223-E5BD1BD25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698592"/>
              </p:ext>
            </p:extLst>
          </p:nvPr>
        </p:nvGraphicFramePr>
        <p:xfrm>
          <a:off x="516612" y="5637809"/>
          <a:ext cx="59070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42D665-FD2D-4293-B13A-0965920718D5}"/>
              </a:ext>
            </a:extLst>
          </p:cNvPr>
          <p:cNvCxnSpPr>
            <a:cxnSpLocks/>
          </p:cNvCxnSpPr>
          <p:nvPr/>
        </p:nvCxnSpPr>
        <p:spPr>
          <a:xfrm>
            <a:off x="0" y="9439275"/>
            <a:ext cx="6858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C29328-5C48-4479-A81C-EEA9EE7A2D48}"/>
              </a:ext>
            </a:extLst>
          </p:cNvPr>
          <p:cNvSpPr txBox="1"/>
          <p:nvPr/>
        </p:nvSpPr>
        <p:spPr>
          <a:xfrm>
            <a:off x="754380" y="968692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Bonus: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18ED0-0519-4C5A-B56F-A39B5968CBB9}"/>
              </a:ext>
            </a:extLst>
          </p:cNvPr>
          <p:cNvSpPr/>
          <p:nvPr/>
        </p:nvSpPr>
        <p:spPr>
          <a:xfrm>
            <a:off x="754380" y="10366191"/>
            <a:ext cx="44196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18ACE-2933-4C57-AF37-E7D804C3D0A8}"/>
              </a:ext>
            </a:extLst>
          </p:cNvPr>
          <p:cNvSpPr txBox="1"/>
          <p:nvPr/>
        </p:nvSpPr>
        <p:spPr>
          <a:xfrm>
            <a:off x="1387860" y="10300454"/>
            <a:ext cx="5134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19 victims of Cholera from the State Penitentiary.</a:t>
            </a:r>
          </a:p>
          <a:p>
            <a:r>
              <a:rPr lang="en-US" dirty="0"/>
              <a:t>Find the location of all 19.</a:t>
            </a:r>
          </a:p>
          <a:p>
            <a:r>
              <a:rPr lang="en-US" sz="1000" dirty="0"/>
              <a:t>*Additional info on the Nashville City Cemetery website.</a:t>
            </a:r>
          </a:p>
        </p:txBody>
      </p:sp>
    </p:spTree>
    <p:extLst>
      <p:ext uri="{BB962C8B-B14F-4D97-AF65-F5344CB8AC3E}">
        <p14:creationId xmlns:p14="http://schemas.microsoft.com/office/powerpoint/2010/main" val="36531688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257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Verdana</vt:lpstr>
      <vt:lpstr>Wingdings 3</vt:lpstr>
      <vt:lpstr>Wisp</vt:lpstr>
      <vt:lpstr>Hide and Seek Cholera at</vt:lpstr>
      <vt:lpstr>The Hunt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Hide and Seek Cholera at the Nashville City Cemetery</dc:title>
  <dc:creator>Teng Ye</dc:creator>
  <cp:lastModifiedBy>Teng Ye</cp:lastModifiedBy>
  <cp:revision>6</cp:revision>
  <dcterms:created xsi:type="dcterms:W3CDTF">2021-02-06T15:42:15Z</dcterms:created>
  <dcterms:modified xsi:type="dcterms:W3CDTF">2021-02-06T17:57:46Z</dcterms:modified>
</cp:coreProperties>
</file>