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Nunito"/>
      <p:regular r:id="rId16"/>
      <p:bold r:id="rId17"/>
      <p:italic r:id="rId18"/>
      <p:boldItalic r:id="rId19"/>
    </p:embeddedFont>
    <p:embeddedFont>
      <p:font typeface="Maven Pro"/>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085EE43-A1A4-4A9A-AB04-F8CFC171C36C}">
  <a:tblStyle styleId="{F085EE43-A1A4-4A9A-AB04-F8CFC171C36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venPro-regular.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MavenPro-bold.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slideMaster" Target="slideMasters/slideMaster1.xml"/><Relationship Id="rId19" Type="http://schemas.openxmlformats.org/officeDocument/2006/relationships/font" Target="fonts/Nunito-boldItalic.fntdata"/><Relationship Id="rId6" Type="http://schemas.openxmlformats.org/officeDocument/2006/relationships/notesMaster" Target="notesMasters/notesMaster1.xml"/><Relationship Id="rId18" Type="http://schemas.openxmlformats.org/officeDocument/2006/relationships/font" Target="fonts/Nunito-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 we are captain SQL and this is the app trader recommendation app </a:t>
            </a:r>
            <a:r>
              <a:rPr lang="en"/>
              <a:t>presentation</a:t>
            </a:r>
            <a:r>
              <a:rPr lang="en"/>
              <a:t> - our team members are Timothy Yost, Jason Thompson, Larry Scott, Michael Weston, and Mel Quarles.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166345bc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166345bc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assumptions are important for how we created our </a:t>
            </a:r>
            <a:r>
              <a:rPr lang="en"/>
              <a:t>recommendation</a:t>
            </a:r>
            <a:r>
              <a:rPr lang="en"/>
              <a:t> list. We are presented with several assumptions which will form the basis of our recommendations. One assumption is that all of the apps $1 or less will cost $10,000 for apptrader to purchase. </a:t>
            </a:r>
            <a:r>
              <a:rPr lang="en"/>
              <a:t>Anything costing the customer</a:t>
            </a:r>
            <a:r>
              <a:rPr lang="en"/>
              <a:t> over a dollar in the app or play store, will cost us exponentially more to purchase. Another assumption is that all apps will bring in $5k in revenue on average per month, regardless of price. For this reason we went ahead and filtered out any apps over $1 in price. Since all the apps are bringing in the same revenue it only makes sense to filter out more expensive ones that will cut into our profit.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third assumption is that all the apps will cost $1,000 to market - even if </a:t>
            </a:r>
            <a:r>
              <a:rPr lang="en"/>
              <a:t>that a</a:t>
            </a:r>
            <a:r>
              <a:rPr lang="en"/>
              <a:t>re available in both app stores that is the baseline cost for marketing</a:t>
            </a:r>
            <a:endParaRPr/>
          </a:p>
          <a:p>
            <a:pPr indent="0" lvl="0" marL="0" rtl="0" algn="l">
              <a:spcBef>
                <a:spcPts val="0"/>
              </a:spcBef>
              <a:spcAft>
                <a:spcPts val="0"/>
              </a:spcAft>
              <a:buNone/>
            </a:pPr>
            <a:r>
              <a:rPr lang="en"/>
              <a:t>Also higher rated apps = a higher life expectancy. In that the higher an app is rated the longer it is expected to last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166345bc2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166345bc2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Based on the outlined assumptions, our strategy has been to focus on apps available in both app stores, </a:t>
            </a:r>
            <a:r>
              <a:rPr lang="en"/>
              <a:t>since</a:t>
            </a:r>
            <a:r>
              <a:rPr lang="en"/>
              <a:t> we get a higher </a:t>
            </a:r>
            <a:r>
              <a:rPr lang="en"/>
              <a:t>return</a:t>
            </a:r>
            <a:r>
              <a:rPr lang="en"/>
              <a:t> on investment of marketing costs. IE, for the same marketing cost, more people will see the app if it is available in both markets. </a:t>
            </a:r>
            <a:endParaRPr/>
          </a:p>
          <a:p>
            <a:pPr indent="0" lvl="0" marL="0" rtl="0" algn="l">
              <a:spcBef>
                <a:spcPts val="0"/>
              </a:spcBef>
              <a:spcAft>
                <a:spcPts val="0"/>
              </a:spcAft>
              <a:buNone/>
            </a:pPr>
            <a:br>
              <a:rPr lang="en"/>
            </a:br>
            <a:r>
              <a:rPr lang="en"/>
              <a:t>Also, we focused on apps with a high review count, because a high number of reviews indicates a large user base. More users means more potential for in-app purchases, which increases our profit.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Additionally, we want to focus on apps that are expected to last a while. Since we are pulling revenue from in-app purchases, rather than initial purchase of the app, we want apps that we can foster a loyal customer base over a </a:t>
            </a:r>
            <a:r>
              <a:rPr lang="en"/>
              <a:t>long</a:t>
            </a:r>
            <a:r>
              <a:rPr lang="en"/>
              <a:t> time.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Finally, we want to diversify the types of apps we choose so we don’t put all our eggs in one basket. We can diversify based on a number of factors, such as genre, age or content rating, and growth potential.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166345bc25_0_1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166345bc25_0_1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So in order to achieve this strategy we first joined the tables based on shared name, so we could get a list of apps available in both stores. Then we filtered by price so that we only consider apps of $1 or less. Finally we filtered for ones with a rating of 4.5 or higher in both stores. This gave us a list of 75 top performing apps which we can choose from. The top rated apps are listed above. There were only 6 apps in our list that had a user rating over 5 stars, about it is worth noting that these were only 5 stars in the app store, not the play store, since the rating scale is less granular on the apple platform. We also noted that the review counts for these apps were pretty low compared to some of the other apps in the list. It is logical to assume that an app with way more reviews that still keeps a high rating is a much more valuable and stable app than one with much fewer reviews.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166345bc25_0_1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166345bc25_0_1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To illustrate the point about review counts, compare the 5 star apps on the right with the a list of highest rated, high review count apps on the left. Note that all of these apps are rated at 4.5 or higher in both stores, so they represent relatively long lived and high value apps. However the ones on the left have a much higher review count. The difference in the scale of users is staggering. Additionally, it is worth point out that more reviews means more users and since app trader's profit is directly tied to in-app purchases, we figured it may be worth looking at some of the apps with higher review counts, rather than limit ourselves by 5 star rating only.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166345bc2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166345bc2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taking into account number of users, the following is a </a:t>
            </a:r>
            <a:r>
              <a:rPr lang="en"/>
              <a:t>recalculated</a:t>
            </a:r>
            <a:r>
              <a:rPr lang="en"/>
              <a:t> list of the apps of 4.5 rating or higher with the highest review count prioritized. These would all be excellent choices for apptrader to invest in. However, we would also like to suggest a possible alternative strategy of diversification. To avoid putting all our eggs in one basket we decided to consider </a:t>
            </a:r>
            <a:r>
              <a:rPr lang="en"/>
              <a:t>choosing</a:t>
            </a:r>
            <a:r>
              <a:rPr lang="en"/>
              <a:t> apps from a variety of genres and content ratings.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166345bc2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166345bc2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Of the original curated list of top rated apps, we looked first at the distribution of genres across the set and noticed that games overwhelmingly comprise the list of top rated apps under $1. So we decided the final list should include a majority of apps that are games, but that we should also pick a few non-game apps to ensure we are </a:t>
            </a:r>
            <a:r>
              <a:rPr lang="en"/>
              <a:t>targeting</a:t>
            </a:r>
            <a:r>
              <a:rPr lang="en"/>
              <a:t> different types of app users. We identified the next four highest genres in the list and chose one app from each. These will appear in our final list of recommendations. We did have to tweak our original list a bit because some of the genres were not represented in the highest ratings, so some of these include slightly lower rated apps but they are still all 4.0 or above in both stores.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166345bc25_0_10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166345bc25_0_10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Next we</a:t>
            </a:r>
            <a:r>
              <a:rPr lang="en">
                <a:solidFill>
                  <a:schemeClr val="dk1"/>
                </a:solidFill>
              </a:rPr>
              <a:t> had to decide how to choose which gaming apps to highlight. </a:t>
            </a:r>
            <a:r>
              <a:rPr lang="en"/>
              <a:t>F</a:t>
            </a:r>
            <a:r>
              <a:rPr lang="en"/>
              <a:t>or the games we wanted to diversify based on content-rating to make sure the apps represent a wide age range of users. Of the original filtered list the chart here represents the distribution of content ratings. As you can see the majority are games for age 4+ but a healthy number are also included as 12+ and 9+ games. 17+ games seem less prominent so we did not include any of these.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166345bc2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166345bc2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our final recommendation list is based on the diversification strategy we outlined and is an alternative recommendation to the list of apps on slide 5, which was based only on user rating and review count. As you can see most of the apps are highly rated with a high review count, but there are some exceptions based on bringing in more diverse genres and content ratings.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8000"/>
              <a:buNone/>
              <a:defRPr sz="8000">
                <a:solidFill>
                  <a:schemeClr val="lt1"/>
                </a:solidFill>
              </a:defRPr>
            </a:lvl1pPr>
            <a:lvl2pPr lvl="1" rtl="0" algn="ctr">
              <a:spcBef>
                <a:spcPts val="0"/>
              </a:spcBef>
              <a:spcAft>
                <a:spcPts val="0"/>
              </a:spcAft>
              <a:buClr>
                <a:schemeClr val="lt1"/>
              </a:buClr>
              <a:buSzPts val="8000"/>
              <a:buNone/>
              <a:defRPr sz="8000">
                <a:solidFill>
                  <a:schemeClr val="lt1"/>
                </a:solidFill>
              </a:defRPr>
            </a:lvl2pPr>
            <a:lvl3pPr lvl="2" rtl="0" algn="ctr">
              <a:spcBef>
                <a:spcPts val="0"/>
              </a:spcBef>
              <a:spcAft>
                <a:spcPts val="0"/>
              </a:spcAft>
              <a:buClr>
                <a:schemeClr val="lt1"/>
              </a:buClr>
              <a:buSzPts val="8000"/>
              <a:buNone/>
              <a:defRPr sz="8000">
                <a:solidFill>
                  <a:schemeClr val="lt1"/>
                </a:solidFill>
              </a:defRPr>
            </a:lvl3pPr>
            <a:lvl4pPr lvl="3" rtl="0" algn="ctr">
              <a:spcBef>
                <a:spcPts val="0"/>
              </a:spcBef>
              <a:spcAft>
                <a:spcPts val="0"/>
              </a:spcAft>
              <a:buClr>
                <a:schemeClr val="lt1"/>
              </a:buClr>
              <a:buSzPts val="8000"/>
              <a:buNone/>
              <a:defRPr sz="8000">
                <a:solidFill>
                  <a:schemeClr val="lt1"/>
                </a:solidFill>
              </a:defRPr>
            </a:lvl4pPr>
            <a:lvl5pPr lvl="4" rtl="0" algn="ctr">
              <a:spcBef>
                <a:spcPts val="0"/>
              </a:spcBef>
              <a:spcAft>
                <a:spcPts val="0"/>
              </a:spcAft>
              <a:buClr>
                <a:schemeClr val="lt1"/>
              </a:buClr>
              <a:buSzPts val="8000"/>
              <a:buNone/>
              <a:defRPr sz="8000">
                <a:solidFill>
                  <a:schemeClr val="lt1"/>
                </a:solidFill>
              </a:defRPr>
            </a:lvl5pPr>
            <a:lvl6pPr lvl="5" rtl="0" algn="ctr">
              <a:spcBef>
                <a:spcPts val="0"/>
              </a:spcBef>
              <a:spcAft>
                <a:spcPts val="0"/>
              </a:spcAft>
              <a:buClr>
                <a:schemeClr val="lt1"/>
              </a:buClr>
              <a:buSzPts val="8000"/>
              <a:buNone/>
              <a:defRPr sz="8000">
                <a:solidFill>
                  <a:schemeClr val="lt1"/>
                </a:solidFill>
              </a:defRPr>
            </a:lvl6pPr>
            <a:lvl7pPr lvl="6" rtl="0" algn="ctr">
              <a:spcBef>
                <a:spcPts val="0"/>
              </a:spcBef>
              <a:spcAft>
                <a:spcPts val="0"/>
              </a:spcAft>
              <a:buClr>
                <a:schemeClr val="lt1"/>
              </a:buClr>
              <a:buSzPts val="8000"/>
              <a:buNone/>
              <a:defRPr sz="8000">
                <a:solidFill>
                  <a:schemeClr val="lt1"/>
                </a:solidFill>
              </a:defRPr>
            </a:lvl7pPr>
            <a:lvl8pPr lvl="7" rtl="0" algn="ctr">
              <a:spcBef>
                <a:spcPts val="0"/>
              </a:spcBef>
              <a:spcAft>
                <a:spcPts val="0"/>
              </a:spcAft>
              <a:buClr>
                <a:schemeClr val="lt1"/>
              </a:buClr>
              <a:buSzPts val="8000"/>
              <a:buNone/>
              <a:defRPr sz="8000">
                <a:solidFill>
                  <a:schemeClr val="lt1"/>
                </a:solidFill>
              </a:defRPr>
            </a:lvl8pPr>
            <a:lvl9pPr lvl="8" rtl="0"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Clr>
                <a:schemeClr val="lt1"/>
              </a:buClr>
              <a:buSzPts val="1300"/>
              <a:buChar char="●"/>
              <a:defRPr>
                <a:solidFill>
                  <a:schemeClr val="lt1"/>
                </a:solidFill>
              </a:defRPr>
            </a:lvl1pPr>
            <a:lvl2pPr indent="-298450" lvl="1" marL="914400" rtl="0" algn="ctr">
              <a:spcBef>
                <a:spcPts val="0"/>
              </a:spcBef>
              <a:spcAft>
                <a:spcPts val="0"/>
              </a:spcAft>
              <a:buClr>
                <a:schemeClr val="lt1"/>
              </a:buClr>
              <a:buSzPts val="1100"/>
              <a:buChar char="○"/>
              <a:defRPr>
                <a:solidFill>
                  <a:schemeClr val="lt1"/>
                </a:solidFill>
              </a:defRPr>
            </a:lvl2pPr>
            <a:lvl3pPr indent="-298450" lvl="2" marL="1371600" rtl="0" algn="ctr">
              <a:spcBef>
                <a:spcPts val="0"/>
              </a:spcBef>
              <a:spcAft>
                <a:spcPts val="0"/>
              </a:spcAft>
              <a:buClr>
                <a:schemeClr val="lt1"/>
              </a:buClr>
              <a:buSzPts val="1100"/>
              <a:buChar char="■"/>
              <a:defRPr>
                <a:solidFill>
                  <a:schemeClr val="lt1"/>
                </a:solidFill>
              </a:defRPr>
            </a:lvl3pPr>
            <a:lvl4pPr indent="-298450" lvl="3" marL="1828800" rtl="0" algn="ctr">
              <a:spcBef>
                <a:spcPts val="0"/>
              </a:spcBef>
              <a:spcAft>
                <a:spcPts val="0"/>
              </a:spcAft>
              <a:buClr>
                <a:schemeClr val="lt1"/>
              </a:buClr>
              <a:buSzPts val="1100"/>
              <a:buChar char="●"/>
              <a:defRPr>
                <a:solidFill>
                  <a:schemeClr val="lt1"/>
                </a:solidFill>
              </a:defRPr>
            </a:lvl4pPr>
            <a:lvl5pPr indent="-298450" lvl="4" marL="2286000" rtl="0" algn="ctr">
              <a:spcBef>
                <a:spcPts val="0"/>
              </a:spcBef>
              <a:spcAft>
                <a:spcPts val="0"/>
              </a:spcAft>
              <a:buClr>
                <a:schemeClr val="lt1"/>
              </a:buClr>
              <a:buSzPts val="1100"/>
              <a:buChar char="○"/>
              <a:defRPr>
                <a:solidFill>
                  <a:schemeClr val="lt1"/>
                </a:solidFill>
              </a:defRPr>
            </a:lvl5pPr>
            <a:lvl6pPr indent="-298450" lvl="5" marL="2743200" rtl="0" algn="ctr">
              <a:spcBef>
                <a:spcPts val="0"/>
              </a:spcBef>
              <a:spcAft>
                <a:spcPts val="0"/>
              </a:spcAft>
              <a:buClr>
                <a:schemeClr val="lt1"/>
              </a:buClr>
              <a:buSzPts val="1100"/>
              <a:buChar char="■"/>
              <a:defRPr>
                <a:solidFill>
                  <a:schemeClr val="lt1"/>
                </a:solidFill>
              </a:defRPr>
            </a:lvl6pPr>
            <a:lvl7pPr indent="-298450" lvl="6" marL="3200400" rtl="0" algn="ctr">
              <a:spcBef>
                <a:spcPts val="0"/>
              </a:spcBef>
              <a:spcAft>
                <a:spcPts val="0"/>
              </a:spcAft>
              <a:buClr>
                <a:schemeClr val="lt1"/>
              </a:buClr>
              <a:buSzPts val="1100"/>
              <a:buChar char="●"/>
              <a:defRPr>
                <a:solidFill>
                  <a:schemeClr val="lt1"/>
                </a:solidFill>
              </a:defRPr>
            </a:lvl7pPr>
            <a:lvl8pPr indent="-298450" lvl="7" marL="3657600" rtl="0" algn="ctr">
              <a:spcBef>
                <a:spcPts val="0"/>
              </a:spcBef>
              <a:spcAft>
                <a:spcPts val="0"/>
              </a:spcAft>
              <a:buClr>
                <a:schemeClr val="lt1"/>
              </a:buClr>
              <a:buSzPts val="1100"/>
              <a:buChar char="○"/>
              <a:defRPr>
                <a:solidFill>
                  <a:schemeClr val="lt1"/>
                </a:solidFill>
              </a:defRPr>
            </a:lvl8pPr>
            <a:lvl9pPr indent="-298450" lvl="8" marL="4114800" rtl="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rtl="0" algn="r">
              <a:buNone/>
              <a:defRPr sz="900">
                <a:solidFill>
                  <a:schemeClr val="dk2"/>
                </a:solidFill>
                <a:latin typeface="Nunito"/>
                <a:ea typeface="Nunito"/>
                <a:cs typeface="Nunito"/>
                <a:sym typeface="Nunito"/>
              </a:defRPr>
            </a:lvl1pPr>
            <a:lvl2pPr lvl="1" rtl="0" algn="r">
              <a:buNone/>
              <a:defRPr sz="900">
                <a:solidFill>
                  <a:schemeClr val="dk2"/>
                </a:solidFill>
                <a:latin typeface="Nunito"/>
                <a:ea typeface="Nunito"/>
                <a:cs typeface="Nunito"/>
                <a:sym typeface="Nunito"/>
              </a:defRPr>
            </a:lvl2pPr>
            <a:lvl3pPr lvl="2" rtl="0" algn="r">
              <a:buNone/>
              <a:defRPr sz="900">
                <a:solidFill>
                  <a:schemeClr val="dk2"/>
                </a:solidFill>
                <a:latin typeface="Nunito"/>
                <a:ea typeface="Nunito"/>
                <a:cs typeface="Nunito"/>
                <a:sym typeface="Nunito"/>
              </a:defRPr>
            </a:lvl3pPr>
            <a:lvl4pPr lvl="3" rtl="0" algn="r">
              <a:buNone/>
              <a:defRPr sz="900">
                <a:solidFill>
                  <a:schemeClr val="dk2"/>
                </a:solidFill>
                <a:latin typeface="Nunito"/>
                <a:ea typeface="Nunito"/>
                <a:cs typeface="Nunito"/>
                <a:sym typeface="Nunito"/>
              </a:defRPr>
            </a:lvl4pPr>
            <a:lvl5pPr lvl="4" rtl="0" algn="r">
              <a:buNone/>
              <a:defRPr sz="900">
                <a:solidFill>
                  <a:schemeClr val="dk2"/>
                </a:solidFill>
                <a:latin typeface="Nunito"/>
                <a:ea typeface="Nunito"/>
                <a:cs typeface="Nunito"/>
                <a:sym typeface="Nunito"/>
              </a:defRPr>
            </a:lvl5pPr>
            <a:lvl6pPr lvl="5" rtl="0" algn="r">
              <a:buNone/>
              <a:defRPr sz="900">
                <a:solidFill>
                  <a:schemeClr val="dk2"/>
                </a:solidFill>
                <a:latin typeface="Nunito"/>
                <a:ea typeface="Nunito"/>
                <a:cs typeface="Nunito"/>
                <a:sym typeface="Nunito"/>
              </a:defRPr>
            </a:lvl6pPr>
            <a:lvl7pPr lvl="6" rtl="0" algn="r">
              <a:buNone/>
              <a:defRPr sz="900">
                <a:solidFill>
                  <a:schemeClr val="dk2"/>
                </a:solidFill>
                <a:latin typeface="Nunito"/>
                <a:ea typeface="Nunito"/>
                <a:cs typeface="Nunito"/>
                <a:sym typeface="Nunito"/>
              </a:defRPr>
            </a:lvl7pPr>
            <a:lvl8pPr lvl="7" rtl="0" algn="r">
              <a:buNone/>
              <a:defRPr sz="900">
                <a:solidFill>
                  <a:schemeClr val="dk2"/>
                </a:solidFill>
                <a:latin typeface="Nunito"/>
                <a:ea typeface="Nunito"/>
                <a:cs typeface="Nunito"/>
                <a:sym typeface="Nunito"/>
              </a:defRPr>
            </a:lvl8pPr>
            <a:lvl9pPr lvl="8" rtl="0"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3C47D"/>
        </a:solidFill>
      </p:bgPr>
    </p:bg>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App Trader</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Captain</a:t>
            </a:r>
            <a:r>
              <a:rPr lang="en"/>
              <a:t> SQL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Assumptions</a:t>
            </a:r>
            <a:endParaRPr/>
          </a:p>
        </p:txBody>
      </p:sp>
      <p:sp>
        <p:nvSpPr>
          <p:cNvPr id="284" name="Google Shape;284;p14"/>
          <p:cNvSpPr txBox="1"/>
          <p:nvPr>
            <p:ph idx="1" type="body"/>
          </p:nvPr>
        </p:nvSpPr>
        <p:spPr>
          <a:xfrm>
            <a:off x="311700" y="1576350"/>
            <a:ext cx="8520600" cy="3308400"/>
          </a:xfrm>
          <a:prstGeom prst="rect">
            <a:avLst/>
          </a:prstGeom>
        </p:spPr>
        <p:txBody>
          <a:bodyPr anchorCtr="0" anchor="t" bIns="91425" lIns="91425" spcFirstLastPara="1" rIns="91425" wrap="square" tIns="91425">
            <a:normAutofit lnSpcReduction="10000"/>
          </a:bodyPr>
          <a:lstStyle/>
          <a:p>
            <a:pPr indent="-355600" lvl="0" marL="457200" rtl="0" algn="l">
              <a:lnSpc>
                <a:spcPct val="200000"/>
              </a:lnSpc>
              <a:spcBef>
                <a:spcPts val="0"/>
              </a:spcBef>
              <a:spcAft>
                <a:spcPts val="0"/>
              </a:spcAft>
              <a:buSzPts val="2000"/>
              <a:buChar char="●"/>
            </a:pPr>
            <a:r>
              <a:rPr lang="en" sz="2000"/>
              <a:t>Apps under $1 cost $10k, if over $1 cost is 10x price</a:t>
            </a:r>
            <a:endParaRPr sz="2000"/>
          </a:p>
          <a:p>
            <a:pPr indent="-355600" lvl="0" marL="457200" rtl="0" algn="l">
              <a:lnSpc>
                <a:spcPct val="200000"/>
              </a:lnSpc>
              <a:spcBef>
                <a:spcPts val="0"/>
              </a:spcBef>
              <a:spcAft>
                <a:spcPts val="0"/>
              </a:spcAft>
              <a:buSzPts val="2000"/>
              <a:buChar char="●"/>
            </a:pPr>
            <a:r>
              <a:rPr lang="en" sz="2000"/>
              <a:t>All apps earn the same average revenue each month: $5,000</a:t>
            </a:r>
            <a:endParaRPr sz="2000"/>
          </a:p>
          <a:p>
            <a:pPr indent="-355600" lvl="0" marL="457200" rtl="0" algn="l">
              <a:lnSpc>
                <a:spcPct val="200000"/>
              </a:lnSpc>
              <a:spcBef>
                <a:spcPts val="0"/>
              </a:spcBef>
              <a:spcAft>
                <a:spcPts val="0"/>
              </a:spcAft>
              <a:buSzPts val="2000"/>
              <a:buChar char="●"/>
            </a:pPr>
            <a:r>
              <a:rPr lang="en" sz="2000"/>
              <a:t>All apps will cost $1,000 to market, across both stores</a:t>
            </a:r>
            <a:endParaRPr sz="2000"/>
          </a:p>
          <a:p>
            <a:pPr indent="-355600" lvl="0" marL="457200" rtl="0" algn="l">
              <a:lnSpc>
                <a:spcPct val="200000"/>
              </a:lnSpc>
              <a:spcBef>
                <a:spcPts val="0"/>
              </a:spcBef>
              <a:spcAft>
                <a:spcPts val="0"/>
              </a:spcAft>
              <a:buSzPts val="2000"/>
              <a:buChar char="●"/>
            </a:pPr>
            <a:r>
              <a:rPr lang="en" sz="2000"/>
              <a:t>Higher rated apps have a higher life expectancy</a:t>
            </a:r>
            <a:endParaRPr sz="20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Strategy</a:t>
            </a:r>
            <a:endParaRPr/>
          </a:p>
        </p:txBody>
      </p:sp>
      <p:sp>
        <p:nvSpPr>
          <p:cNvPr id="290" name="Google Shape;290;p15"/>
          <p:cNvSpPr txBox="1"/>
          <p:nvPr>
            <p:ph idx="1" type="body"/>
          </p:nvPr>
        </p:nvSpPr>
        <p:spPr>
          <a:xfrm>
            <a:off x="311700" y="1628150"/>
            <a:ext cx="8520600" cy="2940600"/>
          </a:xfrm>
          <a:prstGeom prst="rect">
            <a:avLst/>
          </a:prstGeom>
        </p:spPr>
        <p:txBody>
          <a:bodyPr anchorCtr="0" anchor="t" bIns="91425" lIns="91425" spcFirstLastPara="1" rIns="91425" wrap="square" tIns="91425">
            <a:normAutofit/>
          </a:bodyPr>
          <a:lstStyle/>
          <a:p>
            <a:pPr indent="-355600" lvl="0" marL="457200" rtl="0" algn="l">
              <a:lnSpc>
                <a:spcPct val="200000"/>
              </a:lnSpc>
              <a:spcBef>
                <a:spcPts val="0"/>
              </a:spcBef>
              <a:spcAft>
                <a:spcPts val="0"/>
              </a:spcAft>
              <a:buSzPts val="2000"/>
              <a:buChar char="●"/>
            </a:pPr>
            <a:r>
              <a:rPr lang="en" sz="2000"/>
              <a:t>Apps available in both stores = best ROI</a:t>
            </a:r>
            <a:endParaRPr sz="2000"/>
          </a:p>
          <a:p>
            <a:pPr indent="-355600" lvl="0" marL="457200" rtl="0" algn="l">
              <a:lnSpc>
                <a:spcPct val="200000"/>
              </a:lnSpc>
              <a:spcBef>
                <a:spcPts val="0"/>
              </a:spcBef>
              <a:spcAft>
                <a:spcPts val="0"/>
              </a:spcAft>
              <a:buSzPts val="2000"/>
              <a:buChar char="●"/>
            </a:pPr>
            <a:r>
              <a:rPr lang="en" sz="2000"/>
              <a:t>High review count = high number of users, more in-app purchases </a:t>
            </a:r>
            <a:endParaRPr sz="2000"/>
          </a:p>
          <a:p>
            <a:pPr indent="-355600" lvl="0" marL="457200" rtl="0" algn="l">
              <a:lnSpc>
                <a:spcPct val="200000"/>
              </a:lnSpc>
              <a:spcBef>
                <a:spcPts val="0"/>
              </a:spcBef>
              <a:spcAft>
                <a:spcPts val="0"/>
              </a:spcAft>
              <a:buSzPts val="2000"/>
              <a:buChar char="●"/>
            </a:pPr>
            <a:r>
              <a:rPr lang="en" sz="2000"/>
              <a:t>High rating, combined with high review count = longevity</a:t>
            </a:r>
            <a:endParaRPr sz="2000"/>
          </a:p>
          <a:p>
            <a:pPr indent="-355600" lvl="0" marL="457200" rtl="0" algn="l">
              <a:lnSpc>
                <a:spcPct val="200000"/>
              </a:lnSpc>
              <a:spcBef>
                <a:spcPts val="0"/>
              </a:spcBef>
              <a:spcAft>
                <a:spcPts val="0"/>
              </a:spcAft>
              <a:buSzPts val="2000"/>
              <a:buChar char="●"/>
            </a:pPr>
            <a:r>
              <a:rPr lang="en" sz="2000"/>
              <a:t>Diversification of genres and demographics, risk management</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pic>
        <p:nvPicPr>
          <p:cNvPr id="295" name="Google Shape;295;p16" title="5 Star Apps &lt;= $1"/>
          <p:cNvPicPr preferRelativeResize="0"/>
          <p:nvPr/>
        </p:nvPicPr>
        <p:blipFill>
          <a:blip r:embed="rId3">
            <a:alphaModFix/>
          </a:blip>
          <a:stretch>
            <a:fillRect/>
          </a:stretch>
        </p:blipFill>
        <p:spPr>
          <a:xfrm>
            <a:off x="432750" y="152400"/>
            <a:ext cx="7825389" cy="48386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pic>
        <p:nvPicPr>
          <p:cNvPr id="300" name="Google Shape;300;p17" title="4.5+ VS 5 Star Apps by Review Count "/>
          <p:cNvPicPr preferRelativeResize="0"/>
          <p:nvPr/>
        </p:nvPicPr>
        <p:blipFill>
          <a:blip r:embed="rId3">
            <a:alphaModFix/>
          </a:blip>
          <a:stretch>
            <a:fillRect/>
          </a:stretch>
        </p:blipFill>
        <p:spPr>
          <a:xfrm>
            <a:off x="604675" y="152400"/>
            <a:ext cx="7825389" cy="48386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pic>
        <p:nvPicPr>
          <p:cNvPr id="305" name="Google Shape;305;p18" title="Highest Rated Apps by Review Count"/>
          <p:cNvPicPr preferRelativeResize="0"/>
          <p:nvPr/>
        </p:nvPicPr>
        <p:blipFill>
          <a:blip r:embed="rId3">
            <a:alphaModFix/>
          </a:blip>
          <a:stretch>
            <a:fillRect/>
          </a:stretch>
        </p:blipFill>
        <p:spPr>
          <a:xfrm>
            <a:off x="573050" y="152400"/>
            <a:ext cx="7825389" cy="48386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pic>
        <p:nvPicPr>
          <p:cNvPr id="310" name="Google Shape;310;p19" title="Top Genres"/>
          <p:cNvPicPr preferRelativeResize="0"/>
          <p:nvPr/>
        </p:nvPicPr>
        <p:blipFill>
          <a:blip r:embed="rId3">
            <a:alphaModFix/>
          </a:blip>
          <a:stretch>
            <a:fillRect/>
          </a:stretch>
        </p:blipFill>
        <p:spPr>
          <a:xfrm>
            <a:off x="479275" y="1485627"/>
            <a:ext cx="5370924" cy="3321023"/>
          </a:xfrm>
          <a:prstGeom prst="rect">
            <a:avLst/>
          </a:prstGeom>
          <a:noFill/>
          <a:ln>
            <a:noFill/>
          </a:ln>
        </p:spPr>
      </p:pic>
      <p:graphicFrame>
        <p:nvGraphicFramePr>
          <p:cNvPr id="311" name="Google Shape;311;p19"/>
          <p:cNvGraphicFramePr/>
          <p:nvPr/>
        </p:nvGraphicFramePr>
        <p:xfrm>
          <a:off x="5786475" y="371160"/>
          <a:ext cx="3000000" cy="3000000"/>
        </p:xfrm>
        <a:graphic>
          <a:graphicData uri="http://schemas.openxmlformats.org/drawingml/2006/table">
            <a:tbl>
              <a:tblPr>
                <a:noFill/>
                <a:tableStyleId>{F085EE43-A1A4-4A9A-AB04-F8CFC171C36C}</a:tableStyleId>
              </a:tblPr>
              <a:tblGrid>
                <a:gridCol w="1566675"/>
                <a:gridCol w="1566675"/>
              </a:tblGrid>
              <a:tr h="934075">
                <a:tc>
                  <a:txBody>
                    <a:bodyPr/>
                    <a:lstStyle/>
                    <a:p>
                      <a:pPr indent="0" lvl="0" marL="0" rtl="0" algn="ctr">
                        <a:spcBef>
                          <a:spcPts val="0"/>
                        </a:spcBef>
                        <a:spcAft>
                          <a:spcPts val="0"/>
                        </a:spcAft>
                        <a:buNone/>
                      </a:pPr>
                      <a:r>
                        <a:rPr b="1" lang="en" sz="2000"/>
                        <a:t>App Name</a:t>
                      </a:r>
                      <a:endParaRPr b="1" sz="2000"/>
                    </a:p>
                  </a:txBody>
                  <a:tcPr marT="91425" marB="91425" marR="91425" marL="91425"/>
                </a:tc>
                <a:tc>
                  <a:txBody>
                    <a:bodyPr/>
                    <a:lstStyle/>
                    <a:p>
                      <a:pPr indent="0" lvl="0" marL="0" rtl="0" algn="ctr">
                        <a:spcBef>
                          <a:spcPts val="0"/>
                        </a:spcBef>
                        <a:spcAft>
                          <a:spcPts val="0"/>
                        </a:spcAft>
                        <a:buNone/>
                      </a:pPr>
                      <a:r>
                        <a:rPr b="1" lang="en" sz="2000"/>
                        <a:t>Genre</a:t>
                      </a:r>
                      <a:endParaRPr b="1" sz="2000"/>
                    </a:p>
                  </a:txBody>
                  <a:tcPr marT="91425" marB="91425" marR="91425" marL="91425">
                    <a:lnB cap="flat" cmpd="sng" w="9525">
                      <a:solidFill>
                        <a:srgbClr val="9E9E9E"/>
                      </a:solidFill>
                      <a:prstDash val="solid"/>
                      <a:round/>
                      <a:headEnd len="sm" w="sm" type="none"/>
                      <a:tailEnd len="sm" w="sm" type="none"/>
                    </a:lnB>
                  </a:tcPr>
                </a:tc>
              </a:tr>
              <a:tr h="1077775">
                <a:tc>
                  <a:txBody>
                    <a:bodyPr/>
                    <a:lstStyle/>
                    <a:p>
                      <a:pPr indent="0" lvl="0" marL="0" rtl="0" algn="l">
                        <a:spcBef>
                          <a:spcPts val="0"/>
                        </a:spcBef>
                        <a:spcAft>
                          <a:spcPts val="0"/>
                        </a:spcAft>
                        <a:buNone/>
                      </a:pPr>
                      <a:r>
                        <a:rPr lang="en" sz="1600"/>
                        <a:t>Puffin Web Browser</a:t>
                      </a:r>
                      <a:endParaRPr sz="16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600"/>
                        <a:t>Utilities</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90375">
                <a:tc>
                  <a:txBody>
                    <a:bodyPr/>
                    <a:lstStyle/>
                    <a:p>
                      <a:pPr indent="0" lvl="0" marL="0" rtl="0" algn="l">
                        <a:spcBef>
                          <a:spcPts val="0"/>
                        </a:spcBef>
                        <a:spcAft>
                          <a:spcPts val="0"/>
                        </a:spcAft>
                        <a:buNone/>
                      </a:pPr>
                      <a:r>
                        <a:rPr lang="en" sz="1600"/>
                        <a:t>ClassDojo</a:t>
                      </a:r>
                      <a:endParaRPr sz="16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600"/>
                        <a:t>Education</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90375">
                <a:tc>
                  <a:txBody>
                    <a:bodyPr/>
                    <a:lstStyle/>
                    <a:p>
                      <a:pPr indent="0" lvl="0" marL="0" rtl="0" algn="l">
                        <a:spcBef>
                          <a:spcPts val="0"/>
                        </a:spcBef>
                        <a:spcAft>
                          <a:spcPts val="0"/>
                        </a:spcAft>
                        <a:buNone/>
                      </a:pPr>
                      <a:r>
                        <a:rPr lang="en" sz="1600"/>
                        <a:t>Instagram</a:t>
                      </a:r>
                      <a:endParaRPr sz="16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600"/>
                        <a:t>Photo &amp; Video</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90375">
                <a:tc>
                  <a:txBody>
                    <a:bodyPr/>
                    <a:lstStyle/>
                    <a:p>
                      <a:pPr indent="0" lvl="0" marL="0" rtl="0" algn="l">
                        <a:spcBef>
                          <a:spcPts val="0"/>
                        </a:spcBef>
                        <a:spcAft>
                          <a:spcPts val="0"/>
                        </a:spcAft>
                        <a:buNone/>
                      </a:pPr>
                      <a:r>
                        <a:rPr lang="en" sz="1600"/>
                        <a:t>YouTube Kids</a:t>
                      </a:r>
                      <a:endParaRPr sz="16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600"/>
                        <a:t>Entertainment</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312" name="Google Shape;312;p19"/>
          <p:cNvSpPr txBox="1"/>
          <p:nvPr>
            <p:ph type="title"/>
          </p:nvPr>
        </p:nvSpPr>
        <p:spPr>
          <a:xfrm>
            <a:off x="1149050" y="555325"/>
            <a:ext cx="4413300" cy="892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Highest Rated/Reviewed</a:t>
            </a:r>
            <a:r>
              <a:rPr lang="en"/>
              <a:t> Apps in Non-Game Genres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pic>
        <p:nvPicPr>
          <p:cNvPr id="317" name="Google Shape;317;p20" title="Content Rating Count for Games Genre"/>
          <p:cNvPicPr preferRelativeResize="0"/>
          <p:nvPr/>
        </p:nvPicPr>
        <p:blipFill>
          <a:blip r:embed="rId3">
            <a:alphaModFix/>
          </a:blip>
          <a:stretch>
            <a:fillRect/>
          </a:stretch>
        </p:blipFill>
        <p:spPr>
          <a:xfrm>
            <a:off x="409650" y="1502075"/>
            <a:ext cx="5249301" cy="3245825"/>
          </a:xfrm>
          <a:prstGeom prst="rect">
            <a:avLst/>
          </a:prstGeom>
          <a:noFill/>
          <a:ln>
            <a:noFill/>
          </a:ln>
        </p:spPr>
      </p:pic>
      <p:sp>
        <p:nvSpPr>
          <p:cNvPr id="318" name="Google Shape;318;p20"/>
          <p:cNvSpPr txBox="1"/>
          <p:nvPr/>
        </p:nvSpPr>
        <p:spPr>
          <a:xfrm>
            <a:off x="1153700" y="162875"/>
            <a:ext cx="45633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dk2"/>
                </a:solidFill>
                <a:latin typeface="Maven Pro"/>
                <a:ea typeface="Maven Pro"/>
                <a:cs typeface="Maven Pro"/>
                <a:sym typeface="Maven Pro"/>
              </a:rPr>
              <a:t>Highest Rated/Reviewed Apps in Varied Content Rating Groups</a:t>
            </a:r>
            <a:endParaRPr sz="2500"/>
          </a:p>
        </p:txBody>
      </p:sp>
      <p:graphicFrame>
        <p:nvGraphicFramePr>
          <p:cNvPr id="319" name="Google Shape;319;p20"/>
          <p:cNvGraphicFramePr/>
          <p:nvPr/>
        </p:nvGraphicFramePr>
        <p:xfrm>
          <a:off x="5717000" y="270435"/>
          <a:ext cx="3000000" cy="3000000"/>
        </p:xfrm>
        <a:graphic>
          <a:graphicData uri="http://schemas.openxmlformats.org/drawingml/2006/table">
            <a:tbl>
              <a:tblPr>
                <a:noFill/>
                <a:tableStyleId>{F085EE43-A1A4-4A9A-AB04-F8CFC171C36C}</a:tableStyleId>
              </a:tblPr>
              <a:tblGrid>
                <a:gridCol w="1566675"/>
                <a:gridCol w="1566675"/>
              </a:tblGrid>
              <a:tr h="705225">
                <a:tc>
                  <a:txBody>
                    <a:bodyPr/>
                    <a:lstStyle/>
                    <a:p>
                      <a:pPr indent="0" lvl="0" marL="0" rtl="0" algn="ctr">
                        <a:spcBef>
                          <a:spcPts val="0"/>
                        </a:spcBef>
                        <a:spcAft>
                          <a:spcPts val="0"/>
                        </a:spcAft>
                        <a:buNone/>
                      </a:pPr>
                      <a:r>
                        <a:rPr b="1" lang="en" sz="2000"/>
                        <a:t>App Name</a:t>
                      </a:r>
                      <a:endParaRPr b="1" sz="20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2000"/>
                        <a:t>Content Rating</a:t>
                      </a:r>
                      <a:endParaRPr b="1" sz="2000"/>
                    </a:p>
                  </a:txBody>
                  <a:tcPr marT="91425" marB="91425" marR="91425" marL="91425">
                    <a:lnB cap="flat" cmpd="sng" w="9525">
                      <a:solidFill>
                        <a:srgbClr val="9E9E9E"/>
                      </a:solidFill>
                      <a:prstDash val="solid"/>
                      <a:round/>
                      <a:headEnd len="sm" w="sm" type="none"/>
                      <a:tailEnd len="sm" w="sm" type="none"/>
                    </a:lnB>
                  </a:tcPr>
                </a:tc>
              </a:tr>
              <a:tr h="813725">
                <a:tc>
                  <a:txBody>
                    <a:bodyPr/>
                    <a:lstStyle/>
                    <a:p>
                      <a:pPr indent="0" lvl="0" marL="0" rtl="0" algn="l">
                        <a:spcBef>
                          <a:spcPts val="0"/>
                        </a:spcBef>
                        <a:spcAft>
                          <a:spcPts val="0"/>
                        </a:spcAft>
                        <a:buNone/>
                      </a:pPr>
                      <a:r>
                        <a:rPr lang="en"/>
                        <a:t>Shadow Fight 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96725">
                <a:tc>
                  <a:txBody>
                    <a:bodyPr/>
                    <a:lstStyle/>
                    <a:p>
                      <a:pPr indent="0" lvl="0" marL="0" rtl="0" algn="l">
                        <a:spcBef>
                          <a:spcPts val="0"/>
                        </a:spcBef>
                        <a:spcAft>
                          <a:spcPts val="0"/>
                        </a:spcAft>
                        <a:buNone/>
                      </a:pPr>
                      <a:r>
                        <a:rPr lang="en"/>
                        <a:t>Clash Royale</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t>9+</a:t>
                      </a:r>
                      <a:endParaRPr/>
                    </a:p>
                  </a:txBody>
                  <a:tcPr marT="91425" marB="91425" marR="91425" marL="91425">
                    <a:lnT cap="flat" cmpd="sng" w="9525">
                      <a:solidFill>
                        <a:srgbClr val="9E9E9E"/>
                      </a:solidFill>
                      <a:prstDash val="solid"/>
                      <a:round/>
                      <a:headEnd len="sm" w="sm" type="none"/>
                      <a:tailEnd len="sm" w="sm" type="none"/>
                    </a:lnT>
                  </a:tcPr>
                </a:tc>
              </a:tr>
              <a:tr h="596725">
                <a:tc>
                  <a:txBody>
                    <a:bodyPr/>
                    <a:lstStyle/>
                    <a:p>
                      <a:pPr indent="0" lvl="0" marL="0" rtl="0" algn="l">
                        <a:spcBef>
                          <a:spcPts val="0"/>
                        </a:spcBef>
                        <a:spcAft>
                          <a:spcPts val="0"/>
                        </a:spcAft>
                        <a:buNone/>
                      </a:pPr>
                      <a:r>
                        <a:rPr lang="en"/>
                        <a:t>Clash of Clans</a:t>
                      </a:r>
                      <a:endParaRPr/>
                    </a:p>
                  </a:txBody>
                  <a:tcPr marT="91425" marB="91425" marR="91425" marL="91425"/>
                </a:tc>
                <a:tc>
                  <a:txBody>
                    <a:bodyPr/>
                    <a:lstStyle/>
                    <a:p>
                      <a:pPr indent="0" lvl="0" marL="0" rtl="0" algn="l">
                        <a:spcBef>
                          <a:spcPts val="0"/>
                        </a:spcBef>
                        <a:spcAft>
                          <a:spcPts val="0"/>
                        </a:spcAft>
                        <a:buNone/>
                      </a:pPr>
                      <a:r>
                        <a:rPr lang="en"/>
                        <a:t>9+</a:t>
                      </a:r>
                      <a:endParaRPr/>
                    </a:p>
                  </a:txBody>
                  <a:tcPr marT="91425" marB="91425" marR="91425" marL="91425"/>
                </a:tc>
              </a:tr>
              <a:tr h="596725">
                <a:tc>
                  <a:txBody>
                    <a:bodyPr/>
                    <a:lstStyle/>
                    <a:p>
                      <a:pPr indent="0" lvl="0" marL="0" rtl="0" algn="l">
                        <a:spcBef>
                          <a:spcPts val="0"/>
                        </a:spcBef>
                        <a:spcAft>
                          <a:spcPts val="0"/>
                        </a:spcAft>
                        <a:buNone/>
                      </a:pPr>
                      <a:r>
                        <a:rPr lang="en"/>
                        <a:t>Score! Hero</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r>
              <a:tr h="596725">
                <a:tc>
                  <a:txBody>
                    <a:bodyPr/>
                    <a:lstStyle/>
                    <a:p>
                      <a:pPr indent="0" lvl="0" marL="0" rtl="0" algn="l">
                        <a:spcBef>
                          <a:spcPts val="0"/>
                        </a:spcBef>
                        <a:spcAft>
                          <a:spcPts val="0"/>
                        </a:spcAft>
                        <a:buNone/>
                      </a:pPr>
                      <a:r>
                        <a:rPr lang="en"/>
                        <a:t>Fishdom</a:t>
                      </a:r>
                      <a:endParaRPr sz="1600"/>
                    </a:p>
                  </a:txBody>
                  <a:tcPr marT="91425" marB="91425" marR="91425" marL="91425"/>
                </a:tc>
                <a:tc>
                  <a:txBody>
                    <a:bodyPr/>
                    <a:lstStyle/>
                    <a:p>
                      <a:pPr indent="0" lvl="0" marL="0" rtl="0" algn="l">
                        <a:spcBef>
                          <a:spcPts val="0"/>
                        </a:spcBef>
                        <a:spcAft>
                          <a:spcPts val="0"/>
                        </a:spcAft>
                        <a:buNone/>
                      </a:pPr>
                      <a:r>
                        <a:rPr lang="en"/>
                        <a:t>4+</a:t>
                      </a:r>
                      <a:endParaRPr sz="1600"/>
                    </a:p>
                  </a:txBody>
                  <a:tcPr marT="91425" marB="91425" marR="91425" marL="91425"/>
                </a:tc>
              </a:tr>
              <a:tr h="596725">
                <a:tc>
                  <a:txBody>
                    <a:bodyPr/>
                    <a:lstStyle/>
                    <a:p>
                      <a:pPr indent="0" lvl="0" marL="0" rtl="0" algn="l">
                        <a:spcBef>
                          <a:spcPts val="0"/>
                        </a:spcBef>
                        <a:spcAft>
                          <a:spcPts val="0"/>
                        </a:spcAft>
                        <a:buNone/>
                      </a:pPr>
                      <a:r>
                        <a:rPr lang="en"/>
                        <a:t>Candy Crush Saga</a:t>
                      </a:r>
                      <a:endParaRPr sz="1600"/>
                    </a:p>
                  </a:txBody>
                  <a:tcPr marT="91425" marB="91425" marR="91425" marL="91425"/>
                </a:tc>
                <a:tc>
                  <a:txBody>
                    <a:bodyPr/>
                    <a:lstStyle/>
                    <a:p>
                      <a:pPr indent="0" lvl="0" marL="0" rtl="0" algn="l">
                        <a:spcBef>
                          <a:spcPts val="0"/>
                        </a:spcBef>
                        <a:spcAft>
                          <a:spcPts val="0"/>
                        </a:spcAft>
                        <a:buNone/>
                      </a:pPr>
                      <a:r>
                        <a:rPr lang="en"/>
                        <a:t>4+</a:t>
                      </a:r>
                      <a:endParaRPr sz="1600"/>
                    </a:p>
                  </a:txBody>
                  <a:tcPr marT="91425" marB="91425" marR="91425" marL="91425">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1"/>
          <p:cNvSpPr txBox="1"/>
          <p:nvPr>
            <p:ph type="title"/>
          </p:nvPr>
        </p:nvSpPr>
        <p:spPr>
          <a:xfrm>
            <a:off x="1349325" y="-72825"/>
            <a:ext cx="7030500" cy="391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020"/>
              <a:t>Alternative </a:t>
            </a:r>
            <a:r>
              <a:rPr lang="en" sz="2020"/>
              <a:t>Recommendation List</a:t>
            </a:r>
            <a:endParaRPr sz="2020"/>
          </a:p>
        </p:txBody>
      </p:sp>
      <p:graphicFrame>
        <p:nvGraphicFramePr>
          <p:cNvPr id="325" name="Google Shape;325;p21"/>
          <p:cNvGraphicFramePr/>
          <p:nvPr/>
        </p:nvGraphicFramePr>
        <p:xfrm>
          <a:off x="1275675" y="382315"/>
          <a:ext cx="3000000" cy="3000000"/>
        </p:xfrm>
        <a:graphic>
          <a:graphicData uri="http://schemas.openxmlformats.org/drawingml/2006/table">
            <a:tbl>
              <a:tblPr>
                <a:noFill/>
                <a:tableStyleId>{F085EE43-A1A4-4A9A-AB04-F8CFC171C36C}</a:tableStyleId>
              </a:tblPr>
              <a:tblGrid>
                <a:gridCol w="1833075"/>
                <a:gridCol w="1527000"/>
                <a:gridCol w="1510950"/>
                <a:gridCol w="1168500"/>
                <a:gridCol w="1641000"/>
              </a:tblGrid>
              <a:tr h="314275">
                <a:tc>
                  <a:txBody>
                    <a:bodyPr/>
                    <a:lstStyle/>
                    <a:p>
                      <a:pPr indent="0" lvl="0" marL="0" rtl="0" algn="l">
                        <a:spcBef>
                          <a:spcPts val="0"/>
                        </a:spcBef>
                        <a:spcAft>
                          <a:spcPts val="0"/>
                        </a:spcAft>
                        <a:buNone/>
                      </a:pPr>
                      <a:r>
                        <a:rPr b="1" lang="en"/>
                        <a:t>App Name</a:t>
                      </a:r>
                      <a:endParaRPr b="1"/>
                    </a:p>
                  </a:txBody>
                  <a:tcPr marT="91425" marB="91425" marR="91425" marL="91425"/>
                </a:tc>
                <a:tc>
                  <a:txBody>
                    <a:bodyPr/>
                    <a:lstStyle/>
                    <a:p>
                      <a:pPr indent="0" lvl="0" marL="0" rtl="0" algn="l">
                        <a:spcBef>
                          <a:spcPts val="0"/>
                        </a:spcBef>
                        <a:spcAft>
                          <a:spcPts val="0"/>
                        </a:spcAft>
                        <a:buNone/>
                      </a:pPr>
                      <a:r>
                        <a:rPr b="1" lang="en"/>
                        <a:t>Genre</a:t>
                      </a:r>
                      <a:endParaRPr b="1"/>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t>Content Rating</a:t>
                      </a:r>
                      <a:endParaRPr b="1"/>
                    </a:p>
                  </a:txBody>
                  <a:tcPr marT="91425" marB="91425" marR="91425" marL="91425"/>
                </a:tc>
                <a:tc>
                  <a:txBody>
                    <a:bodyPr/>
                    <a:lstStyle/>
                    <a:p>
                      <a:pPr indent="0" lvl="0" marL="0" rtl="0" algn="l">
                        <a:spcBef>
                          <a:spcPts val="0"/>
                        </a:spcBef>
                        <a:spcAft>
                          <a:spcPts val="0"/>
                        </a:spcAft>
                        <a:buNone/>
                      </a:pPr>
                      <a:r>
                        <a:rPr b="1" lang="en"/>
                        <a:t>Star </a:t>
                      </a:r>
                      <a:r>
                        <a:rPr b="1" lang="en"/>
                        <a:t>Rating</a:t>
                      </a:r>
                      <a:endParaRPr b="1"/>
                    </a:p>
                    <a:p>
                      <a:pPr indent="0" lvl="0" marL="0" rtl="0" algn="l">
                        <a:spcBef>
                          <a:spcPts val="0"/>
                        </a:spcBef>
                        <a:spcAft>
                          <a:spcPts val="0"/>
                        </a:spcAft>
                        <a:buNone/>
                      </a:pPr>
                      <a:r>
                        <a:rPr b="1" lang="en"/>
                        <a:t>a</a:t>
                      </a:r>
                      <a:r>
                        <a:rPr b="1" lang="en"/>
                        <a:t>pp / play</a:t>
                      </a:r>
                      <a:endParaRPr b="1"/>
                    </a:p>
                  </a:txBody>
                  <a:tcPr marT="91425" marB="91425" marR="91425" marL="91425"/>
                </a:tc>
                <a:tc>
                  <a:txBody>
                    <a:bodyPr/>
                    <a:lstStyle/>
                    <a:p>
                      <a:pPr indent="0" lvl="0" marL="0" rtl="0" algn="l">
                        <a:spcBef>
                          <a:spcPts val="0"/>
                        </a:spcBef>
                        <a:spcAft>
                          <a:spcPts val="0"/>
                        </a:spcAft>
                        <a:buNone/>
                      </a:pPr>
                      <a:r>
                        <a:rPr b="1" lang="en"/>
                        <a:t>Review Count</a:t>
                      </a:r>
                      <a:endParaRPr b="1"/>
                    </a:p>
                  </a:txBody>
                  <a:tcPr marT="91425" marB="91425" marR="91425" marL="91425"/>
                </a:tc>
              </a:tr>
              <a:tr h="396200">
                <a:tc>
                  <a:txBody>
                    <a:bodyPr/>
                    <a:lstStyle/>
                    <a:p>
                      <a:pPr indent="0" lvl="0" marL="0" rtl="0" algn="l">
                        <a:spcBef>
                          <a:spcPts val="0"/>
                        </a:spcBef>
                        <a:spcAft>
                          <a:spcPts val="0"/>
                        </a:spcAft>
                        <a:buNone/>
                      </a:pPr>
                      <a:r>
                        <a:rPr lang="en"/>
                        <a:t>Clash of Clans</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Games</a:t>
                      </a:r>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9+</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4.5 / 4.6</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188,082,001</a:t>
                      </a:r>
                      <a:endParaRPr/>
                    </a:p>
                  </a:txBody>
                  <a:tcPr marT="91425" marB="91425" marR="91425" marL="91425">
                    <a:lnB cap="flat" cmpd="sng" w="9525">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None/>
                      </a:pPr>
                      <a:r>
                        <a:rPr lang="en"/>
                        <a:t>Candy Crush Saga</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Games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4.5 / 4.4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163,725,694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None/>
                      </a:pPr>
                      <a:r>
                        <a:rPr lang="en"/>
                        <a:t>Clash Royale</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t>Games</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t>9+</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
                        <a:t>4.5 / 4.6</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lnSpc>
                          <a:spcPct val="115000"/>
                        </a:lnSpc>
                        <a:spcBef>
                          <a:spcPts val="0"/>
                        </a:spcBef>
                        <a:spcAft>
                          <a:spcPts val="0"/>
                        </a:spcAft>
                        <a:buNone/>
                      </a:pPr>
                      <a:r>
                        <a:rPr lang="en"/>
                        <a:t>93,597,982</a:t>
                      </a:r>
                      <a:endParaRPr/>
                    </a:p>
                  </a:txBody>
                  <a:tcPr marT="91425" marB="91425" marR="91425" marL="91425">
                    <a:lnT cap="flat" cmpd="sng" w="9525">
                      <a:solidFill>
                        <a:srgbClr val="9E9E9E"/>
                      </a:solidFill>
                      <a:prstDash val="solid"/>
                      <a:round/>
                      <a:headEnd len="sm" w="sm" type="none"/>
                      <a:tailEnd len="sm" w="sm" type="none"/>
                    </a:lnT>
                  </a:tcPr>
                </a:tc>
              </a:tr>
              <a:tr h="396200">
                <a:tc>
                  <a:txBody>
                    <a:bodyPr/>
                    <a:lstStyle/>
                    <a:p>
                      <a:pPr indent="0" lvl="0" marL="0" rtl="0" algn="l">
                        <a:spcBef>
                          <a:spcPts val="0"/>
                        </a:spcBef>
                        <a:spcAft>
                          <a:spcPts val="0"/>
                        </a:spcAft>
                        <a:buNone/>
                      </a:pPr>
                      <a:r>
                        <a:rPr lang="en"/>
                        <a:t>Shadow Fight 2</a:t>
                      </a:r>
                      <a:endParaRPr/>
                    </a:p>
                  </a:txBody>
                  <a:tcPr marT="91425" marB="91425" marR="91425" marL="91425"/>
                </a:tc>
                <a:tc>
                  <a:txBody>
                    <a:bodyPr/>
                    <a:lstStyle/>
                    <a:p>
                      <a:pPr indent="0" lvl="0" marL="0" rtl="0" algn="l">
                        <a:spcBef>
                          <a:spcPts val="0"/>
                        </a:spcBef>
                        <a:spcAft>
                          <a:spcPts val="0"/>
                        </a:spcAft>
                        <a:buNone/>
                      </a:pPr>
                      <a:r>
                        <a:rPr lang="en"/>
                        <a:t>Games</a:t>
                      </a:r>
                      <a:endParaRPr/>
                    </a:p>
                  </a:txBody>
                  <a:tcPr marT="91425" marB="91425" marR="91425" marL="91425"/>
                </a:tc>
                <a:tc>
                  <a:txBody>
                    <a:bodyPr/>
                    <a:lstStyle/>
                    <a:p>
                      <a:pPr indent="0" lvl="0" marL="0" rtl="0" algn="l">
                        <a:spcBef>
                          <a:spcPts val="0"/>
                        </a:spcBef>
                        <a:spcAft>
                          <a:spcPts val="0"/>
                        </a:spcAft>
                        <a:buNone/>
                      </a:pPr>
                      <a:r>
                        <a:rPr lang="en"/>
                        <a:t>12+</a:t>
                      </a:r>
                      <a:endParaRPr/>
                    </a:p>
                  </a:txBody>
                  <a:tcPr marT="91425" marB="91425" marR="91425" marL="91425"/>
                </a:tc>
                <a:tc>
                  <a:txBody>
                    <a:bodyPr/>
                    <a:lstStyle/>
                    <a:p>
                      <a:pPr indent="0" lvl="0" marL="0" rtl="0" algn="ctr">
                        <a:spcBef>
                          <a:spcPts val="0"/>
                        </a:spcBef>
                        <a:spcAft>
                          <a:spcPts val="0"/>
                        </a:spcAft>
                        <a:buNone/>
                      </a:pPr>
                      <a:r>
                        <a:rPr lang="en"/>
                        <a:t>4.5 / 4.6</a:t>
                      </a:r>
                      <a:endParaRPr/>
                    </a:p>
                  </a:txBody>
                  <a:tcPr marT="91425" marB="91425" marR="91425" marL="91425"/>
                </a:tc>
                <a:tc>
                  <a:txBody>
                    <a:bodyPr/>
                    <a:lstStyle/>
                    <a:p>
                      <a:pPr indent="0" lvl="0" marL="0" rtl="0" algn="l">
                        <a:lnSpc>
                          <a:spcPct val="115000"/>
                        </a:lnSpc>
                        <a:spcBef>
                          <a:spcPts val="0"/>
                        </a:spcBef>
                        <a:spcAft>
                          <a:spcPts val="0"/>
                        </a:spcAft>
                        <a:buNone/>
                      </a:pPr>
                      <a:r>
                        <a:rPr lang="en"/>
                        <a:t>22,159,324</a:t>
                      </a:r>
                      <a:endParaRPr/>
                    </a:p>
                  </a:txBody>
                  <a:tcPr marT="91425" marB="91425" marR="91425" marL="91425"/>
                </a:tc>
              </a:tr>
              <a:tr h="396200">
                <a:tc>
                  <a:txBody>
                    <a:bodyPr/>
                    <a:lstStyle/>
                    <a:p>
                      <a:pPr indent="0" lvl="0" marL="0" rtl="0" algn="l">
                        <a:spcBef>
                          <a:spcPts val="0"/>
                        </a:spcBef>
                        <a:spcAft>
                          <a:spcPts val="0"/>
                        </a:spcAft>
                        <a:buNone/>
                      </a:pPr>
                      <a:r>
                        <a:rPr lang="en"/>
                        <a:t>Score! Hero</a:t>
                      </a:r>
                      <a:endParaRPr/>
                    </a:p>
                  </a:txBody>
                  <a:tcPr marT="91425" marB="91425" marR="91425" marL="91425"/>
                </a:tc>
                <a:tc>
                  <a:txBody>
                    <a:bodyPr/>
                    <a:lstStyle/>
                    <a:p>
                      <a:pPr indent="0" lvl="0" marL="0" rtl="0" algn="l">
                        <a:spcBef>
                          <a:spcPts val="0"/>
                        </a:spcBef>
                        <a:spcAft>
                          <a:spcPts val="0"/>
                        </a:spcAft>
                        <a:buNone/>
                      </a:pPr>
                      <a:r>
                        <a:rPr lang="en"/>
                        <a:t>Games</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ctr">
                        <a:spcBef>
                          <a:spcPts val="0"/>
                        </a:spcBef>
                        <a:spcAft>
                          <a:spcPts val="0"/>
                        </a:spcAft>
                        <a:buNone/>
                      </a:pPr>
                      <a:r>
                        <a:rPr lang="en"/>
                        <a:t>4.5 / 4.6</a:t>
                      </a:r>
                      <a:endParaRPr/>
                    </a:p>
                  </a:txBody>
                  <a:tcPr marT="91425" marB="91425" marR="91425" marL="91425"/>
                </a:tc>
                <a:tc>
                  <a:txBody>
                    <a:bodyPr/>
                    <a:lstStyle/>
                    <a:p>
                      <a:pPr indent="0" lvl="0" marL="0" rtl="0" algn="l">
                        <a:lnSpc>
                          <a:spcPct val="115000"/>
                        </a:lnSpc>
                        <a:spcBef>
                          <a:spcPts val="0"/>
                        </a:spcBef>
                        <a:spcAft>
                          <a:spcPts val="0"/>
                        </a:spcAft>
                        <a:buNone/>
                      </a:pPr>
                      <a:r>
                        <a:rPr lang="en"/>
                        <a:t>16,514,212</a:t>
                      </a:r>
                      <a:endParaRPr/>
                    </a:p>
                  </a:txBody>
                  <a:tcPr marT="91425" marB="91425" marR="91425" marL="91425"/>
                </a:tc>
              </a:tr>
              <a:tr h="332475">
                <a:tc>
                  <a:txBody>
                    <a:bodyPr/>
                    <a:lstStyle/>
                    <a:p>
                      <a:pPr indent="0" lvl="0" marL="0" rtl="0" algn="l">
                        <a:spcBef>
                          <a:spcPts val="0"/>
                        </a:spcBef>
                        <a:spcAft>
                          <a:spcPts val="0"/>
                        </a:spcAft>
                        <a:buNone/>
                      </a:pPr>
                      <a:r>
                        <a:rPr lang="en"/>
                        <a:t>Fishdom</a:t>
                      </a:r>
                      <a:endParaRPr/>
                    </a:p>
                  </a:txBody>
                  <a:tcPr marT="91425" marB="91425" marR="91425" marL="91425"/>
                </a:tc>
                <a:tc>
                  <a:txBody>
                    <a:bodyPr/>
                    <a:lstStyle/>
                    <a:p>
                      <a:pPr indent="0" lvl="0" marL="0" rtl="0" algn="l">
                        <a:spcBef>
                          <a:spcPts val="0"/>
                        </a:spcBef>
                        <a:spcAft>
                          <a:spcPts val="0"/>
                        </a:spcAft>
                        <a:buNone/>
                      </a:pPr>
                      <a:r>
                        <a:rPr lang="en"/>
                        <a:t>Games</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ctr">
                        <a:spcBef>
                          <a:spcPts val="0"/>
                        </a:spcBef>
                        <a:spcAft>
                          <a:spcPts val="0"/>
                        </a:spcAft>
                        <a:buNone/>
                      </a:pPr>
                      <a:r>
                        <a:rPr lang="en"/>
                        <a:t>4.5 / 4.6</a:t>
                      </a:r>
                      <a:endParaRPr/>
                    </a:p>
                  </a:txBody>
                  <a:tcPr marT="91425" marB="91425" marR="91425" marL="91425"/>
                </a:tc>
                <a:tc>
                  <a:txBody>
                    <a:bodyPr/>
                    <a:lstStyle/>
                    <a:p>
                      <a:pPr indent="0" lvl="0" marL="0" rtl="0" algn="l">
                        <a:lnSpc>
                          <a:spcPct val="115000"/>
                        </a:lnSpc>
                        <a:spcBef>
                          <a:spcPts val="0"/>
                        </a:spcBef>
                        <a:spcAft>
                          <a:spcPts val="0"/>
                        </a:spcAft>
                        <a:buNone/>
                      </a:pPr>
                      <a:r>
                        <a:rPr lang="en"/>
                        <a:t>6,592,091</a:t>
                      </a:r>
                      <a:endParaRPr/>
                    </a:p>
                  </a:txBody>
                  <a:tcPr marT="91425" marB="91425" marR="91425" marL="91425"/>
                </a:tc>
              </a:tr>
              <a:tr h="427525">
                <a:tc>
                  <a:txBody>
                    <a:bodyPr/>
                    <a:lstStyle/>
                    <a:p>
                      <a:pPr indent="0" lvl="0" marL="0" rtl="0" algn="l">
                        <a:spcBef>
                          <a:spcPts val="0"/>
                        </a:spcBef>
                        <a:spcAft>
                          <a:spcPts val="0"/>
                        </a:spcAft>
                        <a:buNone/>
                      </a:pPr>
                      <a:r>
                        <a:rPr lang="en"/>
                        <a:t>Instagram</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Photo &amp; Video</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4.5 / 4.5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274,888,221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r>
              <a:tr h="427525">
                <a:tc>
                  <a:txBody>
                    <a:bodyPr/>
                    <a:lstStyle/>
                    <a:p>
                      <a:pPr indent="0" lvl="0" marL="0" rtl="0" algn="l">
                        <a:spcBef>
                          <a:spcPts val="0"/>
                        </a:spcBef>
                        <a:spcAft>
                          <a:spcPts val="0"/>
                        </a:spcAft>
                        <a:buNone/>
                      </a:pPr>
                      <a:r>
                        <a:rPr lang="en"/>
                        <a:t>YouTube Kids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Entertainment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4.5 / 4.5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1,995,587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27525">
                <a:tc>
                  <a:txBody>
                    <a:bodyPr/>
                    <a:lstStyle/>
                    <a:p>
                      <a:pPr indent="0" lvl="0" marL="0" rtl="0" algn="l">
                        <a:spcBef>
                          <a:spcPts val="0"/>
                        </a:spcBef>
                        <a:spcAft>
                          <a:spcPts val="0"/>
                        </a:spcAft>
                        <a:buNone/>
                      </a:pPr>
                      <a:r>
                        <a:rPr lang="en"/>
                        <a:t>Puffin Web Browser</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Utilities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4 /  4.3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1,659,470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27525">
                <a:tc>
                  <a:txBody>
                    <a:bodyPr/>
                    <a:lstStyle/>
                    <a:p>
                      <a:pPr indent="0" lvl="0" marL="0" rtl="0" algn="l">
                        <a:spcBef>
                          <a:spcPts val="0"/>
                        </a:spcBef>
                        <a:spcAft>
                          <a:spcPts val="0"/>
                        </a:spcAft>
                        <a:buNone/>
                      </a:pPr>
                      <a:r>
                        <a:rPr lang="en"/>
                        <a:t>ClassDojo</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Education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4.5 / 4.4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551,955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