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App Trader for meeting with us today, we are Fantastic Five, (list names)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1f899870b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1f899870b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Lifespan = CAST(round((a.rating+p.rating)/2*2+1,1) AS int)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1f899870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1f899870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82457be6f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82457be6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Fleshing this slide out still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1f899870b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1f899870b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added the left chart to its own slide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1f899870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1f899870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plan on </a:t>
            </a:r>
            <a:r>
              <a:rPr lang="en"/>
              <a:t>receiving</a:t>
            </a:r>
            <a:r>
              <a:rPr lang="en"/>
              <a:t> a very </a:t>
            </a:r>
            <a:r>
              <a:rPr lang="en"/>
              <a:t>consistent</a:t>
            </a:r>
            <a:r>
              <a:rPr lang="en"/>
              <a:t> revenue stream with these low cost applications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1f899870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1f899870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1f899870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1f899870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have a mockup of a previous iteration of a Pi Day promotion, our marketing team made this, etc.</a:t>
            </a:r>
            <a:br>
              <a:rPr lang="en"/>
            </a:br>
            <a:r>
              <a:rPr lang="en"/>
              <a:t>We will be able to slightly modify the app selection to better “theme” a holiday if requested by App Trader(?)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1f899870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1f899870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Spending = Initial $10,000 to buy the app + </a:t>
            </a:r>
            <a:r>
              <a:rPr lang="en">
                <a:solidFill>
                  <a:schemeClr val="dk1"/>
                </a:solidFill>
              </a:rPr>
              <a:t>$1,000 a month x lifespan in months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1f899870b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1f899870b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Revenue = $5,000 from in-app ads and purchases x lifespan in months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1f899870b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1f899870b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Profit = Revenue - Spending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Profit = (</a:t>
            </a:r>
            <a:r>
              <a:rPr lang="en">
                <a:solidFill>
                  <a:schemeClr val="dk1"/>
                </a:solidFill>
              </a:rPr>
              <a:t>$5,000 from in-app ads and purchases x lifespan in months) -</a:t>
            </a:r>
            <a:r>
              <a:rPr lang="en"/>
              <a:t> (</a:t>
            </a:r>
            <a:r>
              <a:rPr lang="en">
                <a:solidFill>
                  <a:schemeClr val="dk1"/>
                </a:solidFill>
              </a:rPr>
              <a:t>Initial $10,000 to buy the app + $1,000 a month x lifespan in months)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Final Profit = Profit / 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82457be6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82457be6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Perhaps you could be our fifth member?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1f899870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1f899870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1f899870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1f899870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read the slide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1f89987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1f89987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only looking at apps with the same name in both app stores.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82457be6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82457be6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82457be6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82457be6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1f899870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1f899870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82457be6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82457be6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1f899870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1f899870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like games?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28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Fantastic Five </a:t>
            </a:r>
            <a:br>
              <a:rPr lang="en"/>
            </a:br>
            <a:r>
              <a:rPr lang="en"/>
              <a:t>App Trader </a:t>
            </a:r>
            <a:r>
              <a:rPr lang="en"/>
              <a:t>Recommendations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563200"/>
            <a:ext cx="76881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Iulia Goike</a:t>
            </a:r>
            <a:br>
              <a:rPr lang="en"/>
            </a:br>
            <a:r>
              <a:rPr lang="en"/>
              <a:t>Jasmine Drumright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 George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 Schriver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066" y="454075"/>
            <a:ext cx="399826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7650" y="55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Apps -</a:t>
            </a:r>
            <a:r>
              <a:rPr lang="en">
                <a:solidFill>
                  <a:srgbClr val="24292F"/>
                </a:solidFill>
              </a:rPr>
              <a:t> App lifespan</a:t>
            </a:r>
            <a:endParaRPr>
              <a:solidFill>
                <a:srgbClr val="24292F"/>
              </a:solidFill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579351"/>
            <a:ext cx="4686950" cy="31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5649800" y="1660250"/>
            <a:ext cx="3236100" cy="17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Year Lifespan: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PewDiePie's Tuber Simulator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Guardian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ASOS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Domino's Pizza USA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Egg, Inc.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Geometry Dash Lite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5649800" y="3232250"/>
            <a:ext cx="1999500" cy="17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Year Lifespan: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Fernanfloo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Solitaire (1)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Solitaire (2)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Clash of Clans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7650" y="55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- &gt;$1 Apps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729450" y="1354725"/>
            <a:ext cx="30954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majority of paid apps are less </a:t>
            </a:r>
            <a:r>
              <a:rPr lang="en"/>
              <a:t>t</a:t>
            </a:r>
            <a:r>
              <a:rPr lang="en"/>
              <a:t>han $5.</a:t>
            </a:r>
            <a:br>
              <a:rPr lang="en"/>
            </a:b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majority of apps over $1.00 would not exceed an App Trader purchase cost of $55,900</a:t>
            </a:r>
            <a:br>
              <a:rPr lang="en"/>
            </a:b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230 free apps meeting these criteria costing $10,000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675" y="1354725"/>
            <a:ext cx="4232350" cy="27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7650" y="55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- &lt;$1 Apps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29450" y="1354725"/>
            <a:ext cx="30954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hundreds of very profitable apps that are less than a dollar or totally free.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majority of our selections are casual games, as that is one of the most popular genre/type of application on both app stores.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900" y="1300525"/>
            <a:ext cx="4775550" cy="286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66075" y="578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Lifespan Revenue Contribution by Lifespan</a:t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207" y="1510375"/>
            <a:ext cx="4753919" cy="28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729450" y="1354725"/>
            <a:ext cx="30954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Almost half of all applications less than $1 have a lifespan of ~10 years.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focus on the highest performing apps regardless of genre.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727650" y="55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r>
              <a:rPr lang="en"/>
              <a:t> - Lifespan vs. Revenue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729450" y="1354725"/>
            <a:ext cx="18351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is a very </a:t>
            </a:r>
            <a:r>
              <a:rPr lang="en"/>
              <a:t>consistent</a:t>
            </a:r>
            <a:r>
              <a:rPr lang="en"/>
              <a:t> revenue stream for these free applications over the lifespan of the app.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375" y="1244825"/>
            <a:ext cx="5654099" cy="375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727650" y="55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Reviewed Apps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729450" y="1354725"/>
            <a:ext cx="19578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Clash of Clans has a review per download almost 6 times higher than the average (7.6%)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high ratio is </a:t>
            </a:r>
            <a:r>
              <a:rPr lang="en"/>
              <a:t>prevalent</a:t>
            </a:r>
            <a:r>
              <a:rPr lang="en"/>
              <a:t> in games that provide in-app incentive for review.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650" y="1239575"/>
            <a:ext cx="6151950" cy="3697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325" y="239150"/>
            <a:ext cx="5859851" cy="46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727650" y="55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Apps - </a:t>
            </a:r>
            <a:r>
              <a:rPr lang="en">
                <a:solidFill>
                  <a:srgbClr val="980000"/>
                </a:solidFill>
              </a:rPr>
              <a:t>Spending</a:t>
            </a:r>
            <a:r>
              <a:rPr lang="en"/>
              <a:t> over app lifespan</a:t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605925"/>
            <a:ext cx="5148550" cy="25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/>
        </p:nvSpPr>
        <p:spPr>
          <a:xfrm>
            <a:off x="3438600" y="3436300"/>
            <a:ext cx="246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Total Spending: $1,372,000</a:t>
            </a:r>
            <a:endParaRPr b="1" sz="12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5907900" y="1605925"/>
            <a:ext cx="3236100" cy="16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 spending $142,000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PewDiePie's Tuber Simulator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Guardian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ASOS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Domino's Pizza USA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Egg, Inc.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Geometry Dash Lite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5907900" y="3053375"/>
            <a:ext cx="28404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 spending $130,000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Fernanfloo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Solitaire (1)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Solitaire (2)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Clash of Clans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727650" y="55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Apps - </a:t>
            </a:r>
            <a:r>
              <a:rPr lang="en">
                <a:solidFill>
                  <a:srgbClr val="38761D"/>
                </a:solidFill>
              </a:rPr>
              <a:t>Revenue</a:t>
            </a:r>
            <a:r>
              <a:rPr lang="en"/>
              <a:t> over app lifespan</a:t>
            </a:r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49" y="1628800"/>
            <a:ext cx="5067950" cy="25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 txBox="1"/>
          <p:nvPr/>
        </p:nvSpPr>
        <p:spPr>
          <a:xfrm>
            <a:off x="3326300" y="3458250"/>
            <a:ext cx="246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Total Revenue: $6,360,000</a:t>
            </a:r>
            <a:endParaRPr b="1" sz="12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5907900" y="1605925"/>
            <a:ext cx="3236100" cy="16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 earning $660,000: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PewDiePie's Tuber Simulator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Guardian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ASOS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Domino's Pizza USA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Egg, Inc.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Geometry Dash Lite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5907900" y="3053375"/>
            <a:ext cx="28404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 earning $600,000: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Fernanfloo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Solitaire (1)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Solitaire (2)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Clash of Clans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727650" y="55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Apps - </a:t>
            </a:r>
            <a:r>
              <a:rPr lang="en">
                <a:solidFill>
                  <a:srgbClr val="38761D"/>
                </a:solidFill>
              </a:rPr>
              <a:t>Profit</a:t>
            </a:r>
            <a:r>
              <a:rPr lang="en"/>
              <a:t> over app lifespan</a:t>
            </a:r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635225"/>
            <a:ext cx="568642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 txBox="1"/>
          <p:nvPr/>
        </p:nvSpPr>
        <p:spPr>
          <a:xfrm>
            <a:off x="3744075" y="3091950"/>
            <a:ext cx="246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5723"/>
                </a:solidFill>
                <a:latin typeface="Lato"/>
                <a:ea typeface="Lato"/>
                <a:cs typeface="Lato"/>
                <a:sym typeface="Lato"/>
              </a:rPr>
              <a:t>Total Profit: $4,988,000</a:t>
            </a:r>
            <a:endParaRPr sz="1200">
              <a:solidFill>
                <a:srgbClr val="38572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÷ 2</a:t>
            </a:r>
            <a:endParaRPr b="1" sz="12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3744075" y="3517050"/>
            <a:ext cx="246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5723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endParaRPr b="1">
              <a:solidFill>
                <a:srgbClr val="38572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5723"/>
                </a:solidFill>
                <a:latin typeface="Lato"/>
                <a:ea typeface="Lato"/>
                <a:cs typeface="Lato"/>
                <a:sym typeface="Lato"/>
              </a:rPr>
              <a:t>$2,494,000</a:t>
            </a:r>
            <a:endParaRPr b="1">
              <a:solidFill>
                <a:srgbClr val="38572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5723"/>
                </a:solidFill>
                <a:latin typeface="Lato"/>
                <a:ea typeface="Lato"/>
                <a:cs typeface="Lato"/>
                <a:sym typeface="Lato"/>
              </a:rPr>
              <a:t>App Trader final profit</a:t>
            </a:r>
            <a:endParaRPr b="1">
              <a:solidFill>
                <a:srgbClr val="38572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9" name="Google Shape;219;p31"/>
          <p:cNvCxnSpPr/>
          <p:nvPr/>
        </p:nvCxnSpPr>
        <p:spPr>
          <a:xfrm flipH="1" rot="10800000">
            <a:off x="5165475" y="3465750"/>
            <a:ext cx="14142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31"/>
          <p:cNvSpPr txBox="1"/>
          <p:nvPr/>
        </p:nvSpPr>
        <p:spPr>
          <a:xfrm>
            <a:off x="6718850" y="2813550"/>
            <a:ext cx="1971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App developers retain all money from users purchasing the app, and they </a:t>
            </a:r>
            <a:r>
              <a:rPr b="1" lang="en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retain half of the money made from in-app purchases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29450" y="1322450"/>
            <a:ext cx="7688100" cy="28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Fantastic Five </a:t>
            </a:r>
            <a:br>
              <a:rPr lang="en"/>
            </a:br>
            <a:r>
              <a:rPr lang="en"/>
              <a:t>App Trader Recommendations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7950" y="3563200"/>
            <a:ext cx="76881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Iulia Goike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Jasmine Drumright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Phil George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Scott Schriver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App Trader??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066" y="454075"/>
            <a:ext cx="399826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75" y="571500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 txBox="1"/>
          <p:nvPr>
            <p:ph type="title"/>
          </p:nvPr>
        </p:nvSpPr>
        <p:spPr>
          <a:xfrm>
            <a:off x="73025" y="526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Further Discussion</a:t>
            </a:r>
            <a:endParaRPr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144675" y="1397225"/>
            <a:ext cx="76887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guy probably downloaded our </a:t>
            </a:r>
            <a:br>
              <a:rPr lang="en"/>
            </a:br>
            <a:r>
              <a:rPr lang="en"/>
              <a:t>recommended apps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650" y="55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Overview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1354725"/>
            <a:ext cx="76887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Criteria for App selection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Additional Criteria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Reasoning for Additional Criteria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Top 10 Apps Recommendation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App Selection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App Lifespan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App Revenue over Lifespan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General Recommendations and Guidance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253" y="1181091"/>
            <a:ext cx="5419725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type="title"/>
          </p:nvPr>
        </p:nvSpPr>
        <p:spPr>
          <a:xfrm>
            <a:off x="727650" y="55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Criteria For App Selection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7650" y="1374850"/>
            <a:ext cx="31173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Apps that App Trader owns rights to in both stores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Apps with average </a:t>
            </a:r>
            <a:r>
              <a:rPr lang="en"/>
              <a:t>rating of 3.5 or higher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Apps with more than 100 reviews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Apps with a price &lt;$1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Focusing on apps with the highest potential profit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7650" y="55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Pertinent</a:t>
            </a:r>
            <a:r>
              <a:rPr lang="en"/>
              <a:t> </a:t>
            </a:r>
            <a:r>
              <a:rPr lang="en"/>
              <a:t>Calculations</a:t>
            </a:r>
            <a:r>
              <a:rPr lang="en"/>
              <a:t> for App Performance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1354725"/>
            <a:ext cx="76887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Estimated Application Lifespan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Years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Months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Patented Proprietary CalculationⓇ™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Estimated Spending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Cost of advertising the app over its lifetime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Estimated Revenue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Over app lifetime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Estimated Downloads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From both app stores as of today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7650" y="55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Focusing on Less Than a Dollar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1354725"/>
            <a:ext cx="28158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Apps &lt;$1 are estimated to be installed almost a dozen times more than paid apps*.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team will focus on &lt;$1 applications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* - For the top 1000 apps by app_lifespan</a:t>
            </a:r>
            <a:endParaRPr sz="11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650" y="1239575"/>
            <a:ext cx="5293949" cy="3186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7650" y="55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- Popular Genres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1354725"/>
            <a:ext cx="76887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With the exception of the Bible, the category of ‘Games’ is the most highly rated genre, on average.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900" y="1747200"/>
            <a:ext cx="3457524" cy="210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6875" y="1747200"/>
            <a:ext cx="3739993" cy="22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7650" y="55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- &lt;$1 ‘Games’ Genre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450" y="1142725"/>
            <a:ext cx="3972199" cy="18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450" y="3080600"/>
            <a:ext cx="3972200" cy="1884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1354725"/>
            <a:ext cx="34779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Games are the majority of the top performers in both app stores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recommend focusing on casual games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of the top games are rated “E” for everyone, which also appeals to the broadest group of customers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7650" y="55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Top 10 App Recommendations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1354725"/>
            <a:ext cx="76887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PewDiePie's Tuber Simulator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Guardian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ASOS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Domino's Pizza USA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Egg, Inc.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Geometry Dash Lite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Fernanfloo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Solitaire (1)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Solitaire (2)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Clash of Clans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550" y="1087175"/>
            <a:ext cx="4430100" cy="383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