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5A40B2-B1C7-4800-9ACE-8680A8870130}">
  <a:tblStyle styleId="{0E5A40B2-B1C7-4800-9ACE-8680A88701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19" Type="http://schemas.openxmlformats.org/officeDocument/2006/relationships/font" Target="fonts/MavenPro-regular.fntdata"/><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0fedfe4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0fedfe4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-profitability decreases as the purchase price increases, meaning that App Trader needs to be cautious when investing in apps with a higher price, since they will be spending more and it will take more revenue to offset the expense before profit can 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App Trader gets twice the bang for their buck when they advertise an app that has a presence in both the App Store and the Play Store, the ROI (return on investment) would be much greater when investing in apps that have twice the potential client base by being available on both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keep an eye on user reviews and ratings of apps, because there is a direct correlation between the star rating of an app and the projected longevity of said app – the longer an app is viable and in-use, the longer App Trader has to profit off of the returns from their investment. &lt;next slide&gt;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8035c61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8035c61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research and preparations, we did notice that some genres tend to perform better than others, and more notably, some categories tend to perform worse than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lifestyle apps tend to have worse ratings, while catalog apps have the highest average rating of all the categories. This is interesting to consider, because app rating is a key indicator for projected longevity of an app, so it is reasonable to assume that a well-rated app category would have, in general, successful and long-lasting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There are caveats here that are worth noting – each category has a different quantity of apps in the sample, which means outliers may affect some categories more than others – and similarly, some categories will have more reliable average figures than others. For example, the GAMES genre has about 6 times the </a:t>
            </a:r>
            <a:r>
              <a:rPr lang="en"/>
              <a:t>quantity</a:t>
            </a:r>
            <a:r>
              <a:rPr lang="en"/>
              <a:t> of apps in our sample than the next most populous category (Entertainment).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worth noting that some categories perform well in one success test, but not in others. App Trader needs to consider lots of different metrics when making decisions on which apps to pursue. For example, Catalogs is the top-performing category based on this calculation, but this is not always the case. &lt;next slide&gt;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8035c61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8035c61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see here, Catalog apps – which was the highest-performing category in the previous slide in terms of average app rating – are one of the least profitable genres in terms of TOTAL projected profit throughout the predicted lifespan of the app. This calculation considers purchase/investment price, revenue, and longevity, and based on our calculations, apps in the catalogs and medical categories are predicted to have a net loss on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balance when considering profitability – even if an app is well-reviewed and has a long lifespan, if it is expensive to the user (and to App Trader, by proxy), it will likely be unable to make up the revenue difference to cover the high expenses, making these apps not worth investing in. &lt;change slide and speaker&gt;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40fedfe4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40fedfe4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that being said, our calculations and analysis have led us to the list you see here as our top-ten recommendations of apps that App Trader should pursue.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summarize table on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will likely note that a majority of these apps are games. Games was one of the higher-scoring categories in most calculations we ran, and was the category with the most entries in the sample, making the projections more reliable than other groups.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8035c61f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8035c61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to boot, several of these apps have potential for fun pi-day spins! PewDiePIE, Domino’s pizza PIE, geometry uses the mathematical constant PI frequently… the possibilities are too good to pass 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40fedfe4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40fedfe4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These 10 apps were determined from an equation that involved the projected longevity of the app based on a metric that was determined by the rating of the app multiplied by the app’s yearly profit.</a:t>
            </a:r>
            <a:endParaRPr b="1" sz="1500">
              <a:solidFill>
                <a:srgbClr val="424242"/>
              </a:solidFill>
              <a:latin typeface="Nunito"/>
              <a:ea typeface="Nunito"/>
              <a:cs typeface="Nunito"/>
              <a:sym typeface="Nunito"/>
            </a:endParaRPr>
          </a:p>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Also considered in the determination of these 10 apps, was the average rating of the primary genre of the apps.  These calculations were done on apps available in both stores, as that was a primary focus of App Trader to minimize advertising cost.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8035c61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8035c61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Sample size: </a:t>
            </a:r>
            <a:r>
              <a:rPr lang="en" sz="1400">
                <a:solidFill>
                  <a:schemeClr val="dk1"/>
                </a:solidFill>
                <a:latin typeface="Nunito"/>
                <a:ea typeface="Nunito"/>
                <a:cs typeface="Nunito"/>
                <a:sym typeface="Nunito"/>
              </a:rPr>
              <a:t>Some apps may have high ratings/numbers due to a small sample size, so it’s important that we meticulously examines the details of those apps before choosing to invest in them.</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Growth/Trendability: Is this app in a growing and/or trending industry where profitability and longevity is estimated to be higher than originally predicted? It’s also important be aware that trending apps can end up as fads and have a shorter longevity than predicted, so do your research when investing in one of these apps.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Target Population: We want to invest in  an app that targets a wide audience and is appealing to all demographics.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Size of the App: Will the app take up alot of space on my device and/or make in run slower?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App Permission: Certain applications want permission to access certain things on a device which the user may or may not be comfortable with.</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Want/Necessity: Does this app fulfill a want or need for the user.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Interoperability: The characterisitc of a product or system to work with other products and system (In this case computer software).</a:t>
            </a:r>
            <a:endParaRPr sz="1400">
              <a:solidFill>
                <a:schemeClr val="dk1"/>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75B8B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66175"/>
            <a:ext cx="46452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App Trader Recommendations:</a:t>
            </a:r>
            <a:endParaRPr/>
          </a:p>
          <a:p>
            <a:pPr indent="0" lvl="0" marL="0" rtl="0" algn="l">
              <a:spcBef>
                <a:spcPts val="0"/>
              </a:spcBef>
              <a:spcAft>
                <a:spcPts val="0"/>
              </a:spcAft>
              <a:buNone/>
            </a:pPr>
            <a:r>
              <a:rPr lang="en" sz="2377"/>
              <a:t>The 10 Apps You Should Pursue This Pi Day</a:t>
            </a:r>
            <a:endParaRPr sz="2377"/>
          </a:p>
        </p:txBody>
      </p:sp>
      <p:sp>
        <p:nvSpPr>
          <p:cNvPr id="278" name="Google Shape;278;p13"/>
          <p:cNvSpPr txBox="1"/>
          <p:nvPr>
            <p:ph idx="1" type="subTitle"/>
          </p:nvPr>
        </p:nvSpPr>
        <p:spPr>
          <a:xfrm>
            <a:off x="824000" y="328547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 the X-Cel Men:</a:t>
            </a:r>
            <a:endParaRPr/>
          </a:p>
          <a:p>
            <a:pPr indent="0" lvl="0" marL="0" rtl="0" algn="l">
              <a:spcBef>
                <a:spcPts val="0"/>
              </a:spcBef>
              <a:spcAft>
                <a:spcPts val="0"/>
              </a:spcAft>
              <a:buNone/>
            </a:pPr>
            <a:r>
              <a:rPr lang="en"/>
              <a:t>Lance Roller, Megan Grim, Rob Schulteis, Aurora Vickers, and Abi Inglis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Considerations</a:t>
            </a:r>
            <a:endParaRPr/>
          </a:p>
        </p:txBody>
      </p:sp>
      <p:sp>
        <p:nvSpPr>
          <p:cNvPr id="284" name="Google Shape;284;p14"/>
          <p:cNvSpPr txBox="1"/>
          <p:nvPr>
            <p:ph idx="1" type="body"/>
          </p:nvPr>
        </p:nvSpPr>
        <p:spPr>
          <a:xfrm>
            <a:off x="1303800" y="1349175"/>
            <a:ext cx="7030500" cy="32586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n" sz="1600"/>
              <a:t>Maximize revenues as compared to expenses</a:t>
            </a:r>
            <a:endParaRPr b="1" sz="1600"/>
          </a:p>
          <a:p>
            <a:pPr indent="-317500" lvl="1" marL="914400" rtl="0" algn="l">
              <a:lnSpc>
                <a:spcPct val="115000"/>
              </a:lnSpc>
              <a:spcBef>
                <a:spcPts val="1000"/>
              </a:spcBef>
              <a:spcAft>
                <a:spcPts val="0"/>
              </a:spcAft>
              <a:buSzPts val="1400"/>
              <a:buChar char="○"/>
            </a:pPr>
            <a:r>
              <a:rPr lang="en" sz="1400"/>
              <a:t>Profitability decreases as the purchase price increases</a:t>
            </a:r>
            <a:endParaRPr sz="1400"/>
          </a:p>
          <a:p>
            <a:pPr indent="-330200" lvl="0" marL="457200" rtl="0" algn="l">
              <a:lnSpc>
                <a:spcPct val="115000"/>
              </a:lnSpc>
              <a:spcBef>
                <a:spcPts val="1000"/>
              </a:spcBef>
              <a:spcAft>
                <a:spcPts val="0"/>
              </a:spcAft>
              <a:buSzPts val="1600"/>
              <a:buChar char="●"/>
            </a:pPr>
            <a:r>
              <a:rPr b="1" lang="en" sz="1600"/>
              <a:t>Maximize return on investment</a:t>
            </a:r>
            <a:endParaRPr b="1" sz="1600"/>
          </a:p>
          <a:p>
            <a:pPr indent="-317500" lvl="1" marL="914400" rtl="0" algn="l">
              <a:lnSpc>
                <a:spcPct val="115000"/>
              </a:lnSpc>
              <a:spcBef>
                <a:spcPts val="1000"/>
              </a:spcBef>
              <a:spcAft>
                <a:spcPts val="0"/>
              </a:spcAft>
              <a:buSzPts val="1400"/>
              <a:buChar char="○"/>
            </a:pPr>
            <a:r>
              <a:rPr lang="en" sz="1400"/>
              <a:t>Apps with a presence in both app stores are preferable due to the possibility of shared advertising costs</a:t>
            </a:r>
            <a:endParaRPr sz="1400"/>
          </a:p>
          <a:p>
            <a:pPr indent="-330200" lvl="0" marL="457200" rtl="0" algn="l">
              <a:lnSpc>
                <a:spcPct val="115000"/>
              </a:lnSpc>
              <a:spcBef>
                <a:spcPts val="1000"/>
              </a:spcBef>
              <a:spcAft>
                <a:spcPts val="0"/>
              </a:spcAft>
              <a:buSzPts val="1600"/>
              <a:buChar char="●"/>
            </a:pPr>
            <a:r>
              <a:rPr b="1" lang="en" sz="1600"/>
              <a:t>Maximize length of investment return period</a:t>
            </a:r>
            <a:endParaRPr b="1" sz="1600"/>
          </a:p>
          <a:p>
            <a:pPr indent="-317500" lvl="1" marL="914400" rtl="0" algn="l">
              <a:lnSpc>
                <a:spcPct val="115000"/>
              </a:lnSpc>
              <a:spcBef>
                <a:spcPts val="1000"/>
              </a:spcBef>
              <a:spcAft>
                <a:spcPts val="1000"/>
              </a:spcAft>
              <a:buSzPts val="1400"/>
              <a:buChar char="○"/>
            </a:pPr>
            <a:r>
              <a:rPr lang="en" sz="1400"/>
              <a:t>Higher user ratings imply app longevity, and subsequently total profitability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0" name="Google Shape;290;p15"/>
          <p:cNvPicPr preferRelativeResize="0"/>
          <p:nvPr/>
        </p:nvPicPr>
        <p:blipFill rotWithShape="1">
          <a:blip r:embed="rId3">
            <a:alphaModFix/>
          </a:blip>
          <a:srcRect b="1858" l="1152" r="1201" t="1335"/>
          <a:stretch/>
        </p:blipFill>
        <p:spPr>
          <a:xfrm>
            <a:off x="2374200" y="479225"/>
            <a:ext cx="6356025" cy="395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6" name="Google Shape;296;p16"/>
          <p:cNvPicPr preferRelativeResize="0"/>
          <p:nvPr/>
        </p:nvPicPr>
        <p:blipFill rotWithShape="1">
          <a:blip r:embed="rId3">
            <a:alphaModFix/>
          </a:blip>
          <a:srcRect b="2478" l="1508" r="1167" t="1441"/>
          <a:stretch/>
        </p:blipFill>
        <p:spPr>
          <a:xfrm>
            <a:off x="2513175" y="218525"/>
            <a:ext cx="6229726" cy="4480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937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graphicFrame>
        <p:nvGraphicFramePr>
          <p:cNvPr id="302" name="Google Shape;302;p17"/>
          <p:cNvGraphicFramePr/>
          <p:nvPr/>
        </p:nvGraphicFramePr>
        <p:xfrm>
          <a:off x="1341150" y="1219575"/>
          <a:ext cx="3000000" cy="3000000"/>
        </p:xfrm>
        <a:graphic>
          <a:graphicData uri="http://schemas.openxmlformats.org/drawingml/2006/table">
            <a:tbl>
              <a:tblPr>
                <a:noFill/>
                <a:tableStyleId>{0E5A40B2-B1C7-4800-9ACE-8680A8870130}</a:tableStyleId>
              </a:tblPr>
              <a:tblGrid>
                <a:gridCol w="2865150"/>
              </a:tblGrid>
              <a:tr h="350775">
                <a:tc>
                  <a:txBody>
                    <a:bodyPr/>
                    <a:lstStyle/>
                    <a:p>
                      <a:pPr indent="0" lvl="0" marL="0" rtl="0" algn="l">
                        <a:spcBef>
                          <a:spcPts val="0"/>
                        </a:spcBef>
                        <a:spcAft>
                          <a:spcPts val="0"/>
                        </a:spcAft>
                        <a:buNone/>
                      </a:pPr>
                      <a:r>
                        <a:rPr lang="en" sz="1200">
                          <a:latin typeface="Maven Pro"/>
                          <a:ea typeface="Maven Pro"/>
                          <a:cs typeface="Maven Pro"/>
                          <a:sym typeface="Maven Pro"/>
                        </a:rPr>
                        <a:t>PewDiePie's Tuber Simulator</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The Guardian</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Domino's Pizza USA</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ASOS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Egg, Inc.</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Geometry Dash Lite</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Fernanfloo</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Zombie Catchers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Narcos: Cartel Wars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Toy Blast</a:t>
                      </a:r>
                      <a:endParaRPr sz="1200">
                        <a:latin typeface="Maven Pro"/>
                        <a:ea typeface="Maven Pro"/>
                        <a:cs typeface="Maven Pro"/>
                        <a:sym typeface="Maven Pro"/>
                      </a:endParaRPr>
                    </a:p>
                  </a:txBody>
                  <a:tcPr marT="91425" marB="91425" marR="91425" marL="91425"/>
                </a:tc>
              </a:tr>
            </a:tbl>
          </a:graphicData>
        </a:graphic>
      </p:graphicFrame>
      <p:graphicFrame>
        <p:nvGraphicFramePr>
          <p:cNvPr id="303" name="Google Shape;303;p17"/>
          <p:cNvGraphicFramePr/>
          <p:nvPr/>
        </p:nvGraphicFramePr>
        <p:xfrm>
          <a:off x="3784325" y="1231075"/>
          <a:ext cx="3000000" cy="3000000"/>
        </p:xfrm>
        <a:graphic>
          <a:graphicData uri="http://schemas.openxmlformats.org/drawingml/2006/table">
            <a:tbl>
              <a:tblPr>
                <a:noFill/>
                <a:tableStyleId>{0E5A40B2-B1C7-4800-9ACE-8680A8870130}</a:tableStyleId>
              </a:tblPr>
              <a:tblGrid>
                <a:gridCol w="1798600"/>
              </a:tblGrid>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bl>
          </a:graphicData>
        </a:graphic>
      </p:graphicFrame>
      <p:graphicFrame>
        <p:nvGraphicFramePr>
          <p:cNvPr id="304" name="Google Shape;304;p17"/>
          <p:cNvGraphicFramePr/>
          <p:nvPr/>
        </p:nvGraphicFramePr>
        <p:xfrm>
          <a:off x="6213200" y="1219575"/>
          <a:ext cx="3000000" cy="3000000"/>
        </p:xfrm>
        <a:graphic>
          <a:graphicData uri="http://schemas.openxmlformats.org/drawingml/2006/table">
            <a:tbl>
              <a:tblPr>
                <a:noFill/>
                <a:tableStyleId>{0E5A40B2-B1C7-4800-9ACE-8680A8870130}</a:tableStyleId>
              </a:tblPr>
              <a:tblGrid>
                <a:gridCol w="1503700"/>
              </a:tblGrid>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News</a:t>
                      </a:r>
                      <a:endParaRPr sz="1200">
                        <a:latin typeface="Maven Pro"/>
                        <a:ea typeface="Maven Pro"/>
                        <a:cs typeface="Maven Pro"/>
                        <a:sym typeface="Maven Pro"/>
                      </a:endParaRPr>
                    </a:p>
                  </a:txBody>
                  <a:tcPr marT="91425" marB="91425" marR="91425" marL="91425"/>
                </a:tc>
              </a:tr>
              <a:tr h="396200">
                <a:tc>
                  <a:txBody>
                    <a:bodyPr/>
                    <a:lstStyle/>
                    <a:p>
                      <a:pPr indent="0" lvl="0" marL="0" rtl="0" algn="l">
                        <a:spcBef>
                          <a:spcPts val="0"/>
                        </a:spcBef>
                        <a:spcAft>
                          <a:spcPts val="0"/>
                        </a:spcAft>
                        <a:buNone/>
                      </a:pPr>
                      <a:r>
                        <a:rPr lang="en" sz="1200">
                          <a:latin typeface="Maven Pro"/>
                          <a:ea typeface="Maven Pro"/>
                          <a:cs typeface="Maven Pro"/>
                          <a:sym typeface="Maven Pro"/>
                        </a:rPr>
                        <a:t>Food &amp; Drink</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Shopping</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bl>
          </a:graphicData>
        </a:graphic>
      </p:graphicFrame>
      <p:sp>
        <p:nvSpPr>
          <p:cNvPr id="305" name="Google Shape;305;p17"/>
          <p:cNvSpPr txBox="1"/>
          <p:nvPr/>
        </p:nvSpPr>
        <p:spPr>
          <a:xfrm>
            <a:off x="3784325" y="875475"/>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Total Projected Profit</a:t>
            </a:r>
            <a:endParaRPr b="1">
              <a:latin typeface="Maven Pro"/>
              <a:ea typeface="Maven Pro"/>
              <a:cs typeface="Maven Pro"/>
              <a:sym typeface="Maven Pro"/>
            </a:endParaRPr>
          </a:p>
        </p:txBody>
      </p:sp>
      <p:sp>
        <p:nvSpPr>
          <p:cNvPr id="306" name="Google Shape;306;p17"/>
          <p:cNvSpPr txBox="1"/>
          <p:nvPr/>
        </p:nvSpPr>
        <p:spPr>
          <a:xfrm>
            <a:off x="6213200" y="875475"/>
            <a:ext cx="13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Genre</a:t>
            </a:r>
            <a:endParaRPr b="1">
              <a:latin typeface="Maven Pro"/>
              <a:ea typeface="Maven Pro"/>
              <a:cs typeface="Maven Pro"/>
              <a:sym typeface="Maven Pro"/>
            </a:endParaRPr>
          </a:p>
        </p:txBody>
      </p:sp>
      <p:sp>
        <p:nvSpPr>
          <p:cNvPr id="307" name="Google Shape;307;p17"/>
          <p:cNvSpPr txBox="1"/>
          <p:nvPr/>
        </p:nvSpPr>
        <p:spPr>
          <a:xfrm>
            <a:off x="1341150" y="875475"/>
            <a:ext cx="13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Name</a:t>
            </a:r>
            <a:endParaRPr b="1">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2937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graphicFrame>
        <p:nvGraphicFramePr>
          <p:cNvPr id="313" name="Google Shape;313;p18"/>
          <p:cNvGraphicFramePr/>
          <p:nvPr/>
        </p:nvGraphicFramePr>
        <p:xfrm>
          <a:off x="1341150" y="1219575"/>
          <a:ext cx="3000000" cy="3000000"/>
        </p:xfrm>
        <a:graphic>
          <a:graphicData uri="http://schemas.openxmlformats.org/drawingml/2006/table">
            <a:tbl>
              <a:tblPr>
                <a:noFill/>
                <a:tableStyleId>{0E5A40B2-B1C7-4800-9ACE-8680A8870130}</a:tableStyleId>
              </a:tblPr>
              <a:tblGrid>
                <a:gridCol w="2865150"/>
              </a:tblGrid>
              <a:tr h="350775">
                <a:tc>
                  <a:txBody>
                    <a:bodyPr/>
                    <a:lstStyle/>
                    <a:p>
                      <a:pPr indent="0" lvl="0" marL="0" rtl="0" algn="l">
                        <a:spcBef>
                          <a:spcPts val="0"/>
                        </a:spcBef>
                        <a:spcAft>
                          <a:spcPts val="0"/>
                        </a:spcAft>
                        <a:buNone/>
                      </a:pPr>
                      <a:r>
                        <a:rPr lang="en" sz="1200">
                          <a:latin typeface="Maven Pro"/>
                          <a:ea typeface="Maven Pro"/>
                          <a:cs typeface="Maven Pro"/>
                          <a:sym typeface="Maven Pro"/>
                        </a:rPr>
                        <a:t>PewDiePie's Tuber Simulator</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The Guardian</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Domino's Pizza USA</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ASOS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Egg, Inc.</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Geometry Dash Lite</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Fernanfloo</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Zombie Catchers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Narcos: Cartel Wars</a:t>
                      </a:r>
                      <a:endParaRPr sz="1200">
                        <a:latin typeface="Maven Pro"/>
                        <a:ea typeface="Maven Pro"/>
                        <a:cs typeface="Maven Pro"/>
                        <a:sym typeface="Maven Pro"/>
                      </a:endParaRPr>
                    </a:p>
                  </a:txBody>
                  <a:tcPr marT="91425" marB="91425" marR="91425" marL="91425"/>
                </a:tc>
              </a:tr>
              <a:tr h="350775">
                <a:tc>
                  <a:txBody>
                    <a:bodyPr/>
                    <a:lstStyle/>
                    <a:p>
                      <a:pPr indent="0" lvl="0" marL="0" rtl="0" algn="l">
                        <a:spcBef>
                          <a:spcPts val="0"/>
                        </a:spcBef>
                        <a:spcAft>
                          <a:spcPts val="0"/>
                        </a:spcAft>
                        <a:buNone/>
                      </a:pPr>
                      <a:r>
                        <a:rPr lang="en" sz="1200">
                          <a:latin typeface="Maven Pro"/>
                          <a:ea typeface="Maven Pro"/>
                          <a:cs typeface="Maven Pro"/>
                          <a:sym typeface="Maven Pro"/>
                        </a:rPr>
                        <a:t>Toy Blast</a:t>
                      </a:r>
                      <a:endParaRPr sz="1200">
                        <a:latin typeface="Maven Pro"/>
                        <a:ea typeface="Maven Pro"/>
                        <a:cs typeface="Maven Pro"/>
                        <a:sym typeface="Maven Pro"/>
                      </a:endParaRPr>
                    </a:p>
                  </a:txBody>
                  <a:tcPr marT="91425" marB="91425" marR="91425" marL="91425"/>
                </a:tc>
              </a:tr>
            </a:tbl>
          </a:graphicData>
        </a:graphic>
      </p:graphicFrame>
      <p:graphicFrame>
        <p:nvGraphicFramePr>
          <p:cNvPr id="314" name="Google Shape;314;p18"/>
          <p:cNvGraphicFramePr/>
          <p:nvPr/>
        </p:nvGraphicFramePr>
        <p:xfrm>
          <a:off x="3784325" y="1231075"/>
          <a:ext cx="3000000" cy="3000000"/>
        </p:xfrm>
        <a:graphic>
          <a:graphicData uri="http://schemas.openxmlformats.org/drawingml/2006/table">
            <a:tbl>
              <a:tblPr>
                <a:noFill/>
                <a:tableStyleId>{0E5A40B2-B1C7-4800-9ACE-8680A8870130}</a:tableStyleId>
              </a:tblPr>
              <a:tblGrid>
                <a:gridCol w="1798600"/>
              </a:tblGrid>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$418,000.00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r h="353150">
                <a:tc>
                  <a:txBody>
                    <a:bodyPr/>
                    <a:lstStyle/>
                    <a:p>
                      <a:pPr indent="0" lvl="0" marL="0" rtl="0" algn="l">
                        <a:spcBef>
                          <a:spcPts val="0"/>
                        </a:spcBef>
                        <a:spcAft>
                          <a:spcPts val="0"/>
                        </a:spcAft>
                        <a:buNone/>
                      </a:pPr>
                      <a:r>
                        <a:rPr lang="en" sz="1200">
                          <a:latin typeface="Maven Pro"/>
                          <a:ea typeface="Maven Pro"/>
                          <a:cs typeface="Maven Pro"/>
                          <a:sym typeface="Maven Pro"/>
                        </a:rPr>
                        <a:t> $380,000.00</a:t>
                      </a:r>
                      <a:endParaRPr sz="1200">
                        <a:latin typeface="Maven Pro"/>
                        <a:ea typeface="Maven Pro"/>
                        <a:cs typeface="Maven Pro"/>
                        <a:sym typeface="Maven Pro"/>
                      </a:endParaRPr>
                    </a:p>
                  </a:txBody>
                  <a:tcPr marT="91425" marB="91425" marR="91425" marL="91425"/>
                </a:tc>
              </a:tr>
            </a:tbl>
          </a:graphicData>
        </a:graphic>
      </p:graphicFrame>
      <p:graphicFrame>
        <p:nvGraphicFramePr>
          <p:cNvPr id="315" name="Google Shape;315;p18"/>
          <p:cNvGraphicFramePr/>
          <p:nvPr/>
        </p:nvGraphicFramePr>
        <p:xfrm>
          <a:off x="6213200" y="1219575"/>
          <a:ext cx="3000000" cy="3000000"/>
        </p:xfrm>
        <a:graphic>
          <a:graphicData uri="http://schemas.openxmlformats.org/drawingml/2006/table">
            <a:tbl>
              <a:tblPr>
                <a:noFill/>
                <a:tableStyleId>{0E5A40B2-B1C7-4800-9ACE-8680A8870130}</a:tableStyleId>
              </a:tblPr>
              <a:tblGrid>
                <a:gridCol w="1503700"/>
              </a:tblGrid>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News</a:t>
                      </a:r>
                      <a:endParaRPr sz="1200">
                        <a:latin typeface="Maven Pro"/>
                        <a:ea typeface="Maven Pro"/>
                        <a:cs typeface="Maven Pro"/>
                        <a:sym typeface="Maven Pro"/>
                      </a:endParaRPr>
                    </a:p>
                  </a:txBody>
                  <a:tcPr marT="91425" marB="91425" marR="91425" marL="91425"/>
                </a:tc>
              </a:tr>
              <a:tr h="396200">
                <a:tc>
                  <a:txBody>
                    <a:bodyPr/>
                    <a:lstStyle/>
                    <a:p>
                      <a:pPr indent="0" lvl="0" marL="0" rtl="0" algn="l">
                        <a:spcBef>
                          <a:spcPts val="0"/>
                        </a:spcBef>
                        <a:spcAft>
                          <a:spcPts val="0"/>
                        </a:spcAft>
                        <a:buNone/>
                      </a:pPr>
                      <a:r>
                        <a:rPr lang="en" sz="1200">
                          <a:latin typeface="Maven Pro"/>
                          <a:ea typeface="Maven Pro"/>
                          <a:cs typeface="Maven Pro"/>
                          <a:sym typeface="Maven Pro"/>
                        </a:rPr>
                        <a:t>Food &amp; Drink</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Shopping</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r h="339250">
                <a:tc>
                  <a:txBody>
                    <a:bodyPr/>
                    <a:lstStyle/>
                    <a:p>
                      <a:pPr indent="0" lvl="0" marL="0" rtl="0" algn="l">
                        <a:spcBef>
                          <a:spcPts val="0"/>
                        </a:spcBef>
                        <a:spcAft>
                          <a:spcPts val="0"/>
                        </a:spcAft>
                        <a:buNone/>
                      </a:pPr>
                      <a:r>
                        <a:rPr lang="en" sz="1200">
                          <a:latin typeface="Maven Pro"/>
                          <a:ea typeface="Maven Pro"/>
                          <a:cs typeface="Maven Pro"/>
                          <a:sym typeface="Maven Pro"/>
                        </a:rPr>
                        <a:t>Games</a:t>
                      </a:r>
                      <a:endParaRPr sz="1200">
                        <a:latin typeface="Maven Pro"/>
                        <a:ea typeface="Maven Pro"/>
                        <a:cs typeface="Maven Pro"/>
                        <a:sym typeface="Maven Pro"/>
                      </a:endParaRPr>
                    </a:p>
                  </a:txBody>
                  <a:tcPr marT="91425" marB="91425" marR="91425" marL="91425"/>
                </a:tc>
              </a:tr>
            </a:tbl>
          </a:graphicData>
        </a:graphic>
      </p:graphicFrame>
      <p:sp>
        <p:nvSpPr>
          <p:cNvPr id="316" name="Google Shape;316;p18"/>
          <p:cNvSpPr txBox="1"/>
          <p:nvPr/>
        </p:nvSpPr>
        <p:spPr>
          <a:xfrm>
            <a:off x="3784325" y="875475"/>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Total Projected Profit</a:t>
            </a:r>
            <a:endParaRPr b="1">
              <a:latin typeface="Maven Pro"/>
              <a:ea typeface="Maven Pro"/>
              <a:cs typeface="Maven Pro"/>
              <a:sym typeface="Maven Pro"/>
            </a:endParaRPr>
          </a:p>
        </p:txBody>
      </p:sp>
      <p:sp>
        <p:nvSpPr>
          <p:cNvPr id="317" name="Google Shape;317;p18"/>
          <p:cNvSpPr txBox="1"/>
          <p:nvPr/>
        </p:nvSpPr>
        <p:spPr>
          <a:xfrm>
            <a:off x="6213200" y="875475"/>
            <a:ext cx="13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Genre</a:t>
            </a:r>
            <a:endParaRPr b="1">
              <a:latin typeface="Maven Pro"/>
              <a:ea typeface="Maven Pro"/>
              <a:cs typeface="Maven Pro"/>
              <a:sym typeface="Maven Pro"/>
            </a:endParaRPr>
          </a:p>
        </p:txBody>
      </p:sp>
      <p:sp>
        <p:nvSpPr>
          <p:cNvPr id="318" name="Google Shape;318;p18"/>
          <p:cNvSpPr txBox="1"/>
          <p:nvPr/>
        </p:nvSpPr>
        <p:spPr>
          <a:xfrm>
            <a:off x="1341150" y="875475"/>
            <a:ext cx="13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Name</a:t>
            </a:r>
            <a:endParaRPr b="1">
              <a:latin typeface="Maven Pro"/>
              <a:ea typeface="Maven Pro"/>
              <a:cs typeface="Maven Pro"/>
              <a:sym typeface="Maven Pro"/>
            </a:endParaRPr>
          </a:p>
        </p:txBody>
      </p:sp>
      <p:pic>
        <p:nvPicPr>
          <p:cNvPr id="319" name="Google Shape;319;p18"/>
          <p:cNvPicPr preferRelativeResize="0"/>
          <p:nvPr/>
        </p:nvPicPr>
        <p:blipFill>
          <a:blip r:embed="rId3">
            <a:alphaModFix/>
          </a:blip>
          <a:stretch>
            <a:fillRect/>
          </a:stretch>
        </p:blipFill>
        <p:spPr>
          <a:xfrm>
            <a:off x="738375" y="1275676"/>
            <a:ext cx="602774" cy="335922"/>
          </a:xfrm>
          <a:prstGeom prst="rect">
            <a:avLst/>
          </a:prstGeom>
          <a:noFill/>
          <a:ln>
            <a:noFill/>
          </a:ln>
        </p:spPr>
      </p:pic>
      <p:pic>
        <p:nvPicPr>
          <p:cNvPr id="320" name="Google Shape;320;p18"/>
          <p:cNvPicPr preferRelativeResize="0"/>
          <p:nvPr/>
        </p:nvPicPr>
        <p:blipFill>
          <a:blip r:embed="rId4">
            <a:alphaModFix/>
          </a:blip>
          <a:stretch>
            <a:fillRect/>
          </a:stretch>
        </p:blipFill>
        <p:spPr>
          <a:xfrm rot="6353773">
            <a:off x="7281945" y="1859918"/>
            <a:ext cx="346913" cy="436921"/>
          </a:xfrm>
          <a:prstGeom prst="rect">
            <a:avLst/>
          </a:prstGeom>
          <a:noFill/>
          <a:ln>
            <a:noFill/>
          </a:ln>
        </p:spPr>
      </p:pic>
      <p:pic>
        <p:nvPicPr>
          <p:cNvPr id="321" name="Google Shape;321;p18"/>
          <p:cNvPicPr preferRelativeResize="0"/>
          <p:nvPr/>
        </p:nvPicPr>
        <p:blipFill>
          <a:blip r:embed="rId5">
            <a:alphaModFix/>
          </a:blip>
          <a:stretch>
            <a:fillRect/>
          </a:stretch>
        </p:blipFill>
        <p:spPr>
          <a:xfrm>
            <a:off x="948601" y="3071075"/>
            <a:ext cx="347312" cy="335925"/>
          </a:xfrm>
          <a:prstGeom prst="rect">
            <a:avLst/>
          </a:prstGeom>
          <a:noFill/>
          <a:ln>
            <a:noFill/>
          </a:ln>
        </p:spPr>
      </p:pic>
      <p:pic>
        <p:nvPicPr>
          <p:cNvPr id="322" name="Google Shape;322;p18"/>
          <p:cNvPicPr preferRelativeResize="0"/>
          <p:nvPr/>
        </p:nvPicPr>
        <p:blipFill>
          <a:blip r:embed="rId6">
            <a:alphaModFix/>
          </a:blip>
          <a:stretch>
            <a:fillRect/>
          </a:stretch>
        </p:blipFill>
        <p:spPr>
          <a:xfrm>
            <a:off x="6979650" y="148400"/>
            <a:ext cx="2005950" cy="118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03800" y="4461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Decision-Making Process</a:t>
            </a:r>
            <a:endParaRPr/>
          </a:p>
        </p:txBody>
      </p:sp>
      <p:sp>
        <p:nvSpPr>
          <p:cNvPr id="328" name="Google Shape;328;p19"/>
          <p:cNvSpPr txBox="1"/>
          <p:nvPr>
            <p:ph idx="1" type="body"/>
          </p:nvPr>
        </p:nvSpPr>
        <p:spPr>
          <a:xfrm>
            <a:off x="1151400" y="1120575"/>
            <a:ext cx="7030500" cy="3258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Projected longevity</a:t>
            </a:r>
            <a:endParaRPr sz="1500"/>
          </a:p>
          <a:p>
            <a:pPr indent="-323850" lvl="0" marL="457200" rtl="0" algn="l">
              <a:lnSpc>
                <a:spcPct val="200000"/>
              </a:lnSpc>
              <a:spcBef>
                <a:spcPts val="0"/>
              </a:spcBef>
              <a:spcAft>
                <a:spcPts val="0"/>
              </a:spcAft>
              <a:buSzPts val="1500"/>
              <a:buChar char="●"/>
            </a:pPr>
            <a:r>
              <a:rPr lang="en" sz="1500"/>
              <a:t>Average rating </a:t>
            </a:r>
            <a:endParaRPr sz="1500"/>
          </a:p>
          <a:p>
            <a:pPr indent="-323850" lvl="0" marL="457200" rtl="0" algn="l">
              <a:lnSpc>
                <a:spcPct val="200000"/>
              </a:lnSpc>
              <a:spcBef>
                <a:spcPts val="0"/>
              </a:spcBef>
              <a:spcAft>
                <a:spcPts val="0"/>
              </a:spcAft>
              <a:buSzPts val="1500"/>
              <a:buChar char="●"/>
            </a:pPr>
            <a:r>
              <a:rPr lang="en" sz="1500"/>
              <a:t>Yearly profit</a:t>
            </a:r>
            <a:endParaRPr sz="1500"/>
          </a:p>
          <a:p>
            <a:pPr indent="-323850" lvl="0" marL="457200" rtl="0" algn="l">
              <a:lnSpc>
                <a:spcPct val="200000"/>
              </a:lnSpc>
              <a:spcBef>
                <a:spcPts val="0"/>
              </a:spcBef>
              <a:spcAft>
                <a:spcPts val="0"/>
              </a:spcAft>
              <a:buSzPts val="1500"/>
              <a:buChar char="●"/>
            </a:pPr>
            <a:r>
              <a:rPr lang="en" sz="1500"/>
              <a:t>Average rating of primary genre</a:t>
            </a:r>
            <a:endParaRPr sz="1500"/>
          </a:p>
          <a:p>
            <a:pPr indent="-323850" lvl="0" marL="457200" rtl="0" algn="l">
              <a:lnSpc>
                <a:spcPct val="200000"/>
              </a:lnSpc>
              <a:spcBef>
                <a:spcPts val="0"/>
              </a:spcBef>
              <a:spcAft>
                <a:spcPts val="0"/>
              </a:spcAft>
              <a:buSzPts val="1500"/>
              <a:buChar char="●"/>
            </a:pPr>
            <a:r>
              <a:rPr lang="en" sz="1500"/>
              <a:t>Minimizing advertising cost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800">
                <a:solidFill>
                  <a:schemeClr val="dk2"/>
                </a:solidFill>
              </a:rPr>
              <a:t>Other Considerations</a:t>
            </a:r>
            <a:endParaRPr sz="2800"/>
          </a:p>
        </p:txBody>
      </p:sp>
      <p:sp>
        <p:nvSpPr>
          <p:cNvPr id="334" name="Google Shape;334;p20"/>
          <p:cNvSpPr txBox="1"/>
          <p:nvPr>
            <p:ph idx="1" type="body"/>
          </p:nvPr>
        </p:nvSpPr>
        <p:spPr>
          <a:xfrm>
            <a:off x="1303800" y="1300950"/>
            <a:ext cx="7030500" cy="3118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Sample size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Growth/Trendability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Popularity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Target Population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Fun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Want/Necessity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Size of the App</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App Permissions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Interoperability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Must like Pi/Pie (The food, mathematical constant, greek organization,  book/movie (</a:t>
            </a:r>
            <a:r>
              <a:rPr i="1" lang="en" sz="1600">
                <a:solidFill>
                  <a:srgbClr val="000000"/>
                </a:solidFill>
              </a:rPr>
              <a:t>Life of Pi</a:t>
            </a:r>
            <a:r>
              <a:rPr lang="en" sz="1600">
                <a:solidFill>
                  <a:srgbClr val="000000"/>
                </a:solidFill>
              </a:rPr>
              <a:t>), or song/movie (</a:t>
            </a:r>
            <a:r>
              <a:rPr i="1" lang="en" sz="1600">
                <a:solidFill>
                  <a:srgbClr val="000000"/>
                </a:solidFill>
              </a:rPr>
              <a:t>American Pie</a:t>
            </a:r>
            <a:r>
              <a:rPr lang="en" sz="1600">
                <a:solidFill>
                  <a:srgbClr val="000000"/>
                </a:solidFill>
              </a:rPr>
              <a:t>))</a:t>
            </a:r>
            <a:endParaRPr sz="1600">
              <a:solidFill>
                <a:srgbClr val="000000"/>
              </a:solidFill>
            </a:endParaRPr>
          </a:p>
          <a:p>
            <a:pPr indent="0" lvl="0" marL="0" rtl="0" algn="l">
              <a:spcBef>
                <a:spcPts val="0"/>
              </a:spcBef>
              <a:spcAft>
                <a:spcPts val="1200"/>
              </a:spcAft>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