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323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CBAD4-FD1E-4092-ACA1-87D7B70267D7}" v="17" dt="2023-01-29T14:49:01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tbes\Documents\DA8\Projects\city-cemetery-burials-jtbest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Deaths from Cholera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412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deaths_by_month!$A$141:$A$152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deaths_by_month!$D$141:$D$152</c:f>
              <c:numCache>
                <c:formatCode>General</c:formatCode>
                <c:ptCount val="12"/>
                <c:pt idx="0">
                  <c:v>8</c:v>
                </c:pt>
                <c:pt idx="1">
                  <c:v>36</c:v>
                </c:pt>
                <c:pt idx="2">
                  <c:v>17</c:v>
                </c:pt>
                <c:pt idx="3">
                  <c:v>18</c:v>
                </c:pt>
                <c:pt idx="4">
                  <c:v>61</c:v>
                </c:pt>
                <c:pt idx="5">
                  <c:v>479</c:v>
                </c:pt>
                <c:pt idx="6">
                  <c:v>336</c:v>
                </c:pt>
                <c:pt idx="7">
                  <c:v>34</c:v>
                </c:pt>
                <c:pt idx="8">
                  <c:v>347</c:v>
                </c:pt>
                <c:pt idx="9">
                  <c:v>63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18-44FB-A546-CB1E9D4C4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9199264"/>
        <c:axId val="609212576"/>
      </c:lineChart>
      <c:catAx>
        <c:axId val="60919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212576"/>
        <c:crosses val="autoZero"/>
        <c:auto val="1"/>
        <c:lblAlgn val="ctr"/>
        <c:lblOffset val="100"/>
        <c:noMultiLvlLbl val="0"/>
      </c:catAx>
      <c:valAx>
        <c:axId val="609212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19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C9D6C-4231-4366-AC45-17D24E2BF93A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708E43E-97D8-49D3-97B7-632D623EAE66}">
      <dgm:prSet custT="1"/>
      <dgm:spPr/>
      <dgm:t>
        <a:bodyPr/>
        <a:lstStyle/>
        <a:p>
          <a:r>
            <a:rPr lang="en-US" sz="3300" b="0" i="0" dirty="0">
              <a:solidFill>
                <a:srgbClr val="FFFF00"/>
              </a:solidFill>
              <a:latin typeface="Aharoni" panose="020B0604020202020204" pitchFamily="2" charset="-79"/>
              <a:cs typeface="Aharoni" panose="020B0604020202020204" pitchFamily="2" charset="-79"/>
            </a:rPr>
            <a:t>FACT</a:t>
          </a:r>
          <a:r>
            <a:rPr lang="en-US" sz="2700" b="0" i="0" dirty="0">
              <a:latin typeface="Aharoni" panose="020B0604020202020204" pitchFamily="2" charset="-79"/>
              <a:cs typeface="Aharoni" panose="020B0604020202020204" pitchFamily="2" charset="-79"/>
            </a:rPr>
            <a:t>: </a:t>
          </a:r>
          <a:r>
            <a:rPr lang="en-US" sz="2700" b="0" i="0" dirty="0">
              <a:latin typeface="Aharoni" panose="02010803020104030203" pitchFamily="2" charset="-79"/>
              <a:cs typeface="Aharoni" panose="02010803020104030203" pitchFamily="2" charset="-79"/>
            </a:rPr>
            <a:t>Not only is feces-free water healthier for you, it also tastes better!</a:t>
          </a:r>
          <a:r>
            <a:rPr lang="en-US" sz="2700" b="0" i="0" dirty="0">
              <a:latin typeface="Aharoni" panose="020B0604020202020204" pitchFamily="2" charset="-79"/>
              <a:cs typeface="Aharoni" panose="020B0604020202020204" pitchFamily="2" charset="-79"/>
            </a:rPr>
            <a:t> </a:t>
          </a:r>
          <a:endParaRPr lang="en-US" sz="2700" dirty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3D60A68B-CC14-4B9D-8C62-CDC83C3A135D}" type="parTrans" cxnId="{7F278D2A-5DBA-4DC0-BC67-2190BB89F856}">
      <dgm:prSet/>
      <dgm:spPr/>
      <dgm:t>
        <a:bodyPr/>
        <a:lstStyle/>
        <a:p>
          <a:endParaRPr lang="en-US"/>
        </a:p>
      </dgm:t>
    </dgm:pt>
    <dgm:pt modelId="{E0EE9754-30A1-4F4F-9B95-FD63F051651A}" type="sibTrans" cxnId="{7F278D2A-5DBA-4DC0-BC67-2190BB89F856}">
      <dgm:prSet/>
      <dgm:spPr/>
      <dgm:t>
        <a:bodyPr/>
        <a:lstStyle/>
        <a:p>
          <a:endParaRPr lang="en-US"/>
        </a:p>
      </dgm:t>
    </dgm:pt>
    <dgm:pt modelId="{0C08EB35-FEC8-40F7-904B-751A5CD40E7D}">
      <dgm:prSet custT="1"/>
      <dgm:spPr/>
      <dgm:t>
        <a:bodyPr/>
        <a:lstStyle/>
        <a:p>
          <a:r>
            <a:rPr lang="en-US" sz="3300" b="0" i="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FACT</a:t>
          </a:r>
          <a:r>
            <a:rPr lang="en-US" sz="2600" b="0" i="0" dirty="0"/>
            <a:t>: </a:t>
          </a:r>
          <a:r>
            <a:rPr lang="en-US" sz="2600" b="0" i="0" dirty="0">
              <a:latin typeface="Aharoni" panose="020B0604020202020204" pitchFamily="2" charset="-79"/>
              <a:cs typeface="Aharoni" panose="020B0604020202020204" pitchFamily="2" charset="-79"/>
            </a:rPr>
            <a:t>No one wants to wear a suit to a funeral outdoors during the summer.</a:t>
          </a:r>
          <a:endParaRPr lang="en-US" sz="26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D0AC81E-BE41-4774-B8C7-BA4F0E859D4A}" type="parTrans" cxnId="{1D31C969-C7B6-4E22-BBE2-17EC9994297A}">
      <dgm:prSet/>
      <dgm:spPr/>
      <dgm:t>
        <a:bodyPr/>
        <a:lstStyle/>
        <a:p>
          <a:endParaRPr lang="en-US"/>
        </a:p>
      </dgm:t>
    </dgm:pt>
    <dgm:pt modelId="{6AE9759D-02FF-436E-9A1D-236B733382D9}" type="sibTrans" cxnId="{1D31C969-C7B6-4E22-BBE2-17EC9994297A}">
      <dgm:prSet/>
      <dgm:spPr/>
      <dgm:t>
        <a:bodyPr/>
        <a:lstStyle/>
        <a:p>
          <a:endParaRPr lang="en-US"/>
        </a:p>
      </dgm:t>
    </dgm:pt>
    <dgm:pt modelId="{B4345FDF-3AE3-4153-B694-502C90124F2A}">
      <dgm:prSet custT="1"/>
      <dgm:spPr/>
      <dgm:t>
        <a:bodyPr/>
        <a:lstStyle/>
        <a:p>
          <a:r>
            <a:rPr lang="en-US" sz="3300" b="0" i="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FACT</a:t>
          </a:r>
          <a:r>
            <a:rPr lang="en-US" sz="2600" b="0" i="0" dirty="0"/>
            <a:t>: </a:t>
          </a:r>
          <a:r>
            <a:rPr lang="en-US" sz="2600" b="0" i="0" dirty="0">
              <a:latin typeface="Aharoni" panose="02010803020104030203" pitchFamily="2" charset="-79"/>
              <a:cs typeface="Aharoni" panose="02010803020104030203" pitchFamily="2" charset="-79"/>
            </a:rPr>
            <a:t>President James K. Polk died in Nashville in June </a:t>
          </a:r>
          <a:r>
            <a:rPr lang="en-US" sz="2900" b="0" i="0" dirty="0">
              <a:latin typeface="Aharoni" panose="02010803020104030203" pitchFamily="2" charset="-79"/>
              <a:cs typeface="Aharoni" panose="02010803020104030203" pitchFamily="2" charset="-79"/>
            </a:rPr>
            <a:t>1849,</a:t>
          </a:r>
          <a:r>
            <a:rPr lang="en-US" sz="2600" b="0" i="0" dirty="0">
              <a:latin typeface="Aharoni" panose="02010803020104030203" pitchFamily="2" charset="-79"/>
              <a:cs typeface="Aharoni" panose="02010803020104030203" pitchFamily="2" charset="-79"/>
            </a:rPr>
            <a:t> from cholera.</a:t>
          </a:r>
          <a:endParaRPr lang="en-US" sz="26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7951D66-3D81-474D-8165-4AF40DC5ADA6}" type="parTrans" cxnId="{65EE292E-E177-487B-BB21-937B2A9CD151}">
      <dgm:prSet/>
      <dgm:spPr/>
      <dgm:t>
        <a:bodyPr/>
        <a:lstStyle/>
        <a:p>
          <a:endParaRPr lang="en-US"/>
        </a:p>
      </dgm:t>
    </dgm:pt>
    <dgm:pt modelId="{E7F658F5-093C-42A9-A3AA-913639114697}" type="sibTrans" cxnId="{65EE292E-E177-487B-BB21-937B2A9CD151}">
      <dgm:prSet/>
      <dgm:spPr/>
      <dgm:t>
        <a:bodyPr/>
        <a:lstStyle/>
        <a:p>
          <a:endParaRPr lang="en-US"/>
        </a:p>
      </dgm:t>
    </dgm:pt>
    <dgm:pt modelId="{B413D27D-B72E-4F68-836E-5864CEFD4F24}">
      <dgm:prSet custT="1"/>
      <dgm:spPr/>
      <dgm:t>
        <a:bodyPr/>
        <a:lstStyle/>
        <a:p>
          <a:r>
            <a:rPr lang="en-US" sz="3300" b="0" i="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FACT</a:t>
          </a:r>
          <a:r>
            <a:rPr lang="en-US" sz="2600" b="0" i="0" dirty="0"/>
            <a:t>: </a:t>
          </a:r>
          <a:r>
            <a:rPr lang="en-US" sz="2600" b="0" i="0" dirty="0">
              <a:latin typeface="Aharoni" panose="02010803020104030203" pitchFamily="2" charset="-79"/>
              <a:cs typeface="Aharoni" panose="02010803020104030203" pitchFamily="2" charset="-79"/>
            </a:rPr>
            <a:t>It’s surprisingly expensive to pay grave-diggers time-and-a-half during “busy season”. </a:t>
          </a:r>
          <a:endParaRPr lang="en-US" sz="26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8A5F9FD-F291-4524-A3B0-3A8064A5E02D}" type="parTrans" cxnId="{34F4BD9A-264E-4E13-BDF0-9DE1AE39B82C}">
      <dgm:prSet/>
      <dgm:spPr/>
      <dgm:t>
        <a:bodyPr/>
        <a:lstStyle/>
        <a:p>
          <a:endParaRPr lang="en-US"/>
        </a:p>
      </dgm:t>
    </dgm:pt>
    <dgm:pt modelId="{17AE2EA7-61BE-4B6B-B503-8D5F404C0362}" type="sibTrans" cxnId="{34F4BD9A-264E-4E13-BDF0-9DE1AE39B82C}">
      <dgm:prSet/>
      <dgm:spPr/>
      <dgm:t>
        <a:bodyPr/>
        <a:lstStyle/>
        <a:p>
          <a:endParaRPr lang="en-US"/>
        </a:p>
      </dgm:t>
    </dgm:pt>
    <dgm:pt modelId="{28DAB715-3585-43E9-9758-E1DAD19D1638}" type="pres">
      <dgm:prSet presAssocID="{7CEC9D6C-4231-4366-AC45-17D24E2BF93A}" presName="vert0" presStyleCnt="0">
        <dgm:presLayoutVars>
          <dgm:dir/>
          <dgm:animOne val="branch"/>
          <dgm:animLvl val="lvl"/>
        </dgm:presLayoutVars>
      </dgm:prSet>
      <dgm:spPr/>
    </dgm:pt>
    <dgm:pt modelId="{C60D4D3F-CDCF-403A-93DB-1879B37B8BD7}" type="pres">
      <dgm:prSet presAssocID="{C708E43E-97D8-49D3-97B7-632D623EAE66}" presName="thickLine" presStyleLbl="alignNode1" presStyleIdx="0" presStyleCnt="4"/>
      <dgm:spPr/>
    </dgm:pt>
    <dgm:pt modelId="{5B484008-3B85-4E4C-BE85-8F245D0442E4}" type="pres">
      <dgm:prSet presAssocID="{C708E43E-97D8-49D3-97B7-632D623EAE66}" presName="horz1" presStyleCnt="0"/>
      <dgm:spPr/>
    </dgm:pt>
    <dgm:pt modelId="{D6BCFF4B-FC56-4803-B4FC-0F1EFB9221FE}" type="pres">
      <dgm:prSet presAssocID="{C708E43E-97D8-49D3-97B7-632D623EAE66}" presName="tx1" presStyleLbl="revTx" presStyleIdx="0" presStyleCnt="4"/>
      <dgm:spPr/>
    </dgm:pt>
    <dgm:pt modelId="{6057B6E0-E96A-4A27-B086-C6CA4E9F84E1}" type="pres">
      <dgm:prSet presAssocID="{C708E43E-97D8-49D3-97B7-632D623EAE66}" presName="vert1" presStyleCnt="0"/>
      <dgm:spPr/>
    </dgm:pt>
    <dgm:pt modelId="{7B4AD950-8746-4D42-A5AF-7EE6FE1F6D03}" type="pres">
      <dgm:prSet presAssocID="{0C08EB35-FEC8-40F7-904B-751A5CD40E7D}" presName="thickLine" presStyleLbl="alignNode1" presStyleIdx="1" presStyleCnt="4"/>
      <dgm:spPr/>
    </dgm:pt>
    <dgm:pt modelId="{3B168765-8800-442D-A7CF-5AC1CC132340}" type="pres">
      <dgm:prSet presAssocID="{0C08EB35-FEC8-40F7-904B-751A5CD40E7D}" presName="horz1" presStyleCnt="0"/>
      <dgm:spPr/>
    </dgm:pt>
    <dgm:pt modelId="{89611C40-38CC-4D28-BF06-DF7DC0C99911}" type="pres">
      <dgm:prSet presAssocID="{0C08EB35-FEC8-40F7-904B-751A5CD40E7D}" presName="tx1" presStyleLbl="revTx" presStyleIdx="1" presStyleCnt="4"/>
      <dgm:spPr/>
    </dgm:pt>
    <dgm:pt modelId="{DA04433E-B02E-4800-843C-6D62EA14555D}" type="pres">
      <dgm:prSet presAssocID="{0C08EB35-FEC8-40F7-904B-751A5CD40E7D}" presName="vert1" presStyleCnt="0"/>
      <dgm:spPr/>
    </dgm:pt>
    <dgm:pt modelId="{554D44B5-47C2-4231-BD42-BB2990380E46}" type="pres">
      <dgm:prSet presAssocID="{B4345FDF-3AE3-4153-B694-502C90124F2A}" presName="thickLine" presStyleLbl="alignNode1" presStyleIdx="2" presStyleCnt="4"/>
      <dgm:spPr/>
    </dgm:pt>
    <dgm:pt modelId="{694C02CC-BE62-4CD9-B085-53D9EA415CDC}" type="pres">
      <dgm:prSet presAssocID="{B4345FDF-3AE3-4153-B694-502C90124F2A}" presName="horz1" presStyleCnt="0"/>
      <dgm:spPr/>
    </dgm:pt>
    <dgm:pt modelId="{D66C6F95-D7FC-42A4-8A94-D5E651315BA6}" type="pres">
      <dgm:prSet presAssocID="{B4345FDF-3AE3-4153-B694-502C90124F2A}" presName="tx1" presStyleLbl="revTx" presStyleIdx="2" presStyleCnt="4"/>
      <dgm:spPr/>
    </dgm:pt>
    <dgm:pt modelId="{6DBDFA38-DAAF-4947-B4F9-41C4DA4B78E4}" type="pres">
      <dgm:prSet presAssocID="{B4345FDF-3AE3-4153-B694-502C90124F2A}" presName="vert1" presStyleCnt="0"/>
      <dgm:spPr/>
    </dgm:pt>
    <dgm:pt modelId="{7CFB5BC4-F35A-46A4-B44E-9DC9404BC55E}" type="pres">
      <dgm:prSet presAssocID="{B413D27D-B72E-4F68-836E-5864CEFD4F24}" presName="thickLine" presStyleLbl="alignNode1" presStyleIdx="3" presStyleCnt="4"/>
      <dgm:spPr/>
    </dgm:pt>
    <dgm:pt modelId="{77E5D143-4A35-4B57-911F-BE371823F0A8}" type="pres">
      <dgm:prSet presAssocID="{B413D27D-B72E-4F68-836E-5864CEFD4F24}" presName="horz1" presStyleCnt="0"/>
      <dgm:spPr/>
    </dgm:pt>
    <dgm:pt modelId="{9EE4AE26-2E72-4DB1-8796-92200721BB62}" type="pres">
      <dgm:prSet presAssocID="{B413D27D-B72E-4F68-836E-5864CEFD4F24}" presName="tx1" presStyleLbl="revTx" presStyleIdx="3" presStyleCnt="4"/>
      <dgm:spPr/>
    </dgm:pt>
    <dgm:pt modelId="{DFFC4423-275F-4186-ABF7-A775AA26ED23}" type="pres">
      <dgm:prSet presAssocID="{B413D27D-B72E-4F68-836E-5864CEFD4F24}" presName="vert1" presStyleCnt="0"/>
      <dgm:spPr/>
    </dgm:pt>
  </dgm:ptLst>
  <dgm:cxnLst>
    <dgm:cxn modelId="{1B15D704-3553-4109-BD2E-8C0BACAB65F2}" type="presOf" srcId="{B413D27D-B72E-4F68-836E-5864CEFD4F24}" destId="{9EE4AE26-2E72-4DB1-8796-92200721BB62}" srcOrd="0" destOrd="0" presId="urn:microsoft.com/office/officeart/2008/layout/LinedList"/>
    <dgm:cxn modelId="{EA14DB1A-1E92-4159-9CEC-D38281844C05}" type="presOf" srcId="{C708E43E-97D8-49D3-97B7-632D623EAE66}" destId="{D6BCFF4B-FC56-4803-B4FC-0F1EFB9221FE}" srcOrd="0" destOrd="0" presId="urn:microsoft.com/office/officeart/2008/layout/LinedList"/>
    <dgm:cxn modelId="{7F278D2A-5DBA-4DC0-BC67-2190BB89F856}" srcId="{7CEC9D6C-4231-4366-AC45-17D24E2BF93A}" destId="{C708E43E-97D8-49D3-97B7-632D623EAE66}" srcOrd="0" destOrd="0" parTransId="{3D60A68B-CC14-4B9D-8C62-CDC83C3A135D}" sibTransId="{E0EE9754-30A1-4F4F-9B95-FD63F051651A}"/>
    <dgm:cxn modelId="{65EE292E-E177-487B-BB21-937B2A9CD151}" srcId="{7CEC9D6C-4231-4366-AC45-17D24E2BF93A}" destId="{B4345FDF-3AE3-4153-B694-502C90124F2A}" srcOrd="2" destOrd="0" parTransId="{67951D66-3D81-474D-8165-4AF40DC5ADA6}" sibTransId="{E7F658F5-093C-42A9-A3AA-913639114697}"/>
    <dgm:cxn modelId="{1D31C969-C7B6-4E22-BBE2-17EC9994297A}" srcId="{7CEC9D6C-4231-4366-AC45-17D24E2BF93A}" destId="{0C08EB35-FEC8-40F7-904B-751A5CD40E7D}" srcOrd="1" destOrd="0" parTransId="{AD0AC81E-BE41-4774-B8C7-BA4F0E859D4A}" sibTransId="{6AE9759D-02FF-436E-9A1D-236B733382D9}"/>
    <dgm:cxn modelId="{0EEF986A-E335-4A35-8A20-4BF73309DC56}" type="presOf" srcId="{B4345FDF-3AE3-4153-B694-502C90124F2A}" destId="{D66C6F95-D7FC-42A4-8A94-D5E651315BA6}" srcOrd="0" destOrd="0" presId="urn:microsoft.com/office/officeart/2008/layout/LinedList"/>
    <dgm:cxn modelId="{34F4BD9A-264E-4E13-BDF0-9DE1AE39B82C}" srcId="{7CEC9D6C-4231-4366-AC45-17D24E2BF93A}" destId="{B413D27D-B72E-4F68-836E-5864CEFD4F24}" srcOrd="3" destOrd="0" parTransId="{F8A5F9FD-F291-4524-A3B0-3A8064A5E02D}" sibTransId="{17AE2EA7-61BE-4B6B-B503-8D5F404C0362}"/>
    <dgm:cxn modelId="{C5D78DA4-188F-4F1A-AF6B-2F6ABB102E30}" type="presOf" srcId="{0C08EB35-FEC8-40F7-904B-751A5CD40E7D}" destId="{89611C40-38CC-4D28-BF06-DF7DC0C99911}" srcOrd="0" destOrd="0" presId="urn:microsoft.com/office/officeart/2008/layout/LinedList"/>
    <dgm:cxn modelId="{4C38A7DD-0450-42F5-80E0-2A7ED03450EF}" type="presOf" srcId="{7CEC9D6C-4231-4366-AC45-17D24E2BF93A}" destId="{28DAB715-3585-43E9-9758-E1DAD19D1638}" srcOrd="0" destOrd="0" presId="urn:microsoft.com/office/officeart/2008/layout/LinedList"/>
    <dgm:cxn modelId="{F9ABA6F4-AB1E-43BD-B67B-4F607DFA2820}" type="presParOf" srcId="{28DAB715-3585-43E9-9758-E1DAD19D1638}" destId="{C60D4D3F-CDCF-403A-93DB-1879B37B8BD7}" srcOrd="0" destOrd="0" presId="urn:microsoft.com/office/officeart/2008/layout/LinedList"/>
    <dgm:cxn modelId="{DFFCE430-A593-4F05-9548-3A98D790F107}" type="presParOf" srcId="{28DAB715-3585-43E9-9758-E1DAD19D1638}" destId="{5B484008-3B85-4E4C-BE85-8F245D0442E4}" srcOrd="1" destOrd="0" presId="urn:microsoft.com/office/officeart/2008/layout/LinedList"/>
    <dgm:cxn modelId="{7E84BD29-0A69-4F94-A816-1DF83C1769A4}" type="presParOf" srcId="{5B484008-3B85-4E4C-BE85-8F245D0442E4}" destId="{D6BCFF4B-FC56-4803-B4FC-0F1EFB9221FE}" srcOrd="0" destOrd="0" presId="urn:microsoft.com/office/officeart/2008/layout/LinedList"/>
    <dgm:cxn modelId="{851E32EA-0743-4CDA-BD0D-97932EF65AFC}" type="presParOf" srcId="{5B484008-3B85-4E4C-BE85-8F245D0442E4}" destId="{6057B6E0-E96A-4A27-B086-C6CA4E9F84E1}" srcOrd="1" destOrd="0" presId="urn:microsoft.com/office/officeart/2008/layout/LinedList"/>
    <dgm:cxn modelId="{10068C06-FA51-4DA5-A2B9-2463FFA99CE9}" type="presParOf" srcId="{28DAB715-3585-43E9-9758-E1DAD19D1638}" destId="{7B4AD950-8746-4D42-A5AF-7EE6FE1F6D03}" srcOrd="2" destOrd="0" presId="urn:microsoft.com/office/officeart/2008/layout/LinedList"/>
    <dgm:cxn modelId="{13E1D90E-FDBE-4D89-882E-65DB6574018E}" type="presParOf" srcId="{28DAB715-3585-43E9-9758-E1DAD19D1638}" destId="{3B168765-8800-442D-A7CF-5AC1CC132340}" srcOrd="3" destOrd="0" presId="urn:microsoft.com/office/officeart/2008/layout/LinedList"/>
    <dgm:cxn modelId="{17DD780B-252C-44EE-8D4A-7501E30AFC9C}" type="presParOf" srcId="{3B168765-8800-442D-A7CF-5AC1CC132340}" destId="{89611C40-38CC-4D28-BF06-DF7DC0C99911}" srcOrd="0" destOrd="0" presId="urn:microsoft.com/office/officeart/2008/layout/LinedList"/>
    <dgm:cxn modelId="{E422A7B0-8C20-478E-907C-A3BE244A3922}" type="presParOf" srcId="{3B168765-8800-442D-A7CF-5AC1CC132340}" destId="{DA04433E-B02E-4800-843C-6D62EA14555D}" srcOrd="1" destOrd="0" presId="urn:microsoft.com/office/officeart/2008/layout/LinedList"/>
    <dgm:cxn modelId="{127A36E9-CD6B-4146-832C-A5955906C7EC}" type="presParOf" srcId="{28DAB715-3585-43E9-9758-E1DAD19D1638}" destId="{554D44B5-47C2-4231-BD42-BB2990380E46}" srcOrd="4" destOrd="0" presId="urn:microsoft.com/office/officeart/2008/layout/LinedList"/>
    <dgm:cxn modelId="{E3826D68-7223-4A6F-A70D-DCCFED4172FC}" type="presParOf" srcId="{28DAB715-3585-43E9-9758-E1DAD19D1638}" destId="{694C02CC-BE62-4CD9-B085-53D9EA415CDC}" srcOrd="5" destOrd="0" presId="urn:microsoft.com/office/officeart/2008/layout/LinedList"/>
    <dgm:cxn modelId="{9DA5DAE8-B3BB-4AD3-9D4A-45B597D70F8D}" type="presParOf" srcId="{694C02CC-BE62-4CD9-B085-53D9EA415CDC}" destId="{D66C6F95-D7FC-42A4-8A94-D5E651315BA6}" srcOrd="0" destOrd="0" presId="urn:microsoft.com/office/officeart/2008/layout/LinedList"/>
    <dgm:cxn modelId="{4F1A1598-DB6A-4E74-A725-52465D943B09}" type="presParOf" srcId="{694C02CC-BE62-4CD9-B085-53D9EA415CDC}" destId="{6DBDFA38-DAAF-4947-B4F9-41C4DA4B78E4}" srcOrd="1" destOrd="0" presId="urn:microsoft.com/office/officeart/2008/layout/LinedList"/>
    <dgm:cxn modelId="{2A90838C-1547-4B58-95DB-184A85C19D37}" type="presParOf" srcId="{28DAB715-3585-43E9-9758-E1DAD19D1638}" destId="{7CFB5BC4-F35A-46A4-B44E-9DC9404BC55E}" srcOrd="6" destOrd="0" presId="urn:microsoft.com/office/officeart/2008/layout/LinedList"/>
    <dgm:cxn modelId="{7B70BE57-A539-4D59-94EF-93C7FB67EDC0}" type="presParOf" srcId="{28DAB715-3585-43E9-9758-E1DAD19D1638}" destId="{77E5D143-4A35-4B57-911F-BE371823F0A8}" srcOrd="7" destOrd="0" presId="urn:microsoft.com/office/officeart/2008/layout/LinedList"/>
    <dgm:cxn modelId="{BAEC76F2-479B-4B20-88F8-C8268E710DA8}" type="presParOf" srcId="{77E5D143-4A35-4B57-911F-BE371823F0A8}" destId="{9EE4AE26-2E72-4DB1-8796-92200721BB62}" srcOrd="0" destOrd="0" presId="urn:microsoft.com/office/officeart/2008/layout/LinedList"/>
    <dgm:cxn modelId="{D0211086-4BB0-48B8-89D5-F7BF824B010D}" type="presParOf" srcId="{77E5D143-4A35-4B57-911F-BE371823F0A8}" destId="{DFFC4423-275F-4186-ABF7-A775AA26ED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D4D3F-CDCF-403A-93DB-1879B37B8BD7}">
      <dsp:nvSpPr>
        <dsp:cNvPr id="0" name=""/>
        <dsp:cNvSpPr/>
      </dsp:nvSpPr>
      <dsp:spPr>
        <a:xfrm>
          <a:off x="0" y="0"/>
          <a:ext cx="60727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BCFF4B-FC56-4803-B4FC-0F1EFB9221FE}">
      <dsp:nvSpPr>
        <dsp:cNvPr id="0" name=""/>
        <dsp:cNvSpPr/>
      </dsp:nvSpPr>
      <dsp:spPr>
        <a:xfrm>
          <a:off x="0" y="0"/>
          <a:ext cx="6072775" cy="135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rgbClr val="FFFF00"/>
              </a:solidFill>
              <a:latin typeface="Aharoni" panose="020B0604020202020204" pitchFamily="2" charset="-79"/>
              <a:cs typeface="Aharoni" panose="020B0604020202020204" pitchFamily="2" charset="-79"/>
            </a:rPr>
            <a:t>FACT</a:t>
          </a:r>
          <a:r>
            <a:rPr lang="en-US" sz="2700" b="0" i="0" kern="1200" dirty="0">
              <a:latin typeface="Aharoni" panose="020B0604020202020204" pitchFamily="2" charset="-79"/>
              <a:cs typeface="Aharoni" panose="020B0604020202020204" pitchFamily="2" charset="-79"/>
            </a:rPr>
            <a:t>: </a:t>
          </a:r>
          <a:r>
            <a:rPr lang="en-US" sz="27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Not only is feces-free water healthier for you, it also tastes better!</a:t>
          </a:r>
          <a:r>
            <a:rPr lang="en-US" sz="2700" b="0" i="0" kern="1200" dirty="0">
              <a:latin typeface="Aharoni" panose="020B0604020202020204" pitchFamily="2" charset="-79"/>
              <a:cs typeface="Aharoni" panose="020B0604020202020204" pitchFamily="2" charset="-79"/>
            </a:rPr>
            <a:t> </a:t>
          </a:r>
          <a:endParaRPr lang="en-US" sz="2700" kern="1200" dirty="0">
            <a:latin typeface="Aharoni" panose="020B0604020202020204" pitchFamily="2" charset="-79"/>
            <a:cs typeface="Aharoni" panose="020B0604020202020204" pitchFamily="2" charset="-79"/>
          </a:endParaRPr>
        </a:p>
      </dsp:txBody>
      <dsp:txXfrm>
        <a:off x="0" y="0"/>
        <a:ext cx="6072775" cy="1350449"/>
      </dsp:txXfrm>
    </dsp:sp>
    <dsp:sp modelId="{7B4AD950-8746-4D42-A5AF-7EE6FE1F6D03}">
      <dsp:nvSpPr>
        <dsp:cNvPr id="0" name=""/>
        <dsp:cNvSpPr/>
      </dsp:nvSpPr>
      <dsp:spPr>
        <a:xfrm>
          <a:off x="0" y="1350449"/>
          <a:ext cx="60727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611C40-38CC-4D28-BF06-DF7DC0C99911}">
      <dsp:nvSpPr>
        <dsp:cNvPr id="0" name=""/>
        <dsp:cNvSpPr/>
      </dsp:nvSpPr>
      <dsp:spPr>
        <a:xfrm>
          <a:off x="0" y="1350449"/>
          <a:ext cx="6072775" cy="135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FACT</a:t>
          </a:r>
          <a:r>
            <a:rPr lang="en-US" sz="2600" b="0" i="0" kern="1200" dirty="0"/>
            <a:t>: </a:t>
          </a:r>
          <a:r>
            <a:rPr lang="en-US" sz="2600" b="0" i="0" kern="1200" dirty="0">
              <a:latin typeface="Aharoni" panose="020B0604020202020204" pitchFamily="2" charset="-79"/>
              <a:cs typeface="Aharoni" panose="020B0604020202020204" pitchFamily="2" charset="-79"/>
            </a:rPr>
            <a:t>No one wants to wear a suit to a funeral outdoors during the summer.</a:t>
          </a:r>
          <a:endParaRPr lang="en-US" sz="26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1350449"/>
        <a:ext cx="6072775" cy="1350449"/>
      </dsp:txXfrm>
    </dsp:sp>
    <dsp:sp modelId="{554D44B5-47C2-4231-BD42-BB2990380E46}">
      <dsp:nvSpPr>
        <dsp:cNvPr id="0" name=""/>
        <dsp:cNvSpPr/>
      </dsp:nvSpPr>
      <dsp:spPr>
        <a:xfrm>
          <a:off x="0" y="2700899"/>
          <a:ext cx="60727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6C6F95-D7FC-42A4-8A94-D5E651315BA6}">
      <dsp:nvSpPr>
        <dsp:cNvPr id="0" name=""/>
        <dsp:cNvSpPr/>
      </dsp:nvSpPr>
      <dsp:spPr>
        <a:xfrm>
          <a:off x="0" y="2700899"/>
          <a:ext cx="6072775" cy="135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FACT</a:t>
          </a:r>
          <a:r>
            <a:rPr lang="en-US" sz="2600" b="0" i="0" kern="1200" dirty="0"/>
            <a:t>: </a:t>
          </a:r>
          <a:r>
            <a:rPr lang="en-US" sz="26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President James K. Polk died in Nashville in June </a:t>
          </a:r>
          <a:r>
            <a:rPr lang="en-US" sz="29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1849,</a:t>
          </a:r>
          <a:r>
            <a:rPr lang="en-US" sz="26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 from cholera.</a:t>
          </a:r>
          <a:endParaRPr lang="en-US" sz="26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2700899"/>
        <a:ext cx="6072775" cy="1350449"/>
      </dsp:txXfrm>
    </dsp:sp>
    <dsp:sp modelId="{7CFB5BC4-F35A-46A4-B44E-9DC9404BC55E}">
      <dsp:nvSpPr>
        <dsp:cNvPr id="0" name=""/>
        <dsp:cNvSpPr/>
      </dsp:nvSpPr>
      <dsp:spPr>
        <a:xfrm>
          <a:off x="0" y="4051349"/>
          <a:ext cx="60727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E4AE26-2E72-4DB1-8796-92200721BB62}">
      <dsp:nvSpPr>
        <dsp:cNvPr id="0" name=""/>
        <dsp:cNvSpPr/>
      </dsp:nvSpPr>
      <dsp:spPr>
        <a:xfrm>
          <a:off x="0" y="4051350"/>
          <a:ext cx="6072775" cy="135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FACT</a:t>
          </a:r>
          <a:r>
            <a:rPr lang="en-US" sz="2600" b="0" i="0" kern="1200" dirty="0"/>
            <a:t>: </a:t>
          </a:r>
          <a:r>
            <a:rPr lang="en-US" sz="26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It’s surprisingly expensive to pay grave-diggers time-and-a-half during “busy season”. </a:t>
          </a:r>
          <a:endParaRPr lang="en-US" sz="26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4051350"/>
        <a:ext cx="6072775" cy="1350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8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0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45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03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17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27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3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1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01CA4DD-5D00-4C24-A954-D6A307B3479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8AC2AF-1F73-48F2-A078-039E4F5E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27E5-0D08-8C54-3923-D8AFE0FE7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959125"/>
            <a:ext cx="9917502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If it’s July, please don’t die: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500" dirty="0">
                <a:latin typeface="Aharoni" panose="02010803020104030203" pitchFamily="2" charset="-79"/>
                <a:cs typeface="Aharoni" panose="02010803020104030203" pitchFamily="2" charset="-79"/>
              </a:rPr>
              <a:t>PSA paid for by the Nashville Cemetery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9B206F-2BCA-A57C-3A9C-ED57D17F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32" y="4140034"/>
            <a:ext cx="2036578" cy="1960587"/>
          </a:xfrm>
          <a:prstGeom prst="rect">
            <a:avLst/>
          </a:prstGeom>
        </p:spPr>
      </p:pic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2CBC3731-53DC-94CC-7DD8-E7EE55BB166A}"/>
              </a:ext>
            </a:extLst>
          </p:cNvPr>
          <p:cNvSpPr/>
          <p:nvPr/>
        </p:nvSpPr>
        <p:spPr>
          <a:xfrm>
            <a:off x="8192233" y="4140034"/>
            <a:ext cx="2085975" cy="1971675"/>
          </a:xfrm>
          <a:prstGeom prst="noSmoking">
            <a:avLst/>
          </a:prstGeom>
          <a:solidFill>
            <a:srgbClr val="C00000">
              <a:alpha val="57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1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AF7D-19DE-3F59-F27D-C83D4E64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03" y="1039866"/>
            <a:ext cx="9886672" cy="706964"/>
          </a:xfrm>
        </p:spPr>
        <p:txBody>
          <a:bodyPr/>
          <a:lstStyle/>
          <a:p>
            <a:r>
              <a:rPr lang="en-US" sz="4300" dirty="0">
                <a:latin typeface="Aharoni" panose="02010803020104030203" pitchFamily="2" charset="-79"/>
                <a:cs typeface="Aharoni" panose="02010803020104030203" pitchFamily="2" charset="-79"/>
              </a:rPr>
              <a:t>Summer-time, and the dying’s easy…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D9F92-9068-8067-B7DD-9C7AE33B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286"/>
            <a:ext cx="6953050" cy="4458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9412FA-CD39-51BD-4DBE-36652FDA28D8}"/>
              </a:ext>
            </a:extLst>
          </p:cNvPr>
          <p:cNvSpPr/>
          <p:nvPr/>
        </p:nvSpPr>
        <p:spPr>
          <a:xfrm>
            <a:off x="3274341" y="2631234"/>
            <a:ext cx="1354348" cy="3750906"/>
          </a:xfrm>
          <a:prstGeom prst="rect">
            <a:avLst/>
          </a:prstGeom>
          <a:solidFill>
            <a:srgbClr val="FFCCCC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A8AFF-A647-7564-54C5-98A334CCC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014" y="2277286"/>
            <a:ext cx="4329830" cy="445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6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2C66-799C-1D2C-AB58-EBF69B9F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7664581" cy="706964"/>
          </a:xfrm>
        </p:spPr>
        <p:txBody>
          <a:bodyPr/>
          <a:lstStyle/>
          <a:p>
            <a:r>
              <a:rPr lang="en-US" sz="4300" dirty="0">
                <a:latin typeface="Aharoni" panose="02010803020104030203" pitchFamily="2" charset="-79"/>
                <a:cs typeface="Aharoni" panose="02010803020104030203" pitchFamily="2" charset="-79"/>
              </a:rPr>
              <a:t>Remember to stay hydrated </a:t>
            </a:r>
            <a:r>
              <a:rPr lang="en-US" sz="1500" dirty="0">
                <a:latin typeface="Aharoni" panose="02010803020104030203" pitchFamily="2" charset="-79"/>
                <a:cs typeface="Aharoni" panose="02010803020104030203" pitchFamily="2" charset="-79"/>
              </a:rPr>
              <a:t>(with feces-free water)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D363E0-DD54-71E1-4BF5-CFF825BF2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723463"/>
              </p:ext>
            </p:extLst>
          </p:nvPr>
        </p:nvGraphicFramePr>
        <p:xfrm>
          <a:off x="3600090" y="2175837"/>
          <a:ext cx="8591910" cy="395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FEE809E-DE5F-E583-B421-C4B234AAF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711" y="2175837"/>
            <a:ext cx="4919329" cy="3283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C50DAB-D4FA-7FE1-6BE2-441BBC165CD8}"/>
              </a:ext>
            </a:extLst>
          </p:cNvPr>
          <p:cNvSpPr txBox="1"/>
          <p:nvPr/>
        </p:nvSpPr>
        <p:spPr>
          <a:xfrm>
            <a:off x="0" y="5523722"/>
            <a:ext cx="3600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Cholera is an acute diarrhoeal infection caused by ingestion of food or water contaminated with the bacterium </a:t>
            </a:r>
            <a:r>
              <a:rPr lang="en-US" b="0" i="1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Vibrio cholerae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10572-9BA3-167C-8801-FABEF03A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634" y="53567"/>
            <a:ext cx="5198165" cy="6750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957EF-3D23-C13C-1D40-545E9D9BCF9D}"/>
              </a:ext>
            </a:extLst>
          </p:cNvPr>
          <p:cNvSpPr txBox="1"/>
          <p:nvPr/>
        </p:nvSpPr>
        <p:spPr>
          <a:xfrm>
            <a:off x="1371599" y="0"/>
            <a:ext cx="546983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Aharoni" panose="02010803020104030203" pitchFamily="2" charset="-79"/>
                <a:cs typeface="Aharoni" panose="02010803020104030203" pitchFamily="2" charset="-79"/>
              </a:rPr>
              <a:t>Cholera Deaths by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632AF-7A52-85BB-6208-DF6ACA31065A}"/>
              </a:ext>
            </a:extLst>
          </p:cNvPr>
          <p:cNvSpPr/>
          <p:nvPr/>
        </p:nvSpPr>
        <p:spPr>
          <a:xfrm>
            <a:off x="877077" y="994575"/>
            <a:ext cx="5964355" cy="3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E585A-D031-87E9-9A8F-BAF76C8B693A}"/>
              </a:ext>
            </a:extLst>
          </p:cNvPr>
          <p:cNvSpPr txBox="1"/>
          <p:nvPr/>
        </p:nvSpPr>
        <p:spPr>
          <a:xfrm>
            <a:off x="919064" y="1026004"/>
            <a:ext cx="588038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Outbreaks of cholera often come on in spurts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Some years are more explosive than others</a:t>
            </a: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Cholera is the</a:t>
            </a:r>
            <a:r>
              <a:rPr lang="en-US" sz="35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#2 </a:t>
            </a: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cause of death in Nashville’s history</a:t>
            </a:r>
            <a:endParaRPr lang="en-US" sz="2400" b="0" i="0" dirty="0">
              <a:solidFill>
                <a:srgbClr val="000000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Cholera Infection May Be Thwarted by Mucus Molecules">
            <a:extLst>
              <a:ext uri="{FF2B5EF4-FFF2-40B4-BE49-F238E27FC236}">
                <a16:creationId xmlns:a16="http://schemas.microsoft.com/office/drawing/2014/main" id="{1CD4970A-9C81-ABAB-FB2E-06E71894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20" y="5197151"/>
            <a:ext cx="4702313" cy="151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6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 descr="A group of people in a bed&#10;&#10;Description automatically generated with low confidence">
            <a:extLst>
              <a:ext uri="{FF2B5EF4-FFF2-40B4-BE49-F238E27FC236}">
                <a16:creationId xmlns:a16="http://schemas.microsoft.com/office/drawing/2014/main" id="{10C4FB3E-45BD-2932-CC12-4D5356AA4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4" r="1257" b="2"/>
          <a:stretch/>
        </p:blipFill>
        <p:spPr>
          <a:xfrm>
            <a:off x="702216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86204B4-F76E-03C2-B647-38A79A558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332111"/>
              </p:ext>
            </p:extLst>
          </p:nvPr>
        </p:nvGraphicFramePr>
        <p:xfrm>
          <a:off x="639098" y="828675"/>
          <a:ext cx="6072776" cy="540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EA1220-27CF-8F9D-30DB-0164583F706D}"/>
              </a:ext>
            </a:extLst>
          </p:cNvPr>
          <p:cNvSpPr txBox="1"/>
          <p:nvPr/>
        </p:nvSpPr>
        <p:spPr>
          <a:xfrm>
            <a:off x="402153" y="-95750"/>
            <a:ext cx="67401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rgbClr val="B723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 CHOLERA FACTS</a:t>
            </a:r>
            <a:r>
              <a:rPr lang="en-US" sz="4100" dirty="0">
                <a:solidFill>
                  <a:srgbClr val="B723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3278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E9D86-7B4A-00B7-2135-E0DAA7F5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156" y="72064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Summer…</a:t>
            </a:r>
            <a:br>
              <a:rPr lang="en-US" sz="66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6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THINK BEFORE YOU DRINK</a:t>
            </a:r>
            <a:r>
              <a:rPr lang="en-US" sz="6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2050" name="Picture 2" descr="262 Cartoon Glass Of Water Pictures Illustrations &amp; Clip Art - iStock">
            <a:extLst>
              <a:ext uri="{FF2B5EF4-FFF2-40B4-BE49-F238E27FC236}">
                <a16:creationId xmlns:a16="http://schemas.microsoft.com/office/drawing/2014/main" id="{36E8EAD6-02AA-6555-CB8D-AB99A693D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0" y="2980686"/>
            <a:ext cx="3907032" cy="369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 with stomachache Stock Vector Image by ©memoangeles #13241412">
            <a:extLst>
              <a:ext uri="{FF2B5EF4-FFF2-40B4-BE49-F238E27FC236}">
                <a16:creationId xmlns:a16="http://schemas.microsoft.com/office/drawing/2014/main" id="{F36FD9C5-0398-79E5-208E-8C38BBBF6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517" y="2882515"/>
            <a:ext cx="2368726" cy="397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3FB8-A2C6-59B4-12F8-6D77A558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A4B2B7-0D5C-701C-B40C-FF1FC7992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614" y="2613767"/>
            <a:ext cx="5121084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4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1183</TotalTime>
  <Words>161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Century Gothic</vt:lpstr>
      <vt:lpstr>Wingdings 3</vt:lpstr>
      <vt:lpstr>Ion Boardroom</vt:lpstr>
      <vt:lpstr>If it’s July, please don’t die: PSA paid for by the Nashville Cemetery</vt:lpstr>
      <vt:lpstr>Summer-time, and the dying’s easy…</vt:lpstr>
      <vt:lpstr>Remember to stay hydrated (with feces-free water)</vt:lpstr>
      <vt:lpstr>PowerPoint Presentation</vt:lpstr>
      <vt:lpstr>PowerPoint Presentation</vt:lpstr>
      <vt:lpstr>This Summer… THINK BEFORE YOU DRINK!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it’s July, please don’t die: PSA paid for by the Nashville Cemetery</dc:title>
  <dc:creator>Jordan Best</dc:creator>
  <cp:lastModifiedBy>Jordan Best</cp:lastModifiedBy>
  <cp:revision>2</cp:revision>
  <dcterms:created xsi:type="dcterms:W3CDTF">2023-01-28T19:21:07Z</dcterms:created>
  <dcterms:modified xsi:type="dcterms:W3CDTF">2023-02-01T01:03:41Z</dcterms:modified>
</cp:coreProperties>
</file>