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ta\Documents\DA8\Projects\city-cemetery-burials-wesiswes629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ta\Documents\DA8\Projects\city-cemetery-burials-wesiswes629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[Historic_Nashville_City_Cemetery_Interments__1846-1979.xlsx]Marketing Pivot Tables!PivotTable6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Completely Unnamed Infants</a:t>
            </a:r>
          </a:p>
        </c:rich>
      </c:tx>
      <c:layout>
        <c:manualLayout>
          <c:xMode val="edge"/>
          <c:yMode val="edge"/>
          <c:x val="0.28313325719781213"/>
          <c:y val="5.2255432806415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'Marketing Pivot Tables'!$B$4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'Marketing Pivot Tables'!$A$5:$A$57</c:f>
              <c:strCache>
                <c:ptCount val="52"/>
                <c:pt idx="0">
                  <c:v>1846</c:v>
                </c:pt>
                <c:pt idx="1">
                  <c:v>1847</c:v>
                </c:pt>
                <c:pt idx="2">
                  <c:v>1848</c:v>
                </c:pt>
                <c:pt idx="3">
                  <c:v>1849</c:v>
                </c:pt>
                <c:pt idx="4">
                  <c:v>1850</c:v>
                </c:pt>
                <c:pt idx="5">
                  <c:v>1851</c:v>
                </c:pt>
                <c:pt idx="6">
                  <c:v>1852</c:v>
                </c:pt>
                <c:pt idx="7">
                  <c:v>1853</c:v>
                </c:pt>
                <c:pt idx="8">
                  <c:v>1854</c:v>
                </c:pt>
                <c:pt idx="9">
                  <c:v>1855</c:v>
                </c:pt>
                <c:pt idx="10">
                  <c:v>1856</c:v>
                </c:pt>
                <c:pt idx="11">
                  <c:v>1857</c:v>
                </c:pt>
                <c:pt idx="12">
                  <c:v>1858</c:v>
                </c:pt>
                <c:pt idx="13">
                  <c:v>1859</c:v>
                </c:pt>
                <c:pt idx="14">
                  <c:v>1860</c:v>
                </c:pt>
                <c:pt idx="15">
                  <c:v>1861</c:v>
                </c:pt>
                <c:pt idx="16">
                  <c:v>1862</c:v>
                </c:pt>
                <c:pt idx="17">
                  <c:v>1863</c:v>
                </c:pt>
                <c:pt idx="18">
                  <c:v>1864</c:v>
                </c:pt>
                <c:pt idx="19">
                  <c:v>1865</c:v>
                </c:pt>
                <c:pt idx="20">
                  <c:v>1866</c:v>
                </c:pt>
                <c:pt idx="21">
                  <c:v>1867</c:v>
                </c:pt>
                <c:pt idx="22">
                  <c:v>1868</c:v>
                </c:pt>
                <c:pt idx="23">
                  <c:v>1869</c:v>
                </c:pt>
                <c:pt idx="24">
                  <c:v>1870</c:v>
                </c:pt>
                <c:pt idx="25">
                  <c:v>1871</c:v>
                </c:pt>
                <c:pt idx="26">
                  <c:v>1872</c:v>
                </c:pt>
                <c:pt idx="27">
                  <c:v>1873</c:v>
                </c:pt>
                <c:pt idx="28">
                  <c:v>1874</c:v>
                </c:pt>
                <c:pt idx="29">
                  <c:v>1875</c:v>
                </c:pt>
                <c:pt idx="30">
                  <c:v>1876</c:v>
                </c:pt>
                <c:pt idx="31">
                  <c:v>1877</c:v>
                </c:pt>
                <c:pt idx="32">
                  <c:v>1878</c:v>
                </c:pt>
                <c:pt idx="33">
                  <c:v>1879</c:v>
                </c:pt>
                <c:pt idx="34">
                  <c:v>1888</c:v>
                </c:pt>
                <c:pt idx="35">
                  <c:v>1889</c:v>
                </c:pt>
                <c:pt idx="36">
                  <c:v>1890</c:v>
                </c:pt>
                <c:pt idx="37">
                  <c:v>1891</c:v>
                </c:pt>
                <c:pt idx="38">
                  <c:v>1892</c:v>
                </c:pt>
                <c:pt idx="39">
                  <c:v>1893</c:v>
                </c:pt>
                <c:pt idx="40">
                  <c:v>1894</c:v>
                </c:pt>
                <c:pt idx="41">
                  <c:v>1897</c:v>
                </c:pt>
                <c:pt idx="42">
                  <c:v>1899</c:v>
                </c:pt>
                <c:pt idx="43">
                  <c:v>1901</c:v>
                </c:pt>
                <c:pt idx="44">
                  <c:v>1902</c:v>
                </c:pt>
                <c:pt idx="45">
                  <c:v>1905</c:v>
                </c:pt>
                <c:pt idx="46">
                  <c:v>1906</c:v>
                </c:pt>
                <c:pt idx="47">
                  <c:v>1911</c:v>
                </c:pt>
                <c:pt idx="48">
                  <c:v>1912</c:v>
                </c:pt>
                <c:pt idx="49">
                  <c:v>1913</c:v>
                </c:pt>
                <c:pt idx="50">
                  <c:v>1915</c:v>
                </c:pt>
                <c:pt idx="51">
                  <c:v>1916</c:v>
                </c:pt>
              </c:strCache>
            </c:strRef>
          </c:cat>
          <c:val>
            <c:numRef>
              <c:f>'Marketing Pivot Tables'!$B$5:$B$57</c:f>
              <c:numCache>
                <c:formatCode>General</c:formatCode>
                <c:ptCount val="52"/>
                <c:pt idx="0">
                  <c:v>96</c:v>
                </c:pt>
                <c:pt idx="1">
                  <c:v>199</c:v>
                </c:pt>
                <c:pt idx="2">
                  <c:v>216</c:v>
                </c:pt>
                <c:pt idx="3">
                  <c:v>176</c:v>
                </c:pt>
                <c:pt idx="4">
                  <c:v>223</c:v>
                </c:pt>
                <c:pt idx="5">
                  <c:v>158</c:v>
                </c:pt>
                <c:pt idx="6">
                  <c:v>254</c:v>
                </c:pt>
                <c:pt idx="7">
                  <c:v>200</c:v>
                </c:pt>
                <c:pt idx="8">
                  <c:v>240</c:v>
                </c:pt>
                <c:pt idx="9">
                  <c:v>203</c:v>
                </c:pt>
                <c:pt idx="10">
                  <c:v>212</c:v>
                </c:pt>
                <c:pt idx="11">
                  <c:v>190</c:v>
                </c:pt>
                <c:pt idx="12">
                  <c:v>198</c:v>
                </c:pt>
                <c:pt idx="13">
                  <c:v>230</c:v>
                </c:pt>
                <c:pt idx="14">
                  <c:v>277</c:v>
                </c:pt>
                <c:pt idx="15">
                  <c:v>209</c:v>
                </c:pt>
                <c:pt idx="16">
                  <c:v>258</c:v>
                </c:pt>
                <c:pt idx="17">
                  <c:v>358</c:v>
                </c:pt>
                <c:pt idx="18">
                  <c:v>617</c:v>
                </c:pt>
                <c:pt idx="19">
                  <c:v>437</c:v>
                </c:pt>
                <c:pt idx="20">
                  <c:v>199</c:v>
                </c:pt>
                <c:pt idx="21">
                  <c:v>119</c:v>
                </c:pt>
                <c:pt idx="22">
                  <c:v>252</c:v>
                </c:pt>
                <c:pt idx="23">
                  <c:v>3</c:v>
                </c:pt>
                <c:pt idx="24">
                  <c:v>56</c:v>
                </c:pt>
                <c:pt idx="25">
                  <c:v>112</c:v>
                </c:pt>
                <c:pt idx="26">
                  <c:v>15</c:v>
                </c:pt>
                <c:pt idx="27">
                  <c:v>196</c:v>
                </c:pt>
                <c:pt idx="28">
                  <c:v>97</c:v>
                </c:pt>
                <c:pt idx="29">
                  <c:v>5</c:v>
                </c:pt>
                <c:pt idx="30">
                  <c:v>11</c:v>
                </c:pt>
                <c:pt idx="31">
                  <c:v>13</c:v>
                </c:pt>
                <c:pt idx="32">
                  <c:v>1</c:v>
                </c:pt>
                <c:pt idx="33">
                  <c:v>2</c:v>
                </c:pt>
                <c:pt idx="34">
                  <c:v>6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4</c:v>
                </c:pt>
                <c:pt idx="39">
                  <c:v>1</c:v>
                </c:pt>
                <c:pt idx="40">
                  <c:v>1</c:v>
                </c:pt>
                <c:pt idx="41">
                  <c:v>4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16-43DC-A33B-3956B1E86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0508048"/>
        <c:axId val="900489328"/>
      </c:lineChart>
      <c:catAx>
        <c:axId val="90050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489328"/>
        <c:crosses val="autoZero"/>
        <c:auto val="1"/>
        <c:lblAlgn val="ctr"/>
        <c:lblOffset val="100"/>
        <c:noMultiLvlLbl val="0"/>
      </c:catAx>
      <c:valAx>
        <c:axId val="90048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50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[Historic_Nashville_City_Cemetery_Interments__1846-1979.xlsx]Marketing Tables 2!PivotTable2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Unnamed Infants During the Civil War</a:t>
            </a:r>
          </a:p>
        </c:rich>
      </c:tx>
      <c:layout>
        <c:manualLayout>
          <c:xMode val="edge"/>
          <c:yMode val="edge"/>
          <c:x val="0.163972222222222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'Marketing Tables 2'!$B$4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'Marketing Tables 2'!$A$5:$A$10</c:f>
              <c:strCache>
                <c:ptCount val="5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</c:strCache>
            </c:strRef>
          </c:cat>
          <c:val>
            <c:numRef>
              <c:f>'Marketing Tables 2'!$B$5:$B$10</c:f>
              <c:numCache>
                <c:formatCode>General</c:formatCode>
                <c:ptCount val="5"/>
                <c:pt idx="0">
                  <c:v>209</c:v>
                </c:pt>
                <c:pt idx="1">
                  <c:v>258</c:v>
                </c:pt>
                <c:pt idx="2">
                  <c:v>358</c:v>
                </c:pt>
                <c:pt idx="3">
                  <c:v>617</c:v>
                </c:pt>
                <c:pt idx="4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D-4905-80D3-2B5042BC85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79494384"/>
        <c:axId val="1479487728"/>
      </c:barChart>
      <c:catAx>
        <c:axId val="14794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487728"/>
        <c:crosses val="autoZero"/>
        <c:auto val="1"/>
        <c:lblAlgn val="ctr"/>
        <c:lblOffset val="100"/>
        <c:noMultiLvlLbl val="0"/>
      </c:catAx>
      <c:valAx>
        <c:axId val="147948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4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0C-6D6E-5B05-905E-DE52EDA23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unnamed infants of Nashville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B7910-9EA2-7996-16B0-38A336056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Unnamed Interred Infants of Nashville City Cemetery</a:t>
            </a:r>
          </a:p>
        </p:txBody>
      </p:sp>
    </p:spTree>
    <p:extLst>
      <p:ext uri="{BB962C8B-B14F-4D97-AF65-F5344CB8AC3E}">
        <p14:creationId xmlns:p14="http://schemas.microsoft.com/office/powerpoint/2010/main" val="237856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bed, person, laying">
            <a:extLst>
              <a:ext uri="{FF2B5EF4-FFF2-40B4-BE49-F238E27FC236}">
                <a16:creationId xmlns:a16="http://schemas.microsoft.com/office/drawing/2014/main" id="{783EE4C1-CCCB-9B14-A817-15BC15B03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95" y="386334"/>
            <a:ext cx="2656775" cy="1477328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94D40D-D5C0-FEB2-34D7-5AC0B2C33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30828"/>
              </p:ext>
            </p:extLst>
          </p:nvPr>
        </p:nvGraphicFramePr>
        <p:xfrm>
          <a:off x="1003300" y="1993900"/>
          <a:ext cx="10398125" cy="422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4AE117-C409-342D-F8BC-740824578E7D}"/>
              </a:ext>
            </a:extLst>
          </p:cNvPr>
          <p:cNvSpPr txBox="1"/>
          <p:nvPr/>
        </p:nvSpPr>
        <p:spPr>
          <a:xfrm>
            <a:off x="3708401" y="684074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31% of the interred in Nashville City Cemetery are completely unnamed infants. From 1846 until 1916, there were 6,069 unnamed infants buried in the cemetery grounds. 99% of those were before 1875. </a:t>
            </a:r>
          </a:p>
        </p:txBody>
      </p:sp>
    </p:spTree>
    <p:extLst>
      <p:ext uri="{BB962C8B-B14F-4D97-AF65-F5344CB8AC3E}">
        <p14:creationId xmlns:p14="http://schemas.microsoft.com/office/powerpoint/2010/main" val="354980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white, old, posing&#10;&#10;Description automatically generated">
            <a:extLst>
              <a:ext uri="{FF2B5EF4-FFF2-40B4-BE49-F238E27FC236}">
                <a16:creationId xmlns:a16="http://schemas.microsoft.com/office/drawing/2014/main" id="{AAB769FA-6962-51B5-7308-DD74455CE2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31356" y="2565082"/>
            <a:ext cx="1825244" cy="28701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84E66-8B18-DB98-5AFC-ED6007D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939800"/>
            <a:ext cx="4754880" cy="52324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of the unnamed infants interred just during the Civil War alone was 1,879, or just under 1/3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total unnamed infants, also accounting for 9.5% of the entire population of the cemetery.  During the years of 1863-1865, 1,412 were buried.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18003D-06CA-4ADC-B367-1AAE1A4D3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14780"/>
              </p:ext>
            </p:extLst>
          </p:nvPr>
        </p:nvGraphicFramePr>
        <p:xfrm>
          <a:off x="546100" y="1054100"/>
          <a:ext cx="5715000" cy="511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 descr="A person holding a baby&#10;&#10;Description automatically generated with medium confidence">
            <a:extLst>
              <a:ext uri="{FF2B5EF4-FFF2-40B4-BE49-F238E27FC236}">
                <a16:creationId xmlns:a16="http://schemas.microsoft.com/office/drawing/2014/main" id="{1755F674-0A91-D78D-06A0-BD52745D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732" y="2565081"/>
            <a:ext cx="2595372" cy="29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oup of children in a bed">
            <a:extLst>
              <a:ext uri="{FF2B5EF4-FFF2-40B4-BE49-F238E27FC236}">
                <a16:creationId xmlns:a16="http://schemas.microsoft.com/office/drawing/2014/main" id="{8BD49DE2-E9D2-E748-D632-A5217B0EB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27" r="21165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CE904F-8E4C-2517-6218-59F593C3AEE9}"/>
              </a:ext>
            </a:extLst>
          </p:cNvPr>
          <p:cNvSpPr txBox="1"/>
          <p:nvPr/>
        </p:nvSpPr>
        <p:spPr>
          <a:xfrm>
            <a:off x="6550924" y="2927444"/>
            <a:ext cx="4920019" cy="324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>
                <a:effectLst/>
              </a:rPr>
              <a:t>After 1874, these numbers drop sharply until ending completely in 1916. We believe this is likely due to more requirements for burials, and perhaps better recordkeeping.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</TotalTime>
  <Words>141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Wood Type</vt:lpstr>
      <vt:lpstr>The unnamed infants of Nashville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unnamed infants of Nashville</dc:title>
  <dc:creator>Wes Ward</dc:creator>
  <cp:lastModifiedBy>Wes Ward</cp:lastModifiedBy>
  <cp:revision>3</cp:revision>
  <dcterms:created xsi:type="dcterms:W3CDTF">2023-02-01T01:40:39Z</dcterms:created>
  <dcterms:modified xsi:type="dcterms:W3CDTF">2023-02-01T01:54:49Z</dcterms:modified>
</cp:coreProperties>
</file>