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58" r:id="rId6"/>
    <p:sldId id="261"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139" y="2463252"/>
            <a:ext cx="8144134" cy="1373070"/>
          </a:xfrm>
        </p:spPr>
        <p:txBody>
          <a:bodyPr/>
          <a:lstStyle/>
          <a:p>
            <a:pPr algn="ctr"/>
            <a:r>
              <a:rPr lang="en-US" sz="2400" b="1" dirty="0" smtClean="0"/>
              <a:t>Nashville City Cemetery </a:t>
            </a:r>
            <a:r>
              <a:rPr lang="en-US" sz="2400" b="1" dirty="0" smtClean="0"/>
              <a:t>Interments</a:t>
            </a:r>
            <a:br>
              <a:rPr lang="en-US" sz="2400" b="1" dirty="0" smtClean="0"/>
            </a:br>
            <a:r>
              <a:rPr lang="en-US" sz="2400" b="1" dirty="0" smtClean="0"/>
              <a:t>Top 10 Cause of Death</a:t>
            </a:r>
            <a:endParaRPr lang="en-US" sz="2400" dirty="0"/>
          </a:p>
        </p:txBody>
      </p:sp>
      <p:sp>
        <p:nvSpPr>
          <p:cNvPr id="3" name="Subtitle 2"/>
          <p:cNvSpPr>
            <a:spLocks noGrp="1"/>
          </p:cNvSpPr>
          <p:nvPr>
            <p:ph type="subTitle" idx="1"/>
          </p:nvPr>
        </p:nvSpPr>
        <p:spPr>
          <a:xfrm>
            <a:off x="-708338" y="4278127"/>
            <a:ext cx="10125053" cy="1117687"/>
          </a:xfrm>
        </p:spPr>
        <p:txBody>
          <a:bodyPr>
            <a:normAutofit/>
          </a:bodyPr>
          <a:lstStyle/>
          <a:p>
            <a:pPr algn="ctr"/>
            <a:r>
              <a:rPr lang="en-US" sz="2400" b="1" dirty="0" smtClean="0">
                <a:solidFill>
                  <a:schemeClr val="bg1"/>
                </a:solidFill>
              </a:rPr>
              <a:t>1846-1979 &amp; 2017</a:t>
            </a:r>
          </a:p>
          <a:p>
            <a:pPr algn="ctr"/>
            <a:endParaRPr lang="en-US" sz="2400" b="1" dirty="0">
              <a:solidFill>
                <a:schemeClr val="bg1"/>
              </a:solidFill>
            </a:endParaRPr>
          </a:p>
          <a:p>
            <a:pPr algn="ctr"/>
            <a:endParaRPr lang="en-US" sz="2400" dirty="0">
              <a:solidFill>
                <a:schemeClr val="bg1"/>
              </a:solidFill>
            </a:endParaRPr>
          </a:p>
        </p:txBody>
      </p:sp>
      <p:sp>
        <p:nvSpPr>
          <p:cNvPr id="4" name="Rectangle 3"/>
          <p:cNvSpPr/>
          <p:nvPr/>
        </p:nvSpPr>
        <p:spPr>
          <a:xfrm>
            <a:off x="8860335" y="5859017"/>
            <a:ext cx="2430473" cy="369332"/>
          </a:xfrm>
          <a:prstGeom prst="rect">
            <a:avLst/>
          </a:prstGeom>
        </p:spPr>
        <p:txBody>
          <a:bodyPr wrap="none">
            <a:spAutoFit/>
          </a:bodyPr>
          <a:lstStyle/>
          <a:p>
            <a:pPr algn="ctr"/>
            <a:r>
              <a:rPr lang="en-US" b="1" dirty="0"/>
              <a:t>Bashir Mahmood D09</a:t>
            </a:r>
          </a:p>
        </p:txBody>
      </p:sp>
    </p:spTree>
    <p:extLst>
      <p:ext uri="{BB962C8B-B14F-4D97-AF65-F5344CB8AC3E}">
        <p14:creationId xmlns:p14="http://schemas.microsoft.com/office/powerpoint/2010/main" val="2005461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8572" y="332503"/>
            <a:ext cx="11685067" cy="6081176"/>
          </a:xfrm>
          <a:prstGeom prst="rect">
            <a:avLst/>
          </a:prstGeom>
        </p:spPr>
      </p:pic>
    </p:spTree>
    <p:extLst>
      <p:ext uri="{BB962C8B-B14F-4D97-AF65-F5344CB8AC3E}">
        <p14:creationId xmlns:p14="http://schemas.microsoft.com/office/powerpoint/2010/main" val="428827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224" y="181672"/>
            <a:ext cx="4559463" cy="338554"/>
          </a:xfrm>
          <a:prstGeom prst="rect">
            <a:avLst/>
          </a:prstGeom>
        </p:spPr>
        <p:txBody>
          <a:bodyPr wrap="square">
            <a:spAutoFit/>
          </a:bodyPr>
          <a:lstStyle/>
          <a:p>
            <a:pPr algn="ctr">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dirty="0">
                <a:solidFill>
                  <a:schemeClr val="bg1"/>
                </a:solidFill>
              </a:rPr>
              <a:t>Number of Deaths by Month</a:t>
            </a:r>
          </a:p>
        </p:txBody>
      </p:sp>
      <p:pic>
        <p:nvPicPr>
          <p:cNvPr id="4" name="Picture 3"/>
          <p:cNvPicPr>
            <a:picLocks noChangeAspect="1"/>
          </p:cNvPicPr>
          <p:nvPr/>
        </p:nvPicPr>
        <p:blipFill>
          <a:blip r:embed="rId2"/>
          <a:stretch>
            <a:fillRect/>
          </a:stretch>
        </p:blipFill>
        <p:spPr>
          <a:xfrm>
            <a:off x="0" y="1854288"/>
            <a:ext cx="12054625" cy="3683626"/>
          </a:xfrm>
          <a:prstGeom prst="rect">
            <a:avLst/>
          </a:prstGeom>
        </p:spPr>
      </p:pic>
    </p:spTree>
    <p:extLst>
      <p:ext uri="{BB962C8B-B14F-4D97-AF65-F5344CB8AC3E}">
        <p14:creationId xmlns:p14="http://schemas.microsoft.com/office/powerpoint/2010/main" val="1810501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2392"/>
            <a:ext cx="6096000" cy="1870512"/>
          </a:xfrm>
          <a:prstGeom prst="rect">
            <a:avLst/>
          </a:prstGeom>
        </p:spPr>
        <p:txBody>
          <a:bodyPr>
            <a:spAutoFit/>
          </a:bodyPr>
          <a:lstStyle/>
          <a:p>
            <a:pPr marL="342900" lvl="0" indent="-342900">
              <a:lnSpc>
                <a:spcPct val="107000"/>
              </a:lnSpc>
              <a:spcAft>
                <a:spcPts val="800"/>
              </a:spcAft>
              <a:buFont typeface="Symbol" panose="05050102010706020507" pitchFamily="18" charset="2"/>
              <a:buChar char=""/>
            </a:pPr>
            <a:r>
              <a:rPr lang="en-US" b="1" dirty="0">
                <a:latin typeface="Calibri Light" panose="020F0302020204030204" pitchFamily="34" charset="0"/>
                <a:ea typeface="Calibri" panose="020F0502020204030204" pitchFamily="34" charset="0"/>
                <a:cs typeface="Arial" panose="020B0604020202020204" pitchFamily="34" charset="0"/>
              </a:rPr>
              <a:t>Until the 19th century, </a:t>
            </a:r>
            <a:r>
              <a:rPr lang="en-US" b="1" dirty="0" smtClean="0">
                <a:latin typeface="Calibri Light" panose="020F0302020204030204" pitchFamily="34" charset="0"/>
                <a:ea typeface="Calibri" panose="020F0502020204030204" pitchFamily="34" charset="0"/>
                <a:cs typeface="Arial" panose="020B0604020202020204" pitchFamily="34" charset="0"/>
              </a:rPr>
              <a:t>creative </a:t>
            </a:r>
            <a:r>
              <a:rPr lang="en-US" b="1" dirty="0">
                <a:latin typeface="Calibri Light" panose="020F0302020204030204" pitchFamily="34" charset="0"/>
                <a:ea typeface="Calibri" panose="020F0502020204030204" pitchFamily="34" charset="0"/>
                <a:cs typeface="Arial" panose="020B0604020202020204" pitchFamily="34" charset="0"/>
              </a:rPr>
              <a:t>medical technology had little effect on the health of society, but after that Vaccine    Antibiotic   Medication   higher standards of living, improved nutrition, better hygiene, and Technology are the improvements over the centuries resulted from control of communicable diseases.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6001556" y="1279568"/>
            <a:ext cx="5958625" cy="3266673"/>
          </a:xfrm>
          <a:prstGeom prst="rect">
            <a:avLst/>
          </a:prstGeom>
        </p:spPr>
      </p:pic>
      <p:sp>
        <p:nvSpPr>
          <p:cNvPr id="4" name="Rectangle 3"/>
          <p:cNvSpPr/>
          <p:nvPr/>
        </p:nvSpPr>
        <p:spPr>
          <a:xfrm>
            <a:off x="103031" y="4546241"/>
            <a:ext cx="8113690" cy="1574149"/>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US" b="1" dirty="0">
                <a:latin typeface="Calibri Light" panose="020F0302020204030204" pitchFamily="34" charset="0"/>
                <a:ea typeface="Calibri" panose="020F0502020204030204" pitchFamily="34" charset="0"/>
                <a:cs typeface="Arial" panose="020B0604020202020204" pitchFamily="34" charset="0"/>
              </a:rPr>
              <a:t>The control of communicable disease has been the major advance of the 20th century in scientific medicine. It reflects the combination of improved environmental conditions and public health together with the development of immunization, antimicrobial chemotherapy, and the increasing ability to identify new pathogenic organisms.</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0124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60010" y="4579591"/>
            <a:ext cx="5468846" cy="350281"/>
          </a:xfrm>
          <a:prstGeom prst="rect">
            <a:avLst/>
          </a:prstGeom>
        </p:spPr>
      </p:pic>
      <p:pic>
        <p:nvPicPr>
          <p:cNvPr id="6" name="Picture 5"/>
          <p:cNvPicPr>
            <a:picLocks noChangeAspect="1"/>
          </p:cNvPicPr>
          <p:nvPr/>
        </p:nvPicPr>
        <p:blipFill>
          <a:blip r:embed="rId3"/>
          <a:stretch>
            <a:fillRect/>
          </a:stretch>
        </p:blipFill>
        <p:spPr>
          <a:xfrm>
            <a:off x="197858" y="347729"/>
            <a:ext cx="11773551" cy="4061185"/>
          </a:xfrm>
          <a:prstGeom prst="rect">
            <a:avLst/>
          </a:prstGeom>
        </p:spPr>
      </p:pic>
    </p:spTree>
    <p:extLst>
      <p:ext uri="{BB962C8B-B14F-4D97-AF65-F5344CB8AC3E}">
        <p14:creationId xmlns:p14="http://schemas.microsoft.com/office/powerpoint/2010/main" val="1041774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802" y="1893194"/>
            <a:ext cx="11863186" cy="4855336"/>
          </a:xfrm>
          <a:prstGeom prst="rect">
            <a:avLst/>
          </a:prstGeom>
        </p:spPr>
      </p:pic>
      <p:sp>
        <p:nvSpPr>
          <p:cNvPr id="5" name="Rectangle 4"/>
          <p:cNvSpPr/>
          <p:nvPr/>
        </p:nvSpPr>
        <p:spPr>
          <a:xfrm>
            <a:off x="152802" y="793882"/>
            <a:ext cx="7976315" cy="981423"/>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US" b="1" dirty="0">
                <a:latin typeface="Calibri Light" panose="020F0302020204030204" pitchFamily="34" charset="0"/>
                <a:ea typeface="Calibri" panose="020F0502020204030204" pitchFamily="34" charset="0"/>
                <a:cs typeface="Arial" panose="020B0604020202020204" pitchFamily="34" charset="0"/>
              </a:rPr>
              <a:t>Up to the 1950s, conditions such as heart attacks, stroke, cancer, and diabetes were bundled together as degenerative disorders, implying that they might be the natural result of wear and tear and the inevitable consequence of aging.</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9854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15" y="2361624"/>
            <a:ext cx="11208912" cy="646331"/>
          </a:xfrm>
          <a:prstGeom prst="rect">
            <a:avLst/>
          </a:prstGeom>
        </p:spPr>
        <p:txBody>
          <a:bodyPr wrap="square">
            <a:spAutoFit/>
          </a:bodyPr>
          <a:lstStyle/>
          <a:p>
            <a:r>
              <a:rPr lang="en-US" dirty="0" smtClean="0">
                <a:latin typeface="Karla"/>
              </a:rPr>
              <a:t>Ferdinand Porsche, founder of the sports car company by the same name, developed an electric car called the P1 in 1898. Around the same time, he created the world’s first hybrid electric car</a:t>
            </a:r>
            <a:endParaRPr lang="en-US" dirty="0">
              <a:latin typeface="Karla"/>
            </a:endParaRPr>
          </a:p>
        </p:txBody>
      </p:sp>
      <p:sp>
        <p:nvSpPr>
          <p:cNvPr id="3" name="Rectangle 2"/>
          <p:cNvSpPr/>
          <p:nvPr/>
        </p:nvSpPr>
        <p:spPr>
          <a:xfrm>
            <a:off x="934928" y="526891"/>
            <a:ext cx="2684035" cy="523220"/>
          </a:xfrm>
          <a:prstGeom prst="rect">
            <a:avLst/>
          </a:prstGeom>
        </p:spPr>
        <p:txBody>
          <a:bodyPr wrap="square">
            <a:spAutoFit/>
          </a:bodyPr>
          <a:lstStyle/>
          <a:p>
            <a:r>
              <a:rPr lang="en-US" sz="2800" b="1" dirty="0">
                <a:solidFill>
                  <a:schemeClr val="bg1"/>
                </a:solidFill>
              </a:rPr>
              <a:t>FUN </a:t>
            </a:r>
            <a:r>
              <a:rPr lang="en-US" sz="2800" b="1" dirty="0" smtClean="0">
                <a:solidFill>
                  <a:schemeClr val="bg1"/>
                </a:solidFill>
              </a:rPr>
              <a:t>FACTS</a:t>
            </a:r>
            <a:endParaRPr lang="en-US" sz="2800" b="1" dirty="0">
              <a:solidFill>
                <a:schemeClr val="bg1"/>
              </a:solidFill>
            </a:endParaRPr>
          </a:p>
        </p:txBody>
      </p:sp>
      <p:sp>
        <p:nvSpPr>
          <p:cNvPr id="4" name="Rectangle 3"/>
          <p:cNvSpPr/>
          <p:nvPr/>
        </p:nvSpPr>
        <p:spPr>
          <a:xfrm>
            <a:off x="368257" y="3605400"/>
            <a:ext cx="8582559" cy="646331"/>
          </a:xfrm>
          <a:prstGeom prst="rect">
            <a:avLst/>
          </a:prstGeom>
        </p:spPr>
        <p:txBody>
          <a:bodyPr wrap="square">
            <a:spAutoFit/>
          </a:bodyPr>
          <a:lstStyle/>
          <a:p>
            <a:r>
              <a:rPr lang="en-US" dirty="0" smtClean="0"/>
              <a:t>Ernest Lamb, 23 years old Male dies on 11/16/1898. </a:t>
            </a:r>
            <a:endParaRPr lang="en-US" dirty="0"/>
          </a:p>
          <a:p>
            <a:r>
              <a:rPr lang="en-US" dirty="0" smtClean="0"/>
              <a:t>Cause of </a:t>
            </a:r>
            <a:r>
              <a:rPr lang="en-US" dirty="0"/>
              <a:t>death was </a:t>
            </a:r>
            <a:r>
              <a:rPr lang="en-US" b="1" dirty="0"/>
              <a:t>Killed by </a:t>
            </a:r>
            <a:r>
              <a:rPr lang="en-US" b="1" dirty="0" err="1"/>
              <a:t>elec</a:t>
            </a:r>
            <a:r>
              <a:rPr lang="en-US" b="1" dirty="0"/>
              <a:t> </a:t>
            </a:r>
            <a:r>
              <a:rPr lang="en-US" b="1" dirty="0" smtClean="0"/>
              <a:t>cars</a:t>
            </a:r>
            <a:endParaRPr lang="en-US" b="1" dirty="0"/>
          </a:p>
        </p:txBody>
      </p:sp>
      <p:sp>
        <p:nvSpPr>
          <p:cNvPr id="5" name="Rectangle 4"/>
          <p:cNvSpPr/>
          <p:nvPr/>
        </p:nvSpPr>
        <p:spPr>
          <a:xfrm>
            <a:off x="5005992" y="5446621"/>
            <a:ext cx="5734583" cy="369332"/>
          </a:xfrm>
          <a:prstGeom prst="rect">
            <a:avLst/>
          </a:prstGeom>
        </p:spPr>
        <p:txBody>
          <a:bodyPr wrap="none">
            <a:spAutoFit/>
          </a:bodyPr>
          <a:lstStyle/>
          <a:p>
            <a:r>
              <a:rPr lang="en-US" dirty="0">
                <a:solidFill>
                  <a:schemeClr val="bg1"/>
                </a:solidFill>
              </a:rPr>
              <a:t>https://www.energy.gov/articles/history-electric-car</a:t>
            </a:r>
          </a:p>
        </p:txBody>
      </p:sp>
      <p:sp>
        <p:nvSpPr>
          <p:cNvPr id="6" name="Rectangle 5"/>
          <p:cNvSpPr/>
          <p:nvPr/>
        </p:nvSpPr>
        <p:spPr>
          <a:xfrm>
            <a:off x="149315" y="1416571"/>
            <a:ext cx="9629105" cy="646331"/>
          </a:xfrm>
          <a:prstGeom prst="rect">
            <a:avLst/>
          </a:prstGeom>
        </p:spPr>
        <p:txBody>
          <a:bodyPr wrap="square">
            <a:spAutoFit/>
          </a:bodyPr>
          <a:lstStyle/>
          <a:p>
            <a:r>
              <a:rPr lang="en-US" dirty="0">
                <a:latin typeface="Google Sans"/>
              </a:rPr>
              <a:t>Around 1832, Robert Anderson develops the first </a:t>
            </a:r>
            <a:r>
              <a:rPr lang="en-US" dirty="0" smtClean="0">
                <a:latin typeface="Google Sans"/>
              </a:rPr>
              <a:t>electric </a:t>
            </a:r>
            <a:r>
              <a:rPr lang="en-US" dirty="0">
                <a:latin typeface="Google Sans"/>
              </a:rPr>
              <a:t>vehicle, but it isn't until the 1870s or later that electric cars become practical. </a:t>
            </a:r>
            <a:endParaRPr lang="en-US" dirty="0"/>
          </a:p>
        </p:txBody>
      </p:sp>
    </p:spTree>
    <p:extLst>
      <p:ext uri="{BB962C8B-B14F-4D97-AF65-F5344CB8AC3E}">
        <p14:creationId xmlns:p14="http://schemas.microsoft.com/office/powerpoint/2010/main" val="1405511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656" y="3244333"/>
            <a:ext cx="4176553" cy="523220"/>
          </a:xfrm>
          <a:prstGeom prst="rect">
            <a:avLst/>
          </a:prstGeom>
        </p:spPr>
        <p:txBody>
          <a:bodyPr wrap="square">
            <a:spAutoFit/>
          </a:bodyPr>
          <a:lstStyle/>
          <a:p>
            <a:r>
              <a:rPr lang="en-US" sz="2800" b="1" dirty="0" smtClean="0"/>
              <a:t>Questions?</a:t>
            </a:r>
            <a:endParaRPr lang="en-US" dirty="0"/>
          </a:p>
        </p:txBody>
      </p:sp>
    </p:spTree>
    <p:extLst>
      <p:ext uri="{BB962C8B-B14F-4D97-AF65-F5344CB8AC3E}">
        <p14:creationId xmlns:p14="http://schemas.microsoft.com/office/powerpoint/2010/main" val="270247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304</TotalTime>
  <Words>244</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Google Sans</vt:lpstr>
      <vt:lpstr>Karla</vt:lpstr>
      <vt:lpstr>Symbol</vt:lpstr>
      <vt:lpstr>Trebuchet MS</vt:lpstr>
      <vt:lpstr>Berlin</vt:lpstr>
      <vt:lpstr>Nashville City Cemetery Interments Top 10 Cause of Death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City Cemetery Interments</dc:title>
  <dc:creator>Bashir Mahmood</dc:creator>
  <cp:lastModifiedBy>Bashir Mahmood</cp:lastModifiedBy>
  <cp:revision>16</cp:revision>
  <dcterms:created xsi:type="dcterms:W3CDTF">2023-06-01T02:26:15Z</dcterms:created>
  <dcterms:modified xsi:type="dcterms:W3CDTF">2023-06-02T01:56:05Z</dcterms:modified>
</cp:coreProperties>
</file>