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72" r:id="rId2"/>
    <p:sldId id="259" r:id="rId3"/>
    <p:sldId id="283" r:id="rId4"/>
    <p:sldId id="261" r:id="rId5"/>
    <p:sldId id="284" r:id="rId6"/>
    <p:sldId id="285" r:id="rId7"/>
    <p:sldId id="268"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104" d="100"/>
          <a:sy n="104" d="100"/>
        </p:scale>
        <p:origin x="144" y="25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ddf\Documents\New%20NSS\DA9%20Excel\city_cemetery-NashvilleNorris\data\Historic_Nashville_City_Cemetery_Interments__1846-197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solidFill>
                  <a:schemeClr val="accent1"/>
                </a:solidFill>
              </a:rPr>
              <a:t>Top 10 Causes</a:t>
            </a:r>
            <a:r>
              <a:rPr lang="en-US" sz="2400" baseline="0" dirty="0">
                <a:solidFill>
                  <a:schemeClr val="accent1"/>
                </a:solidFill>
              </a:rPr>
              <a:t> of Death</a:t>
            </a:r>
            <a:endParaRPr lang="en-US" sz="2400" dirty="0">
              <a:solidFill>
                <a:schemeClr val="accent1"/>
              </a:solidFill>
            </a:endParaRPr>
          </a:p>
        </c:rich>
      </c:tx>
      <c:layout>
        <c:manualLayout>
          <c:xMode val="edge"/>
          <c:yMode val="edge"/>
          <c:x val="0.2393673673747253"/>
          <c:y val="1.734981763338014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dLbl>
              <c:idx val="0"/>
              <c:layout>
                <c:manualLayout>
                  <c:x val="0"/>
                  <c:y val="-2.3133090177840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58-4660-91E3-73D552B669E1}"/>
                </c:ext>
              </c:extLst>
            </c:dLbl>
            <c:dLbl>
              <c:idx val="1"/>
              <c:layout>
                <c:manualLayout>
                  <c:x val="0"/>
                  <c:y val="-3.46996352667602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558-4660-91E3-73D552B669E1}"/>
                </c:ext>
              </c:extLst>
            </c:dLbl>
            <c:dLbl>
              <c:idx val="2"/>
              <c:layout>
                <c:manualLayout>
                  <c:x val="0"/>
                  <c:y val="-2.60247264500701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558-4660-91E3-73D552B669E1}"/>
                </c:ext>
              </c:extLst>
            </c:dLbl>
            <c:dLbl>
              <c:idx val="3"/>
              <c:layout>
                <c:manualLayout>
                  <c:x val="-7.1309879713759642E-17"/>
                  <c:y val="-4.626618035568037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558-4660-91E3-73D552B669E1}"/>
                </c:ext>
              </c:extLst>
            </c:dLbl>
            <c:dLbl>
              <c:idx val="4"/>
              <c:layout>
                <c:manualLayout>
                  <c:x val="0"/>
                  <c:y val="1.156654508892009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558-4660-91E3-73D552B669E1}"/>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'Q1'!$F$3:$F$12</c:f>
              <c:strCache>
                <c:ptCount val="10"/>
                <c:pt idx="0">
                  <c:v>Unknown</c:v>
                </c:pt>
                <c:pt idx="1">
                  <c:v>Consumption</c:v>
                </c:pt>
                <c:pt idx="2">
                  <c:v>Cholera</c:v>
                </c:pt>
                <c:pt idx="3">
                  <c:v>Still Born</c:v>
                </c:pt>
                <c:pt idx="4">
                  <c:v>Complication</c:v>
                </c:pt>
                <c:pt idx="5">
                  <c:v>Pneumonia</c:v>
                </c:pt>
                <c:pt idx="6">
                  <c:v>Old Age</c:v>
                </c:pt>
                <c:pt idx="7">
                  <c:v>Teething</c:v>
                </c:pt>
                <c:pt idx="8">
                  <c:v>Measels</c:v>
                </c:pt>
                <c:pt idx="9">
                  <c:v>Flux</c:v>
                </c:pt>
              </c:strCache>
            </c:strRef>
          </c:cat>
          <c:val>
            <c:numRef>
              <c:f>'Q1'!$G$3:$G$12</c:f>
              <c:numCache>
                <c:formatCode>General</c:formatCode>
                <c:ptCount val="10"/>
                <c:pt idx="0">
                  <c:v>1914</c:v>
                </c:pt>
                <c:pt idx="1">
                  <c:v>1799</c:v>
                </c:pt>
                <c:pt idx="2">
                  <c:v>1402</c:v>
                </c:pt>
                <c:pt idx="3">
                  <c:v>1306</c:v>
                </c:pt>
                <c:pt idx="4">
                  <c:v>763</c:v>
                </c:pt>
                <c:pt idx="5">
                  <c:v>639</c:v>
                </c:pt>
                <c:pt idx="6">
                  <c:v>625</c:v>
                </c:pt>
                <c:pt idx="7">
                  <c:v>596</c:v>
                </c:pt>
                <c:pt idx="8">
                  <c:v>498</c:v>
                </c:pt>
                <c:pt idx="9">
                  <c:v>479</c:v>
                </c:pt>
              </c:numCache>
            </c:numRef>
          </c:val>
          <c:extLst>
            <c:ext xmlns:c16="http://schemas.microsoft.com/office/drawing/2014/chart" uri="{C3380CC4-5D6E-409C-BE32-E72D297353CC}">
              <c16:uniqueId val="{00000000-F558-4660-91E3-73D552B669E1}"/>
            </c:ext>
          </c:extLst>
        </c:ser>
        <c:dLbls>
          <c:dLblPos val="outEnd"/>
          <c:showLegendKey val="0"/>
          <c:showVal val="1"/>
          <c:showCatName val="0"/>
          <c:showSerName val="0"/>
          <c:showPercent val="0"/>
          <c:showBubbleSize val="0"/>
        </c:dLbls>
        <c:gapWidth val="219"/>
        <c:overlap val="-27"/>
        <c:axId val="559390864"/>
        <c:axId val="559420624"/>
      </c:barChart>
      <c:catAx>
        <c:axId val="55939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accent1"/>
                </a:solidFill>
                <a:latin typeface="+mn-lt"/>
                <a:ea typeface="+mn-ea"/>
                <a:cs typeface="+mn-cs"/>
              </a:defRPr>
            </a:pPr>
            <a:endParaRPr lang="en-US"/>
          </a:p>
        </c:txPr>
        <c:crossAx val="559420624"/>
        <c:crosses val="autoZero"/>
        <c:auto val="1"/>
        <c:lblAlgn val="ctr"/>
        <c:lblOffset val="100"/>
        <c:noMultiLvlLbl val="0"/>
      </c:catAx>
      <c:valAx>
        <c:axId val="55942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90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What I Learned Studying Data About a Cemetery </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Todd Norris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sz="2000" dirty="0"/>
              <a:t>We were given information on over 19,000 people that were buried at a Nashville cemetery </a:t>
            </a:r>
          </a:p>
          <a:p>
            <a:endParaRPr lang="en-US" sz="2000" dirty="0"/>
          </a:p>
          <a:p>
            <a:r>
              <a:rPr lang="en-US" sz="2000" dirty="0"/>
              <a:t>Asked a variety of questions to help make sense of the data that was collected </a:t>
            </a:r>
          </a:p>
          <a:p>
            <a:endParaRPr lang="en-US" sz="2000" dirty="0"/>
          </a:p>
          <a:p>
            <a:r>
              <a:rPr lang="en-US" sz="2000" dirty="0"/>
              <a:t>Ask a question of ourselves based on the project and answer that question</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5">
            <a:extLst>
              <a:ext uri="{FF2B5EF4-FFF2-40B4-BE49-F238E27FC236}">
                <a16:creationId xmlns:a16="http://schemas.microsoft.com/office/drawing/2014/main" id="{77DD3140-AAD1-4E04-EA2D-AD27F726A948}"/>
              </a:ext>
            </a:extLst>
          </p:cNvPr>
          <p:cNvSpPr>
            <a:spLocks noGrp="1"/>
          </p:cNvSpPr>
          <p:nvPr>
            <p:ph type="title"/>
          </p:nvPr>
        </p:nvSpPr>
        <p:spPr>
          <a:xfrm>
            <a:off x="7375194" y="730136"/>
            <a:ext cx="3908324" cy="676656"/>
          </a:xfrm>
        </p:spPr>
        <p:txBody>
          <a:bodyPr/>
          <a:lstStyle/>
          <a:p>
            <a:r>
              <a:rPr lang="en-US" dirty="0"/>
              <a:t>Findings</a:t>
            </a:r>
          </a:p>
        </p:txBody>
      </p:sp>
      <p:graphicFrame>
        <p:nvGraphicFramePr>
          <p:cNvPr id="4" name="Chart 3">
            <a:extLst>
              <a:ext uri="{FF2B5EF4-FFF2-40B4-BE49-F238E27FC236}">
                <a16:creationId xmlns:a16="http://schemas.microsoft.com/office/drawing/2014/main" id="{133626FA-B8FB-6E20-54BA-7C85EF65C289}"/>
              </a:ext>
            </a:extLst>
          </p:cNvPr>
          <p:cNvGraphicFramePr>
            <a:graphicFrameLocks/>
          </p:cNvGraphicFramePr>
          <p:nvPr>
            <p:extLst>
              <p:ext uri="{D42A27DB-BD31-4B8C-83A1-F6EECF244321}">
                <p14:modId xmlns:p14="http://schemas.microsoft.com/office/powerpoint/2010/main" val="3425328959"/>
              </p:ext>
            </p:extLst>
          </p:nvPr>
        </p:nvGraphicFramePr>
        <p:xfrm>
          <a:off x="0" y="1542473"/>
          <a:ext cx="6530109" cy="4391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40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latin typeface="Sagona Book" panose="020F0502020204030204" pitchFamily="34" charset="0"/>
              </a:rPr>
              <a:t>Areas of Curiosity</a:t>
            </a:r>
            <a:endParaRPr lang="en-US" dirty="0"/>
          </a:p>
        </p:txBody>
      </p:sp>
      <p:sp>
        <p:nvSpPr>
          <p:cNvPr id="6" name="Text Placeholder 26">
            <a:extLst>
              <a:ext uri="{FF2B5EF4-FFF2-40B4-BE49-F238E27FC236}">
                <a16:creationId xmlns:a16="http://schemas.microsoft.com/office/drawing/2014/main" id="{0F3B8381-99C9-AA81-1167-ADB43C019032}"/>
              </a:ext>
            </a:extLst>
          </p:cNvPr>
          <p:cNvSpPr txBox="1">
            <a:spLocks/>
          </p:cNvSpPr>
          <p:nvPr/>
        </p:nvSpPr>
        <p:spPr>
          <a:xfrm>
            <a:off x="576072" y="1947671"/>
            <a:ext cx="45720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0" name="Text Placeholder 26">
            <a:extLst>
              <a:ext uri="{FF2B5EF4-FFF2-40B4-BE49-F238E27FC236}">
                <a16:creationId xmlns:a16="http://schemas.microsoft.com/office/drawing/2014/main" id="{9ACCB21C-7381-E6B0-45E4-7B26129E7F44}"/>
              </a:ext>
            </a:extLst>
          </p:cNvPr>
          <p:cNvSpPr txBox="1">
            <a:spLocks/>
          </p:cNvSpPr>
          <p:nvPr/>
        </p:nvSpPr>
        <p:spPr>
          <a:xfrm>
            <a:off x="728472" y="1607128"/>
            <a:ext cx="8415528" cy="3602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Consumption</a:t>
            </a:r>
          </a:p>
          <a:p>
            <a:r>
              <a:rPr lang="en-US" dirty="0"/>
              <a:t>Tuberculosis</a:t>
            </a:r>
          </a:p>
          <a:p>
            <a:pPr lvl="1"/>
            <a:r>
              <a:rPr lang="en-US" sz="2800" dirty="0"/>
              <a:t>Bacterial disease</a:t>
            </a:r>
          </a:p>
          <a:p>
            <a:pPr lvl="1"/>
            <a:r>
              <a:rPr lang="en-US" sz="2800" dirty="0"/>
              <a:t>Affects the lungs</a:t>
            </a:r>
          </a:p>
          <a:p>
            <a:pPr lvl="1"/>
            <a:r>
              <a:rPr lang="en-US" sz="2800" dirty="0"/>
              <a:t>Spread via coughing/sneezing </a:t>
            </a:r>
          </a:p>
          <a:p>
            <a:pPr lvl="1"/>
            <a:r>
              <a:rPr lang="en-US" sz="2800" dirty="0"/>
              <a:t>Living in proximity to others</a:t>
            </a:r>
          </a:p>
          <a:p>
            <a:pPr lvl="1"/>
            <a:r>
              <a:rPr lang="en-US" sz="2800" dirty="0"/>
              <a:t>Late 1800’s, cause of 14% of all deaths (nationally)</a:t>
            </a:r>
          </a:p>
          <a:p>
            <a:pPr marL="457200" lvl="1" indent="0">
              <a:buNone/>
            </a:pPr>
            <a:endParaRPr lang="en-US" sz="2000" dirty="0"/>
          </a:p>
          <a:p>
            <a:pPr marL="0" indent="0">
              <a:buNone/>
            </a:pP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latin typeface="Sagona Book" panose="020F0502020204030204" pitchFamily="34" charset="0"/>
              </a:rPr>
              <a:t>Areas of Curiosity</a:t>
            </a:r>
            <a:endParaRPr lang="en-US" dirty="0"/>
          </a:p>
        </p:txBody>
      </p:sp>
      <p:sp>
        <p:nvSpPr>
          <p:cNvPr id="6" name="Text Placeholder 26">
            <a:extLst>
              <a:ext uri="{FF2B5EF4-FFF2-40B4-BE49-F238E27FC236}">
                <a16:creationId xmlns:a16="http://schemas.microsoft.com/office/drawing/2014/main" id="{0F3B8381-99C9-AA81-1167-ADB43C019032}"/>
              </a:ext>
            </a:extLst>
          </p:cNvPr>
          <p:cNvSpPr txBox="1">
            <a:spLocks/>
          </p:cNvSpPr>
          <p:nvPr/>
        </p:nvSpPr>
        <p:spPr>
          <a:xfrm>
            <a:off x="576072" y="1947671"/>
            <a:ext cx="45720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0" name="Text Placeholder 26">
            <a:extLst>
              <a:ext uri="{FF2B5EF4-FFF2-40B4-BE49-F238E27FC236}">
                <a16:creationId xmlns:a16="http://schemas.microsoft.com/office/drawing/2014/main" id="{9ACCB21C-7381-E6B0-45E4-7B26129E7F44}"/>
              </a:ext>
            </a:extLst>
          </p:cNvPr>
          <p:cNvSpPr txBox="1">
            <a:spLocks/>
          </p:cNvSpPr>
          <p:nvPr/>
        </p:nvSpPr>
        <p:spPr>
          <a:xfrm>
            <a:off x="728472" y="1607127"/>
            <a:ext cx="8415528" cy="4563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Consumption</a:t>
            </a:r>
          </a:p>
          <a:p>
            <a:pPr marL="0" indent="0">
              <a:buNone/>
            </a:pPr>
            <a:r>
              <a:rPr lang="en-US" sz="2400" dirty="0"/>
              <a:t>“Successful disease elimination campaigns are characterized by tailored responses that are informed by appropriate data. </a:t>
            </a:r>
          </a:p>
          <a:p>
            <a:pPr marL="0" indent="0">
              <a:buNone/>
            </a:pPr>
            <a:endParaRPr lang="en-US" sz="2400" dirty="0"/>
          </a:p>
          <a:p>
            <a:pPr marL="0" indent="0">
              <a:buNone/>
            </a:pPr>
            <a:r>
              <a:rPr lang="en-US" sz="2400" dirty="0"/>
              <a:t>To develop such a response to tuberculosis, we took a three-step process that includes improved collection and use of existing data and collection of additional data to inform responses as well as targeted data collection to improve understanding of tuberculosis transmission dynamics.”</a:t>
            </a:r>
          </a:p>
          <a:p>
            <a:pPr marL="0" indent="0">
              <a:buNone/>
            </a:pP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12152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latin typeface="Sagona Book" panose="020F0502020204030204" pitchFamily="34" charset="0"/>
              </a:rPr>
              <a:t>Areas of Curiosity</a:t>
            </a:r>
            <a:endParaRPr lang="en-US" dirty="0"/>
          </a:p>
        </p:txBody>
      </p:sp>
      <p:sp>
        <p:nvSpPr>
          <p:cNvPr id="6" name="Text Placeholder 26">
            <a:extLst>
              <a:ext uri="{FF2B5EF4-FFF2-40B4-BE49-F238E27FC236}">
                <a16:creationId xmlns:a16="http://schemas.microsoft.com/office/drawing/2014/main" id="{0F3B8381-99C9-AA81-1167-ADB43C019032}"/>
              </a:ext>
            </a:extLst>
          </p:cNvPr>
          <p:cNvSpPr txBox="1">
            <a:spLocks/>
          </p:cNvSpPr>
          <p:nvPr/>
        </p:nvSpPr>
        <p:spPr>
          <a:xfrm>
            <a:off x="576072" y="1947671"/>
            <a:ext cx="45720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0" name="Text Placeholder 26">
            <a:extLst>
              <a:ext uri="{FF2B5EF4-FFF2-40B4-BE49-F238E27FC236}">
                <a16:creationId xmlns:a16="http://schemas.microsoft.com/office/drawing/2014/main" id="{9ACCB21C-7381-E6B0-45E4-7B26129E7F44}"/>
              </a:ext>
            </a:extLst>
          </p:cNvPr>
          <p:cNvSpPr txBox="1">
            <a:spLocks/>
          </p:cNvSpPr>
          <p:nvPr/>
        </p:nvSpPr>
        <p:spPr>
          <a:xfrm>
            <a:off x="728472" y="1607127"/>
            <a:ext cx="8415528" cy="4563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Consumption</a:t>
            </a:r>
          </a:p>
          <a:p>
            <a:pPr marL="0" indent="0">
              <a:buNone/>
            </a:pPr>
            <a:r>
              <a:rPr lang="en-US" sz="2400" dirty="0"/>
              <a:t>“Development of a locally targeted response for tuberculosis will require substantial investment to reconfigure existing systems, coupled with additional empirical data to evaluate the effectiveness of specific approaches. </a:t>
            </a:r>
          </a:p>
          <a:p>
            <a:pPr marL="0" indent="0">
              <a:buNone/>
            </a:pPr>
            <a:endParaRPr lang="en-US" sz="2400" dirty="0"/>
          </a:p>
          <a:p>
            <a:pPr marL="0" indent="0">
              <a:buNone/>
            </a:pPr>
            <a:r>
              <a:rPr lang="en-US" sz="2400" dirty="0"/>
              <a:t>Without adoption of an elimination strategy that uses data to target hotspots of transmission, ambitious targets to end tuberculosis will almost certainly remain unmet.”</a:t>
            </a:r>
          </a:p>
          <a:p>
            <a:pPr marL="0" indent="0">
              <a:buNone/>
            </a:pP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6220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Curiosity</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18" name="Text Placeholder 26">
            <a:extLst>
              <a:ext uri="{FF2B5EF4-FFF2-40B4-BE49-F238E27FC236}">
                <a16:creationId xmlns:a16="http://schemas.microsoft.com/office/drawing/2014/main" id="{013A20C6-0725-7AF6-3233-2233F15E4450}"/>
              </a:ext>
            </a:extLst>
          </p:cNvPr>
          <p:cNvSpPr txBox="1">
            <a:spLocks/>
          </p:cNvSpPr>
          <p:nvPr/>
        </p:nvSpPr>
        <p:spPr>
          <a:xfrm>
            <a:off x="728472" y="1607127"/>
            <a:ext cx="7011601" cy="4563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accent1"/>
                </a:solidFill>
              </a:rPr>
              <a:t>Cholera</a:t>
            </a:r>
          </a:p>
          <a:p>
            <a:r>
              <a:rPr lang="en-US" sz="2400" dirty="0">
                <a:solidFill>
                  <a:schemeClr val="accent1"/>
                </a:solidFill>
              </a:rPr>
              <a:t>Typically a disease spread through water</a:t>
            </a:r>
          </a:p>
          <a:p>
            <a:r>
              <a:rPr lang="en-US" sz="2400" dirty="0">
                <a:solidFill>
                  <a:schemeClr val="accent1"/>
                </a:solidFill>
              </a:rPr>
              <a:t>Diarrhea and dehydration causing kidney failure</a:t>
            </a:r>
          </a:p>
          <a:p>
            <a:r>
              <a:rPr lang="en-US" sz="2400" dirty="0">
                <a:solidFill>
                  <a:schemeClr val="accent1"/>
                </a:solidFill>
              </a:rPr>
              <a:t>British physician (late 1850’s) identified water as the main transmission after collecting data making note of Potential sources (water pumps)</a:t>
            </a:r>
          </a:p>
          <a:p>
            <a:r>
              <a:rPr lang="en-US" sz="2400" dirty="0">
                <a:solidFill>
                  <a:schemeClr val="accent1"/>
                </a:solidFill>
              </a:rPr>
              <a:t>Discovery help bring epidemic under control in Europe </a:t>
            </a:r>
          </a:p>
          <a:p>
            <a:endParaRPr lang="en-US" sz="2400" dirty="0">
              <a:solidFill>
                <a:schemeClr val="accent1"/>
              </a:solidFill>
            </a:endParaRP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5960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Questions?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{16E55AF4-3BA7-4B77-80B2-EECC03F8D2EC}tf11964407_win32</Template>
  <TotalTime>281</TotalTime>
  <Words>279</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 Nova</vt:lpstr>
      <vt:lpstr>Gill Sans Nova Light</vt:lpstr>
      <vt:lpstr>Sagona Book</vt:lpstr>
      <vt:lpstr>Office Theme</vt:lpstr>
      <vt:lpstr>What I Learned Studying Data About a Cemetery </vt:lpstr>
      <vt:lpstr>Introduction</vt:lpstr>
      <vt:lpstr>Findings</vt:lpstr>
      <vt:lpstr>Areas of Curiosity</vt:lpstr>
      <vt:lpstr>Areas of Curiosity</vt:lpstr>
      <vt:lpstr>Areas of Curiosity</vt:lpstr>
      <vt:lpstr>Areas of Curiosity</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Look at a  Nashville Cemetery</dc:title>
  <dc:creator>Todd Norris</dc:creator>
  <cp:lastModifiedBy>Todd Norris</cp:lastModifiedBy>
  <cp:revision>17</cp:revision>
  <dcterms:created xsi:type="dcterms:W3CDTF">2023-06-01T20:43:29Z</dcterms:created>
  <dcterms:modified xsi:type="dcterms:W3CDTF">2023-06-02T01:24:44Z</dcterms:modified>
</cp:coreProperties>
</file>