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cc7d8d71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cc7d8d71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cc7d8d71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cc7d8d71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cc7d8db0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cc7d8db0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cc7d8db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cc7d8db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cc7d8db0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cc7d8db0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cc7d8db0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cc7d8db0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64808" y="-238100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Dead-Telling Tales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64800" y="4281150"/>
            <a:ext cx="7801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 to the Nashville City </a:t>
            </a:r>
            <a:r>
              <a:rPr lang="en"/>
              <a:t>Cemetery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163" y="968975"/>
            <a:ext cx="5555676" cy="32055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613775" y="4751550"/>
            <a:ext cx="31524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Prepared by Ed Brown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2050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777750"/>
            <a:ext cx="8520600" cy="4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900" u="sng">
                <a:solidFill>
                  <a:schemeClr val="dk1"/>
                </a:solidFill>
              </a:rPr>
              <a:t>Basic Facts:</a:t>
            </a:r>
            <a:endParaRPr sz="1900" u="sng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Located at 1001 4th Ave. S.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Opened in 1822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Designed by William Stickland, who also designed the </a:t>
            </a:r>
            <a:r>
              <a:rPr lang="en" sz="1900">
                <a:solidFill>
                  <a:schemeClr val="dk1"/>
                </a:solidFill>
              </a:rPr>
              <a:t>Tennessee</a:t>
            </a:r>
            <a:r>
              <a:rPr lang="en" sz="1900">
                <a:solidFill>
                  <a:schemeClr val="dk1"/>
                </a:solidFill>
              </a:rPr>
              <a:t> State Capitol 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Added to the National Register of Historic Places on October 18, 1972</a:t>
            </a:r>
            <a:endParaRPr sz="19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900">
                <a:solidFill>
                  <a:schemeClr val="dk1"/>
                </a:solidFill>
              </a:rPr>
              <a:t>From 1842 - 1979: </a:t>
            </a:r>
            <a:r>
              <a:rPr lang="en" sz="1900">
                <a:solidFill>
                  <a:srgbClr val="FF0000"/>
                </a:solidFill>
              </a:rPr>
              <a:t>19,745 people were buried in the Cemetery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Of those with known causes, the most common causes of death were: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Consumption, aka Tuberculosis (1,769)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Stillbirth (1,301)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Char char="○"/>
            </a:pPr>
            <a:r>
              <a:rPr lang="en" sz="1900">
                <a:solidFill>
                  <a:srgbClr val="FF0000"/>
                </a:solidFill>
              </a:rPr>
              <a:t>Cholera (1,244)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But there are many cases where the cause of death wasn’t clear, or the person died very suddenly - </a:t>
            </a:r>
            <a:r>
              <a:rPr lang="en" sz="1900">
                <a:solidFill>
                  <a:srgbClr val="FF0000"/>
                </a:solidFill>
              </a:rPr>
              <a:t>nearly 2,300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 flipH="1" rot="10800000">
            <a:off x="157650" y="777750"/>
            <a:ext cx="88287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163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Testimonies from the Tombstones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789050"/>
            <a:ext cx="4244100" cy="4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</a:t>
            </a:r>
            <a:r>
              <a:rPr lang="en" sz="2200">
                <a:solidFill>
                  <a:schemeClr val="dk1"/>
                </a:solidFill>
              </a:rPr>
              <a:t>he Cemetery - and its records - are a priceless resource to explore Nashville’s history.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Through them, we discover: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General literacy trends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Systems of labeling and record-keeping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Advances in Medicine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And more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These all give great insights into how Nashvillians lived over the years …</a:t>
            </a:r>
            <a:endParaRPr sz="2200">
              <a:solidFill>
                <a:schemeClr val="dk1"/>
              </a:solidFill>
            </a:endParaRPr>
          </a:p>
        </p:txBody>
      </p:sp>
      <p:cxnSp>
        <p:nvCxnSpPr>
          <p:cNvPr id="76" name="Google Shape;76;p15"/>
          <p:cNvCxnSpPr/>
          <p:nvPr/>
        </p:nvCxnSpPr>
        <p:spPr>
          <a:xfrm flipH="1" rot="10800000">
            <a:off x="157650" y="777750"/>
            <a:ext cx="88287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800" y="1607575"/>
            <a:ext cx="4283398" cy="257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163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How They Died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789050"/>
            <a:ext cx="8674800" cy="4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Not only have the common causes of death evolved over the years, but the ages of people affected have, as well.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 flipH="1" rot="10800000">
            <a:off x="157650" y="777750"/>
            <a:ext cx="88287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225" y="1441050"/>
            <a:ext cx="6861752" cy="355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163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“Only the Good Die Young”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789050"/>
            <a:ext cx="8674800" cy="4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Prior to 1880, the vast majority of deaths recorded were between 0 and 40 years old.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From the 1920s onward, burials of 40-and-younger people had declined </a:t>
            </a:r>
            <a:r>
              <a:rPr lang="en" sz="1900">
                <a:solidFill>
                  <a:schemeClr val="dk1"/>
                </a:solidFill>
              </a:rPr>
              <a:t>significantly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92" name="Google Shape;92;p17"/>
          <p:cNvCxnSpPr/>
          <p:nvPr/>
        </p:nvCxnSpPr>
        <p:spPr>
          <a:xfrm flipH="1" rot="10800000">
            <a:off x="157650" y="777750"/>
            <a:ext cx="88287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613" y="2115200"/>
            <a:ext cx="3609888" cy="216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50" y="2115200"/>
            <a:ext cx="5046840" cy="216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2163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Deadliest Month in Nashville City Cemetery History 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789050"/>
            <a:ext cx="8674800" cy="4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While the Civil War period (1860-1865) saw many Nashvillians die - more than 5,000 - the </a:t>
            </a:r>
            <a:r>
              <a:rPr lang="en" sz="1900">
                <a:solidFill>
                  <a:srgbClr val="FF0000"/>
                </a:solidFill>
              </a:rPr>
              <a:t>most lethal month</a:t>
            </a:r>
            <a:r>
              <a:rPr lang="en" sz="1900">
                <a:solidFill>
                  <a:schemeClr val="dk1"/>
                </a:solidFill>
              </a:rPr>
              <a:t> in </a:t>
            </a:r>
            <a:r>
              <a:rPr lang="en" sz="1900">
                <a:solidFill>
                  <a:schemeClr val="dk1"/>
                </a:solidFill>
              </a:rPr>
              <a:t>Cemetery</a:t>
            </a:r>
            <a:r>
              <a:rPr lang="en" sz="1900">
                <a:solidFill>
                  <a:schemeClr val="dk1"/>
                </a:solidFill>
              </a:rPr>
              <a:t> history </a:t>
            </a:r>
            <a:r>
              <a:rPr lang="en" sz="1900">
                <a:solidFill>
                  <a:srgbClr val="FF0000"/>
                </a:solidFill>
              </a:rPr>
              <a:t>came more than a year after the war ended.</a:t>
            </a:r>
            <a:endParaRPr sz="1900">
              <a:solidFill>
                <a:srgbClr val="FF0000"/>
              </a:solidFill>
            </a:endParaRPr>
          </a:p>
          <a:p>
            <a:pPr indent="-3492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September 1866 saw 441 people buried in the </a:t>
            </a:r>
            <a:r>
              <a:rPr lang="en" sz="1900">
                <a:solidFill>
                  <a:schemeClr val="dk1"/>
                </a:solidFill>
              </a:rPr>
              <a:t>Cemetery, the most in any single month from 1842 to 1979. 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 flipH="1" rot="10800000">
            <a:off x="157650" y="777750"/>
            <a:ext cx="88287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8"/>
          <p:cNvSpPr txBox="1"/>
          <p:nvPr/>
        </p:nvSpPr>
        <p:spPr>
          <a:xfrm>
            <a:off x="520000" y="2340000"/>
            <a:ext cx="3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11700" y="1921750"/>
            <a:ext cx="30117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Of those, 327 - roughly 74% - </a:t>
            </a:r>
            <a:r>
              <a:rPr lang="en" sz="19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died from Cholera.</a:t>
            </a:r>
            <a:endParaRPr sz="19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By comparison, the next moth lethal month - July 1850, at the height of the Cholera epidemic - saw 370 burials.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100" y="1921752"/>
            <a:ext cx="5276324" cy="301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2167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r>
              <a:rPr lang="en" sz="7200"/>
              <a:t> </a:t>
            </a:r>
            <a:endParaRPr sz="7200"/>
          </a:p>
        </p:txBody>
      </p:sp>
      <p:sp>
        <p:nvSpPr>
          <p:cNvPr id="110" name="Google Shape;110;p19"/>
          <p:cNvSpPr txBox="1"/>
          <p:nvPr/>
        </p:nvSpPr>
        <p:spPr>
          <a:xfrm>
            <a:off x="520000" y="2340000"/>
            <a:ext cx="3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