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olun\Documents\DA9\Excel\city_cemetery-volunteercjt\data\Historic_Nashville_City_Cemetery_Interments__1846-19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olun\Documents\DA9\Excel\city_cemetery-volunteercjt\data\Historic_Nashville_City_Cemetery_Interments__1846-197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olun\Documents\DA9\Excel\city_cemetery-volunteercjt\data\Historic_Nashville_City_Cemetery_Interments__1846-197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[Historic_Nashville_City_Cemetery_Interments__1846-1979.xlsx]Burials per year for project!PivotTable5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'Burials per year for project'!$AI$1:$AI$2</c:f>
              <c:strCache>
                <c:ptCount val="1"/>
                <c:pt idx="0">
                  <c:v>Still Born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'Burials per year for project'!$AH$3:$AH$13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project'!$AI$3:$AI$13</c:f>
              <c:numCache>
                <c:formatCode>General</c:formatCode>
                <c:ptCount val="10"/>
                <c:pt idx="0">
                  <c:v>34</c:v>
                </c:pt>
                <c:pt idx="1">
                  <c:v>24</c:v>
                </c:pt>
                <c:pt idx="2">
                  <c:v>36</c:v>
                </c:pt>
                <c:pt idx="3">
                  <c:v>64</c:v>
                </c:pt>
                <c:pt idx="4">
                  <c:v>93</c:v>
                </c:pt>
                <c:pt idx="5">
                  <c:v>68</c:v>
                </c:pt>
                <c:pt idx="6">
                  <c:v>52</c:v>
                </c:pt>
                <c:pt idx="7">
                  <c:v>52</c:v>
                </c:pt>
                <c:pt idx="8">
                  <c:v>15</c:v>
                </c:pt>
                <c:pt idx="9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A9-4EFA-9AD9-5E6594C96739}"/>
            </c:ext>
          </c:extLst>
        </c:ser>
        <c:ser>
          <c:idx val="1"/>
          <c:order val="1"/>
          <c:tx>
            <c:strRef>
              <c:f>'Burials per year for project'!$AJ$1:$AJ$2</c:f>
              <c:strCache>
                <c:ptCount val="1"/>
                <c:pt idx="0">
                  <c:v>Teething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'Burials per year for project'!$AH$3:$AH$13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project'!$AJ$3:$AJ$13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33</c:v>
                </c:pt>
                <c:pt idx="3">
                  <c:v>60</c:v>
                </c:pt>
                <c:pt idx="4">
                  <c:v>74</c:v>
                </c:pt>
                <c:pt idx="5">
                  <c:v>44</c:v>
                </c:pt>
                <c:pt idx="6">
                  <c:v>43</c:v>
                </c:pt>
                <c:pt idx="7">
                  <c:v>31</c:v>
                </c:pt>
                <c:pt idx="8">
                  <c:v>4</c:v>
                </c:pt>
                <c:pt idx="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A9-4EFA-9AD9-5E6594C967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9573040"/>
        <c:axId val="1139574480"/>
      </c:lineChart>
      <c:catAx>
        <c:axId val="113957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574480"/>
        <c:crosses val="autoZero"/>
        <c:auto val="1"/>
        <c:lblAlgn val="ctr"/>
        <c:lblOffset val="100"/>
        <c:noMultiLvlLbl val="0"/>
      </c:catAx>
      <c:valAx>
        <c:axId val="113957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57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[Historic_Nashville_City_Cemetery_Interments__1846-1979.xlsx]Burials per year for project!PivotTable4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 w="1905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'Burials per year for project'!$AB$1:$AB$2</c:f>
              <c:strCache>
                <c:ptCount val="1"/>
                <c:pt idx="0">
                  <c:v>Cold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'Burials per year for project'!$AA$3:$AA$13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project'!$AB$3:$AB$13</c:f>
              <c:numCache>
                <c:formatCode>General</c:formatCode>
                <c:ptCount val="10"/>
                <c:pt idx="0">
                  <c:v>6</c:v>
                </c:pt>
                <c:pt idx="1">
                  <c:v>4</c:v>
                </c:pt>
                <c:pt idx="2">
                  <c:v>32</c:v>
                </c:pt>
                <c:pt idx="3">
                  <c:v>79</c:v>
                </c:pt>
                <c:pt idx="4">
                  <c:v>71</c:v>
                </c:pt>
                <c:pt idx="5">
                  <c:v>53</c:v>
                </c:pt>
                <c:pt idx="6">
                  <c:v>12</c:v>
                </c:pt>
                <c:pt idx="7">
                  <c:v>23</c:v>
                </c:pt>
                <c:pt idx="8">
                  <c:v>1</c:v>
                </c:pt>
                <c:pt idx="9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82-4E58-8B45-90F7D4882608}"/>
            </c:ext>
          </c:extLst>
        </c:ser>
        <c:ser>
          <c:idx val="1"/>
          <c:order val="1"/>
          <c:tx>
            <c:strRef>
              <c:f>'Burials per year for project'!$AC$1:$AC$2</c:f>
              <c:strCache>
                <c:ptCount val="1"/>
                <c:pt idx="0">
                  <c:v>Consumption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'Burials per year for project'!$AA$3:$AA$13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project'!$AC$3:$AC$13</c:f>
              <c:numCache>
                <c:formatCode>General</c:formatCode>
                <c:ptCount val="10"/>
                <c:pt idx="0">
                  <c:v>51</c:v>
                </c:pt>
                <c:pt idx="1">
                  <c:v>57</c:v>
                </c:pt>
                <c:pt idx="2">
                  <c:v>86</c:v>
                </c:pt>
                <c:pt idx="3">
                  <c:v>108</c:v>
                </c:pt>
                <c:pt idx="4">
                  <c:v>99</c:v>
                </c:pt>
                <c:pt idx="5">
                  <c:v>98</c:v>
                </c:pt>
                <c:pt idx="6">
                  <c:v>82</c:v>
                </c:pt>
                <c:pt idx="7">
                  <c:v>52</c:v>
                </c:pt>
                <c:pt idx="8">
                  <c:v>19</c:v>
                </c:pt>
                <c:pt idx="9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82-4E58-8B45-90F7D4882608}"/>
            </c:ext>
          </c:extLst>
        </c:ser>
        <c:ser>
          <c:idx val="2"/>
          <c:order val="2"/>
          <c:tx>
            <c:strRef>
              <c:f>'Burials per year for project'!$AD$1:$AD$2</c:f>
              <c:strCache>
                <c:ptCount val="1"/>
                <c:pt idx="0">
                  <c:v>Pneumonia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'Burials per year for project'!$AA$3:$AA$13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project'!$AD$3:$AD$13</c:f>
              <c:numCache>
                <c:formatCode>General</c:formatCode>
                <c:ptCount val="10"/>
                <c:pt idx="0">
                  <c:v>16</c:v>
                </c:pt>
                <c:pt idx="1">
                  <c:v>35</c:v>
                </c:pt>
                <c:pt idx="2">
                  <c:v>32</c:v>
                </c:pt>
                <c:pt idx="3">
                  <c:v>83</c:v>
                </c:pt>
                <c:pt idx="4">
                  <c:v>45</c:v>
                </c:pt>
                <c:pt idx="5">
                  <c:v>33</c:v>
                </c:pt>
                <c:pt idx="6">
                  <c:v>41</c:v>
                </c:pt>
                <c:pt idx="7">
                  <c:v>38</c:v>
                </c:pt>
                <c:pt idx="8">
                  <c:v>4</c:v>
                </c:pt>
                <c:pt idx="9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82-4E58-8B45-90F7D4882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9595120"/>
        <c:axId val="1139583600"/>
      </c:lineChart>
      <c:catAx>
        <c:axId val="113959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583600"/>
        <c:crosses val="autoZero"/>
        <c:auto val="1"/>
        <c:lblAlgn val="ctr"/>
        <c:lblOffset val="100"/>
        <c:noMultiLvlLbl val="0"/>
      </c:catAx>
      <c:valAx>
        <c:axId val="113958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59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635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[Historic_Nashville_City_Cemetery_Interments__1846-1979.xlsx]Burials per year for project!PivotTable7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'Burials per year for project'!$AR$1:$AR$2</c:f>
              <c:strCache>
                <c:ptCount val="1"/>
                <c:pt idx="0">
                  <c:v>Typhoid Fever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'Burials per year for project'!$AQ$3:$AQ$13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project'!$AR$3:$AR$13</c:f>
              <c:numCache>
                <c:formatCode>General</c:formatCode>
                <c:ptCount val="10"/>
                <c:pt idx="0">
                  <c:v>16</c:v>
                </c:pt>
                <c:pt idx="1">
                  <c:v>28</c:v>
                </c:pt>
                <c:pt idx="2">
                  <c:v>26</c:v>
                </c:pt>
                <c:pt idx="3">
                  <c:v>44</c:v>
                </c:pt>
                <c:pt idx="4">
                  <c:v>35</c:v>
                </c:pt>
                <c:pt idx="5">
                  <c:v>19</c:v>
                </c:pt>
                <c:pt idx="6">
                  <c:v>13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25-402A-9CF4-67DAE0115BCD}"/>
            </c:ext>
          </c:extLst>
        </c:ser>
        <c:ser>
          <c:idx val="1"/>
          <c:order val="1"/>
          <c:tx>
            <c:strRef>
              <c:f>'Burials per year for project'!$AS$1:$AS$2</c:f>
              <c:strCache>
                <c:ptCount val="1"/>
                <c:pt idx="0">
                  <c:v>Whooping Cough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'Burials per year for project'!$AQ$3:$AQ$13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project'!$AS$3:$AS$13</c:f>
              <c:numCache>
                <c:formatCode>General</c:formatCode>
                <c:ptCount val="10"/>
                <c:pt idx="0">
                  <c:v>9</c:v>
                </c:pt>
                <c:pt idx="1">
                  <c:v>7</c:v>
                </c:pt>
                <c:pt idx="2">
                  <c:v>36</c:v>
                </c:pt>
                <c:pt idx="3">
                  <c:v>60</c:v>
                </c:pt>
                <c:pt idx="4">
                  <c:v>49</c:v>
                </c:pt>
                <c:pt idx="5">
                  <c:v>15</c:v>
                </c:pt>
                <c:pt idx="6">
                  <c:v>8</c:v>
                </c:pt>
                <c:pt idx="9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25-402A-9CF4-67DAE0115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0830560"/>
        <c:axId val="1070815200"/>
      </c:lineChart>
      <c:catAx>
        <c:axId val="107083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815200"/>
        <c:crosses val="autoZero"/>
        <c:auto val="1"/>
        <c:lblAlgn val="ctr"/>
        <c:lblOffset val="100"/>
        <c:noMultiLvlLbl val="0"/>
      </c:catAx>
      <c:valAx>
        <c:axId val="107081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83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1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0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753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6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327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7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4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4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1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2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8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3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9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4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1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8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ashvillecitycemetery.org/civil-war-interments" TargetMode="External"/><Relationship Id="rId2" Type="http://schemas.openxmlformats.org/officeDocument/2006/relationships/hyperlink" Target="https://americancivilwar.com/statepic/tn/Nashville-Tennessee-Civil-Wa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s.gov/nr/travel/national_cemeteries/tennessee/nashville_national_cemetery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5401-48A8-A7A0-54A5-CC4956D01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unintended effects of the Civil War on disease?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072E8-D54E-CA40-DFFD-3C8B746DC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0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0423F3-8D7F-72A9-13D3-80DAD4AFA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891"/>
            <a:ext cx="12192000" cy="41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2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CE47-DAB5-E276-A1E7-0E9689FB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Civil War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2A41-0621-6CB6-2AD0-48EE45BB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April 12, 1861 – May 26, 1865</a:t>
            </a:r>
          </a:p>
          <a:p>
            <a:r>
              <a:rPr lang="en-US" b="1" dirty="0"/>
              <a:t>Franklin-Nashville Campaign </a:t>
            </a:r>
            <a:r>
              <a:rPr lang="en-US" b="1" dirty="0">
                <a:effectLst/>
              </a:rPr>
              <a:t>December 15-16, 1864</a:t>
            </a:r>
          </a:p>
          <a:p>
            <a:r>
              <a:rPr lang="en-US" dirty="0">
                <a:hlinkClick r:id="rId2"/>
              </a:rPr>
              <a:t>https://americancivilwar.com/statepic/tn/Nashville-Tennessee-Civil-War.html</a:t>
            </a:r>
            <a:endParaRPr lang="en-US" dirty="0"/>
          </a:p>
          <a:p>
            <a:r>
              <a:rPr lang="en-US" b="1" dirty="0">
                <a:effectLst/>
              </a:rPr>
              <a:t>Estimated Casualties: 6,602 total (US 2,140; CS 4,462)</a:t>
            </a:r>
          </a:p>
          <a:p>
            <a:r>
              <a:rPr lang="en-US" b="1" dirty="0"/>
              <a:t>Unable to find list of soldiers contained within data</a:t>
            </a:r>
          </a:p>
          <a:p>
            <a:r>
              <a:rPr lang="en-US" b="1" dirty="0"/>
              <a:t>There should be 269 Confederates buried there. (</a:t>
            </a:r>
            <a:r>
              <a:rPr lang="en-US" b="1" dirty="0">
                <a:hlinkClick r:id="rId3"/>
              </a:rPr>
              <a:t>https://thenashvillecitycemetery.org/civil-war-interments</a:t>
            </a:r>
            <a:r>
              <a:rPr lang="en-US" b="1" dirty="0"/>
              <a:t>)</a:t>
            </a:r>
          </a:p>
          <a:p>
            <a:r>
              <a:rPr lang="en-US" b="1" dirty="0"/>
              <a:t>33,000 veterans, spouses, and dependents are buried at the Nashville National Cemetery (</a:t>
            </a:r>
            <a:r>
              <a:rPr lang="en-US" b="1" dirty="0">
                <a:hlinkClick r:id="rId4"/>
              </a:rPr>
              <a:t>https://www.nps.gov/nr/travel/national_cemeteries/tennessee/nashville_national_cemetery.html</a:t>
            </a:r>
            <a:r>
              <a:rPr lang="en-US" b="1" dirty="0"/>
              <a:t>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064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89DA97B-0DFA-9016-4E6D-D0525039EC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388430"/>
              </p:ext>
            </p:extLst>
          </p:nvPr>
        </p:nvGraphicFramePr>
        <p:xfrm>
          <a:off x="6587412" y="-1"/>
          <a:ext cx="5604588" cy="3362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469EC4E-7512-E125-5E62-4A0F9CDCC7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952850"/>
              </p:ext>
            </p:extLst>
          </p:nvPr>
        </p:nvGraphicFramePr>
        <p:xfrm>
          <a:off x="-1" y="-1"/>
          <a:ext cx="5688658" cy="3362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EEE3ED2-BE1A-8C2A-8C62-EACBDB073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770" y="3495247"/>
            <a:ext cx="5587229" cy="3362753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518FD8E-CF12-27C1-5A9F-2556F2AA39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375856"/>
              </p:ext>
            </p:extLst>
          </p:nvPr>
        </p:nvGraphicFramePr>
        <p:xfrm>
          <a:off x="-1" y="3755096"/>
          <a:ext cx="5688658" cy="3102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2461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5B9A9D-C6DD-3B63-0967-E04D41C8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79484"/>
            <a:ext cx="12049125" cy="294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55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122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What are the unintended effects of the Civil War on disease?</vt:lpstr>
      <vt:lpstr>PowerPoint Presentation</vt:lpstr>
      <vt:lpstr>Civil War dates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unintended effects of the Civil War on disease?</dc:title>
  <dc:creator>Chase Taylor</dc:creator>
  <cp:lastModifiedBy>Chase Taylor</cp:lastModifiedBy>
  <cp:revision>4</cp:revision>
  <dcterms:created xsi:type="dcterms:W3CDTF">2023-05-30T23:08:25Z</dcterms:created>
  <dcterms:modified xsi:type="dcterms:W3CDTF">2023-05-31T01:25:37Z</dcterms:modified>
</cp:coreProperties>
</file>