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9" r:id="rId1"/>
  </p:sldMasterIdLst>
  <p:sldIdLst>
    <p:sldId id="256" r:id="rId2"/>
    <p:sldId id="259" r:id="rId3"/>
    <p:sldId id="262" r:id="rId4"/>
    <p:sldId id="257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olun\Documents\DA9\Excel\city_cemetery-volunteercjt\data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olun\Documents\DA9\Excel\city_cemetery-volunteercjt\data\Historic_Nashville_City_Cemetery_Interments__1846-197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olun\Documents\DA9\Excel\city_cemetery-volunteercjt\data\Historic_Nashville_City_Cemetery_Interments__1846-197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olun\Documents\DA9\Excel\city_cemetery-volunteercjt\data\Historic_Nashville_City_Cemetery_Interments__1846-197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[Historic_Nashville_City_Cemetery_Interments__1846-1979.xlsx]Burials per year!PivotTable4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Burials per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'Burials per year'!$B$1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'Burials per year'!$A$2:$A$131</c:f>
              <c:strCache>
                <c:ptCount val="129"/>
                <c:pt idx="0">
                  <c:v>1846</c:v>
                </c:pt>
                <c:pt idx="1">
                  <c:v>1847</c:v>
                </c:pt>
                <c:pt idx="2">
                  <c:v>1848</c:v>
                </c:pt>
                <c:pt idx="3">
                  <c:v>1849</c:v>
                </c:pt>
                <c:pt idx="4">
                  <c:v>1850</c:v>
                </c:pt>
                <c:pt idx="5">
                  <c:v>1851</c:v>
                </c:pt>
                <c:pt idx="6">
                  <c:v>1852</c:v>
                </c:pt>
                <c:pt idx="7">
                  <c:v>1853</c:v>
                </c:pt>
                <c:pt idx="8">
                  <c:v>1854</c:v>
                </c:pt>
                <c:pt idx="9">
                  <c:v>1855</c:v>
                </c:pt>
                <c:pt idx="10">
                  <c:v>1856</c:v>
                </c:pt>
                <c:pt idx="11">
                  <c:v>1857</c:v>
                </c:pt>
                <c:pt idx="12">
                  <c:v>1858</c:v>
                </c:pt>
                <c:pt idx="13">
                  <c:v>1859</c:v>
                </c:pt>
                <c:pt idx="14">
                  <c:v>1860</c:v>
                </c:pt>
                <c:pt idx="15">
                  <c:v>1861</c:v>
                </c:pt>
                <c:pt idx="16">
                  <c:v>1862</c:v>
                </c:pt>
                <c:pt idx="17">
                  <c:v>1863</c:v>
                </c:pt>
                <c:pt idx="18">
                  <c:v>1864</c:v>
                </c:pt>
                <c:pt idx="19">
                  <c:v>1865</c:v>
                </c:pt>
                <c:pt idx="20">
                  <c:v>1866</c:v>
                </c:pt>
                <c:pt idx="21">
                  <c:v>1867</c:v>
                </c:pt>
                <c:pt idx="22">
                  <c:v>1868</c:v>
                </c:pt>
                <c:pt idx="23">
                  <c:v>1869</c:v>
                </c:pt>
                <c:pt idx="24">
                  <c:v>1870</c:v>
                </c:pt>
                <c:pt idx="25">
                  <c:v>1871</c:v>
                </c:pt>
                <c:pt idx="26">
                  <c:v>1872</c:v>
                </c:pt>
                <c:pt idx="27">
                  <c:v>1873</c:v>
                </c:pt>
                <c:pt idx="28">
                  <c:v>1874</c:v>
                </c:pt>
                <c:pt idx="29">
                  <c:v>1875</c:v>
                </c:pt>
                <c:pt idx="30">
                  <c:v>1876</c:v>
                </c:pt>
                <c:pt idx="31">
                  <c:v>1877</c:v>
                </c:pt>
                <c:pt idx="32">
                  <c:v>1878</c:v>
                </c:pt>
                <c:pt idx="33">
                  <c:v>1879</c:v>
                </c:pt>
                <c:pt idx="34">
                  <c:v>1880</c:v>
                </c:pt>
                <c:pt idx="35">
                  <c:v>1881</c:v>
                </c:pt>
                <c:pt idx="36">
                  <c:v>1882</c:v>
                </c:pt>
                <c:pt idx="37">
                  <c:v>1883</c:v>
                </c:pt>
                <c:pt idx="38">
                  <c:v>1884</c:v>
                </c:pt>
                <c:pt idx="39">
                  <c:v>1885</c:v>
                </c:pt>
                <c:pt idx="40">
                  <c:v>1886</c:v>
                </c:pt>
                <c:pt idx="41">
                  <c:v>1887</c:v>
                </c:pt>
                <c:pt idx="42">
                  <c:v>1888</c:v>
                </c:pt>
                <c:pt idx="43">
                  <c:v>1889</c:v>
                </c:pt>
                <c:pt idx="44">
                  <c:v>1890</c:v>
                </c:pt>
                <c:pt idx="45">
                  <c:v>1891</c:v>
                </c:pt>
                <c:pt idx="46">
                  <c:v>1892</c:v>
                </c:pt>
                <c:pt idx="47">
                  <c:v>1893</c:v>
                </c:pt>
                <c:pt idx="48">
                  <c:v>1894</c:v>
                </c:pt>
                <c:pt idx="49">
                  <c:v>1895</c:v>
                </c:pt>
                <c:pt idx="50">
                  <c:v>1896</c:v>
                </c:pt>
                <c:pt idx="51">
                  <c:v>1897</c:v>
                </c:pt>
                <c:pt idx="52">
                  <c:v>1898</c:v>
                </c:pt>
                <c:pt idx="53">
                  <c:v>1899</c:v>
                </c:pt>
                <c:pt idx="54">
                  <c:v>1900</c:v>
                </c:pt>
                <c:pt idx="55">
                  <c:v>1901</c:v>
                </c:pt>
                <c:pt idx="56">
                  <c:v>1902</c:v>
                </c:pt>
                <c:pt idx="57">
                  <c:v>1903</c:v>
                </c:pt>
                <c:pt idx="58">
                  <c:v>1904</c:v>
                </c:pt>
                <c:pt idx="59">
                  <c:v>1905</c:v>
                </c:pt>
                <c:pt idx="60">
                  <c:v>1906</c:v>
                </c:pt>
                <c:pt idx="61">
                  <c:v>1907</c:v>
                </c:pt>
                <c:pt idx="62">
                  <c:v>1908</c:v>
                </c:pt>
                <c:pt idx="63">
                  <c:v>1909</c:v>
                </c:pt>
                <c:pt idx="64">
                  <c:v>1910</c:v>
                </c:pt>
                <c:pt idx="65">
                  <c:v>1911</c:v>
                </c:pt>
                <c:pt idx="66">
                  <c:v>1912</c:v>
                </c:pt>
                <c:pt idx="67">
                  <c:v>1913</c:v>
                </c:pt>
                <c:pt idx="68">
                  <c:v>1914</c:v>
                </c:pt>
                <c:pt idx="69">
                  <c:v>1915</c:v>
                </c:pt>
                <c:pt idx="70">
                  <c:v>1916</c:v>
                </c:pt>
                <c:pt idx="71">
                  <c:v>1917</c:v>
                </c:pt>
                <c:pt idx="72">
                  <c:v>1918</c:v>
                </c:pt>
                <c:pt idx="73">
                  <c:v>1919</c:v>
                </c:pt>
                <c:pt idx="74">
                  <c:v>1920</c:v>
                </c:pt>
                <c:pt idx="75">
                  <c:v>1921</c:v>
                </c:pt>
                <c:pt idx="76">
                  <c:v>1922</c:v>
                </c:pt>
                <c:pt idx="77">
                  <c:v>1923</c:v>
                </c:pt>
                <c:pt idx="78">
                  <c:v>1924</c:v>
                </c:pt>
                <c:pt idx="79">
                  <c:v>1925</c:v>
                </c:pt>
                <c:pt idx="80">
                  <c:v>1926</c:v>
                </c:pt>
                <c:pt idx="81">
                  <c:v>1927</c:v>
                </c:pt>
                <c:pt idx="82">
                  <c:v>1928</c:v>
                </c:pt>
                <c:pt idx="83">
                  <c:v>1929</c:v>
                </c:pt>
                <c:pt idx="84">
                  <c:v>1930</c:v>
                </c:pt>
                <c:pt idx="85">
                  <c:v>1931</c:v>
                </c:pt>
                <c:pt idx="86">
                  <c:v>1932</c:v>
                </c:pt>
                <c:pt idx="87">
                  <c:v>1933</c:v>
                </c:pt>
                <c:pt idx="88">
                  <c:v>1934</c:v>
                </c:pt>
                <c:pt idx="89">
                  <c:v>1935</c:v>
                </c:pt>
                <c:pt idx="90">
                  <c:v>1936</c:v>
                </c:pt>
                <c:pt idx="91">
                  <c:v>1937</c:v>
                </c:pt>
                <c:pt idx="92">
                  <c:v>1938</c:v>
                </c:pt>
                <c:pt idx="93">
                  <c:v>1939</c:v>
                </c:pt>
                <c:pt idx="94">
                  <c:v>1940</c:v>
                </c:pt>
                <c:pt idx="95">
                  <c:v>1941</c:v>
                </c:pt>
                <c:pt idx="96">
                  <c:v>1942</c:v>
                </c:pt>
                <c:pt idx="97">
                  <c:v>1943</c:v>
                </c:pt>
                <c:pt idx="98">
                  <c:v>1944</c:v>
                </c:pt>
                <c:pt idx="99">
                  <c:v>1945</c:v>
                </c:pt>
                <c:pt idx="100">
                  <c:v>1946</c:v>
                </c:pt>
                <c:pt idx="101">
                  <c:v>1947</c:v>
                </c:pt>
                <c:pt idx="102">
                  <c:v>1948</c:v>
                </c:pt>
                <c:pt idx="103">
                  <c:v>1949</c:v>
                </c:pt>
                <c:pt idx="104">
                  <c:v>1950</c:v>
                </c:pt>
                <c:pt idx="105">
                  <c:v>1951</c:v>
                </c:pt>
                <c:pt idx="106">
                  <c:v>1952</c:v>
                </c:pt>
                <c:pt idx="107">
                  <c:v>1953</c:v>
                </c:pt>
                <c:pt idx="108">
                  <c:v>1954</c:v>
                </c:pt>
                <c:pt idx="109">
                  <c:v>1955</c:v>
                </c:pt>
                <c:pt idx="110">
                  <c:v>1956</c:v>
                </c:pt>
                <c:pt idx="111">
                  <c:v>1957</c:v>
                </c:pt>
                <c:pt idx="112">
                  <c:v>1958</c:v>
                </c:pt>
                <c:pt idx="113">
                  <c:v>1959</c:v>
                </c:pt>
                <c:pt idx="114">
                  <c:v>1960</c:v>
                </c:pt>
                <c:pt idx="115">
                  <c:v>1961</c:v>
                </c:pt>
                <c:pt idx="116">
                  <c:v>1962</c:v>
                </c:pt>
                <c:pt idx="117">
                  <c:v>1964</c:v>
                </c:pt>
                <c:pt idx="118">
                  <c:v>1966</c:v>
                </c:pt>
                <c:pt idx="119">
                  <c:v>1968</c:v>
                </c:pt>
                <c:pt idx="120">
                  <c:v>1969</c:v>
                </c:pt>
                <c:pt idx="121">
                  <c:v>1970</c:v>
                </c:pt>
                <c:pt idx="122">
                  <c:v>1971</c:v>
                </c:pt>
                <c:pt idx="123">
                  <c:v>1972</c:v>
                </c:pt>
                <c:pt idx="124">
                  <c:v>1974</c:v>
                </c:pt>
                <c:pt idx="125">
                  <c:v>1977</c:v>
                </c:pt>
                <c:pt idx="126">
                  <c:v>1978</c:v>
                </c:pt>
                <c:pt idx="127">
                  <c:v>1979</c:v>
                </c:pt>
                <c:pt idx="128">
                  <c:v>(blank)</c:v>
                </c:pt>
              </c:strCache>
            </c:strRef>
          </c:cat>
          <c:val>
            <c:numRef>
              <c:f>'Burials per year'!$B$2:$B$131</c:f>
              <c:numCache>
                <c:formatCode>General</c:formatCode>
                <c:ptCount val="129"/>
                <c:pt idx="0">
                  <c:v>246</c:v>
                </c:pt>
                <c:pt idx="1">
                  <c:v>476</c:v>
                </c:pt>
                <c:pt idx="2">
                  <c:v>447</c:v>
                </c:pt>
                <c:pt idx="3">
                  <c:v>745</c:v>
                </c:pt>
                <c:pt idx="4">
                  <c:v>809</c:v>
                </c:pt>
                <c:pt idx="5">
                  <c:v>385</c:v>
                </c:pt>
                <c:pt idx="6">
                  <c:v>552</c:v>
                </c:pt>
                <c:pt idx="7">
                  <c:v>429</c:v>
                </c:pt>
                <c:pt idx="8">
                  <c:v>596</c:v>
                </c:pt>
                <c:pt idx="9">
                  <c:v>476</c:v>
                </c:pt>
                <c:pt idx="10">
                  <c:v>428</c:v>
                </c:pt>
                <c:pt idx="11">
                  <c:v>402</c:v>
                </c:pt>
                <c:pt idx="12">
                  <c:v>415</c:v>
                </c:pt>
                <c:pt idx="13">
                  <c:v>482</c:v>
                </c:pt>
                <c:pt idx="14">
                  <c:v>575</c:v>
                </c:pt>
                <c:pt idx="15">
                  <c:v>455</c:v>
                </c:pt>
                <c:pt idx="16">
                  <c:v>627</c:v>
                </c:pt>
                <c:pt idx="17">
                  <c:v>836</c:v>
                </c:pt>
                <c:pt idx="18">
                  <c:v>1372</c:v>
                </c:pt>
                <c:pt idx="19">
                  <c:v>1366</c:v>
                </c:pt>
                <c:pt idx="20">
                  <c:v>1354</c:v>
                </c:pt>
                <c:pt idx="21">
                  <c:v>542</c:v>
                </c:pt>
                <c:pt idx="22">
                  <c:v>504</c:v>
                </c:pt>
                <c:pt idx="23">
                  <c:v>209</c:v>
                </c:pt>
                <c:pt idx="24">
                  <c:v>312</c:v>
                </c:pt>
                <c:pt idx="25">
                  <c:v>285</c:v>
                </c:pt>
                <c:pt idx="26">
                  <c:v>283</c:v>
                </c:pt>
                <c:pt idx="27">
                  <c:v>559</c:v>
                </c:pt>
                <c:pt idx="28">
                  <c:v>337</c:v>
                </c:pt>
                <c:pt idx="29">
                  <c:v>159</c:v>
                </c:pt>
                <c:pt idx="30">
                  <c:v>148</c:v>
                </c:pt>
                <c:pt idx="31">
                  <c:v>155</c:v>
                </c:pt>
                <c:pt idx="32">
                  <c:v>118</c:v>
                </c:pt>
                <c:pt idx="33">
                  <c:v>138</c:v>
                </c:pt>
                <c:pt idx="34">
                  <c:v>204</c:v>
                </c:pt>
                <c:pt idx="35">
                  <c:v>156</c:v>
                </c:pt>
                <c:pt idx="36">
                  <c:v>111</c:v>
                </c:pt>
                <c:pt idx="37">
                  <c:v>128</c:v>
                </c:pt>
                <c:pt idx="38">
                  <c:v>99</c:v>
                </c:pt>
                <c:pt idx="39">
                  <c:v>69</c:v>
                </c:pt>
                <c:pt idx="40">
                  <c:v>70</c:v>
                </c:pt>
                <c:pt idx="41">
                  <c:v>67</c:v>
                </c:pt>
                <c:pt idx="42">
                  <c:v>50</c:v>
                </c:pt>
                <c:pt idx="43">
                  <c:v>50</c:v>
                </c:pt>
                <c:pt idx="44">
                  <c:v>46</c:v>
                </c:pt>
                <c:pt idx="45">
                  <c:v>58</c:v>
                </c:pt>
                <c:pt idx="46">
                  <c:v>48</c:v>
                </c:pt>
                <c:pt idx="47">
                  <c:v>51</c:v>
                </c:pt>
                <c:pt idx="48">
                  <c:v>55</c:v>
                </c:pt>
                <c:pt idx="49">
                  <c:v>47</c:v>
                </c:pt>
                <c:pt idx="50">
                  <c:v>42</c:v>
                </c:pt>
                <c:pt idx="51">
                  <c:v>52</c:v>
                </c:pt>
                <c:pt idx="52">
                  <c:v>37</c:v>
                </c:pt>
                <c:pt idx="53">
                  <c:v>53</c:v>
                </c:pt>
                <c:pt idx="54">
                  <c:v>37</c:v>
                </c:pt>
                <c:pt idx="55">
                  <c:v>36</c:v>
                </c:pt>
                <c:pt idx="56">
                  <c:v>37</c:v>
                </c:pt>
                <c:pt idx="57">
                  <c:v>40</c:v>
                </c:pt>
                <c:pt idx="58">
                  <c:v>41</c:v>
                </c:pt>
                <c:pt idx="59">
                  <c:v>26</c:v>
                </c:pt>
                <c:pt idx="60">
                  <c:v>31</c:v>
                </c:pt>
                <c:pt idx="61">
                  <c:v>18</c:v>
                </c:pt>
                <c:pt idx="62">
                  <c:v>35</c:v>
                </c:pt>
                <c:pt idx="63">
                  <c:v>29</c:v>
                </c:pt>
                <c:pt idx="64">
                  <c:v>28</c:v>
                </c:pt>
                <c:pt idx="65">
                  <c:v>35</c:v>
                </c:pt>
                <c:pt idx="66">
                  <c:v>22</c:v>
                </c:pt>
                <c:pt idx="67">
                  <c:v>19</c:v>
                </c:pt>
                <c:pt idx="68">
                  <c:v>30</c:v>
                </c:pt>
                <c:pt idx="69">
                  <c:v>29</c:v>
                </c:pt>
                <c:pt idx="70">
                  <c:v>25</c:v>
                </c:pt>
                <c:pt idx="71">
                  <c:v>14</c:v>
                </c:pt>
                <c:pt idx="72">
                  <c:v>24</c:v>
                </c:pt>
                <c:pt idx="73">
                  <c:v>18</c:v>
                </c:pt>
                <c:pt idx="74">
                  <c:v>12</c:v>
                </c:pt>
                <c:pt idx="75">
                  <c:v>13</c:v>
                </c:pt>
                <c:pt idx="76">
                  <c:v>24</c:v>
                </c:pt>
                <c:pt idx="77">
                  <c:v>18</c:v>
                </c:pt>
                <c:pt idx="78">
                  <c:v>22</c:v>
                </c:pt>
                <c:pt idx="79">
                  <c:v>14</c:v>
                </c:pt>
                <c:pt idx="80">
                  <c:v>19</c:v>
                </c:pt>
                <c:pt idx="81">
                  <c:v>10</c:v>
                </c:pt>
                <c:pt idx="82">
                  <c:v>16</c:v>
                </c:pt>
                <c:pt idx="83">
                  <c:v>28</c:v>
                </c:pt>
                <c:pt idx="84">
                  <c:v>12</c:v>
                </c:pt>
                <c:pt idx="85">
                  <c:v>16</c:v>
                </c:pt>
                <c:pt idx="86">
                  <c:v>19</c:v>
                </c:pt>
                <c:pt idx="87">
                  <c:v>14</c:v>
                </c:pt>
                <c:pt idx="88">
                  <c:v>22</c:v>
                </c:pt>
                <c:pt idx="89">
                  <c:v>18</c:v>
                </c:pt>
                <c:pt idx="90">
                  <c:v>10</c:v>
                </c:pt>
                <c:pt idx="91">
                  <c:v>13</c:v>
                </c:pt>
                <c:pt idx="92">
                  <c:v>12</c:v>
                </c:pt>
                <c:pt idx="93">
                  <c:v>7</c:v>
                </c:pt>
                <c:pt idx="94">
                  <c:v>11</c:v>
                </c:pt>
                <c:pt idx="95">
                  <c:v>10</c:v>
                </c:pt>
                <c:pt idx="96">
                  <c:v>4</c:v>
                </c:pt>
                <c:pt idx="97">
                  <c:v>10</c:v>
                </c:pt>
                <c:pt idx="98">
                  <c:v>11</c:v>
                </c:pt>
                <c:pt idx="99">
                  <c:v>8</c:v>
                </c:pt>
                <c:pt idx="100">
                  <c:v>11</c:v>
                </c:pt>
                <c:pt idx="101">
                  <c:v>7</c:v>
                </c:pt>
                <c:pt idx="102">
                  <c:v>4</c:v>
                </c:pt>
                <c:pt idx="103">
                  <c:v>3</c:v>
                </c:pt>
                <c:pt idx="104">
                  <c:v>4</c:v>
                </c:pt>
                <c:pt idx="105">
                  <c:v>5</c:v>
                </c:pt>
                <c:pt idx="106">
                  <c:v>2</c:v>
                </c:pt>
                <c:pt idx="107">
                  <c:v>3</c:v>
                </c:pt>
                <c:pt idx="108">
                  <c:v>1</c:v>
                </c:pt>
                <c:pt idx="109">
                  <c:v>4</c:v>
                </c:pt>
                <c:pt idx="110">
                  <c:v>2</c:v>
                </c:pt>
                <c:pt idx="111">
                  <c:v>2</c:v>
                </c:pt>
                <c:pt idx="112">
                  <c:v>3</c:v>
                </c:pt>
                <c:pt idx="113">
                  <c:v>1</c:v>
                </c:pt>
                <c:pt idx="114">
                  <c:v>4</c:v>
                </c:pt>
                <c:pt idx="115">
                  <c:v>1</c:v>
                </c:pt>
                <c:pt idx="116">
                  <c:v>4</c:v>
                </c:pt>
                <c:pt idx="117">
                  <c:v>2</c:v>
                </c:pt>
                <c:pt idx="118">
                  <c:v>2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2</c:v>
                </c:pt>
                <c:pt idx="123">
                  <c:v>2</c:v>
                </c:pt>
                <c:pt idx="124">
                  <c:v>1</c:v>
                </c:pt>
                <c:pt idx="125">
                  <c:v>3</c:v>
                </c:pt>
                <c:pt idx="126">
                  <c:v>2</c:v>
                </c:pt>
                <c:pt idx="12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34-4C19-B15F-DD5D8275B3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6851344"/>
        <c:axId val="1216852304"/>
      </c:lineChart>
      <c:catAx>
        <c:axId val="121685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852304"/>
        <c:crosses val="autoZero"/>
        <c:auto val="1"/>
        <c:lblAlgn val="ctr"/>
        <c:lblOffset val="100"/>
        <c:noMultiLvlLbl val="0"/>
      </c:catAx>
      <c:valAx>
        <c:axId val="121685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85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[Historic_Nashville_City_Cemetery_Interments__1846-1979.xlsx]Burials per year for project!PivotTable4</c:name>
    <c:fmtId val="20"/>
  </c:pivotSource>
  <c:chart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'Burials per year for project'!$AB$1:$AB$2</c:f>
              <c:strCache>
                <c:ptCount val="1"/>
                <c:pt idx="0">
                  <c:v>Cold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'Burials per year for project'!$AA$3:$AA$13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project'!$AB$3:$AB$13</c:f>
              <c:numCache>
                <c:formatCode>General</c:formatCode>
                <c:ptCount val="10"/>
                <c:pt idx="0">
                  <c:v>6</c:v>
                </c:pt>
                <c:pt idx="1">
                  <c:v>4</c:v>
                </c:pt>
                <c:pt idx="2">
                  <c:v>32</c:v>
                </c:pt>
                <c:pt idx="3">
                  <c:v>79</c:v>
                </c:pt>
                <c:pt idx="4">
                  <c:v>71</c:v>
                </c:pt>
                <c:pt idx="5">
                  <c:v>53</c:v>
                </c:pt>
                <c:pt idx="6">
                  <c:v>12</c:v>
                </c:pt>
                <c:pt idx="7">
                  <c:v>23</c:v>
                </c:pt>
                <c:pt idx="8">
                  <c:v>1</c:v>
                </c:pt>
                <c:pt idx="9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30-4B2E-96CC-380C8B4A4D31}"/>
            </c:ext>
          </c:extLst>
        </c:ser>
        <c:ser>
          <c:idx val="1"/>
          <c:order val="1"/>
          <c:tx>
            <c:strRef>
              <c:f>'Burials per year for project'!$AC$1:$AC$2</c:f>
              <c:strCache>
                <c:ptCount val="1"/>
                <c:pt idx="0">
                  <c:v>Consumption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'Burials per year for project'!$AA$3:$AA$13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project'!$AC$3:$AC$13</c:f>
              <c:numCache>
                <c:formatCode>General</c:formatCode>
                <c:ptCount val="10"/>
                <c:pt idx="0">
                  <c:v>51</c:v>
                </c:pt>
                <c:pt idx="1">
                  <c:v>57</c:v>
                </c:pt>
                <c:pt idx="2">
                  <c:v>86</c:v>
                </c:pt>
                <c:pt idx="3">
                  <c:v>108</c:v>
                </c:pt>
                <c:pt idx="4">
                  <c:v>99</c:v>
                </c:pt>
                <c:pt idx="5">
                  <c:v>98</c:v>
                </c:pt>
                <c:pt idx="6">
                  <c:v>82</c:v>
                </c:pt>
                <c:pt idx="7">
                  <c:v>52</c:v>
                </c:pt>
                <c:pt idx="8">
                  <c:v>19</c:v>
                </c:pt>
                <c:pt idx="9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30-4B2E-96CC-380C8B4A4D31}"/>
            </c:ext>
          </c:extLst>
        </c:ser>
        <c:ser>
          <c:idx val="2"/>
          <c:order val="2"/>
          <c:tx>
            <c:strRef>
              <c:f>'Burials per year for project'!$AD$1:$AD$2</c:f>
              <c:strCache>
                <c:ptCount val="1"/>
                <c:pt idx="0">
                  <c:v>Pneumonia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'Burials per year for project'!$AA$3:$AA$13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project'!$AD$3:$AD$13</c:f>
              <c:numCache>
                <c:formatCode>General</c:formatCode>
                <c:ptCount val="10"/>
                <c:pt idx="0">
                  <c:v>16</c:v>
                </c:pt>
                <c:pt idx="1">
                  <c:v>35</c:v>
                </c:pt>
                <c:pt idx="2">
                  <c:v>32</c:v>
                </c:pt>
                <c:pt idx="3">
                  <c:v>83</c:v>
                </c:pt>
                <c:pt idx="4">
                  <c:v>45</c:v>
                </c:pt>
                <c:pt idx="5">
                  <c:v>33</c:v>
                </c:pt>
                <c:pt idx="6">
                  <c:v>41</c:v>
                </c:pt>
                <c:pt idx="7">
                  <c:v>38</c:v>
                </c:pt>
                <c:pt idx="8">
                  <c:v>4</c:v>
                </c:pt>
                <c:pt idx="9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30-4B2E-96CC-380C8B4A4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5232752"/>
        <c:axId val="1995231792"/>
      </c:lineChart>
      <c:catAx>
        <c:axId val="199523275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231792"/>
        <c:crosses val="autoZero"/>
        <c:auto val="1"/>
        <c:lblAlgn val="ctr"/>
        <c:lblOffset val="100"/>
        <c:noMultiLvlLbl val="0"/>
      </c:catAx>
      <c:valAx>
        <c:axId val="19952317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23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[Historic_Nashville_City_Cemetery_Interments__1846-1979.xlsx]Burials per year for project!PivotTable5</c:name>
    <c:fmtId val="10"/>
  </c:pivotSource>
  <c:chart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'Burials per year for project'!$AI$1:$AI$2</c:f>
              <c:strCache>
                <c:ptCount val="1"/>
                <c:pt idx="0">
                  <c:v>Still Born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'Burials per year for project'!$AH$3:$AH$13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project'!$AI$3:$AI$13</c:f>
              <c:numCache>
                <c:formatCode>General</c:formatCode>
                <c:ptCount val="10"/>
                <c:pt idx="0">
                  <c:v>34</c:v>
                </c:pt>
                <c:pt idx="1">
                  <c:v>24</c:v>
                </c:pt>
                <c:pt idx="2">
                  <c:v>36</c:v>
                </c:pt>
                <c:pt idx="3">
                  <c:v>64</c:v>
                </c:pt>
                <c:pt idx="4">
                  <c:v>93</c:v>
                </c:pt>
                <c:pt idx="5">
                  <c:v>68</c:v>
                </c:pt>
                <c:pt idx="6">
                  <c:v>52</c:v>
                </c:pt>
                <c:pt idx="7">
                  <c:v>52</c:v>
                </c:pt>
                <c:pt idx="8">
                  <c:v>15</c:v>
                </c:pt>
                <c:pt idx="9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0A-4D46-9B46-B7F57AE35564}"/>
            </c:ext>
          </c:extLst>
        </c:ser>
        <c:ser>
          <c:idx val="1"/>
          <c:order val="1"/>
          <c:tx>
            <c:strRef>
              <c:f>'Burials per year for project'!$AJ$1:$AJ$2</c:f>
              <c:strCache>
                <c:ptCount val="1"/>
                <c:pt idx="0">
                  <c:v>Teething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'Burials per year for project'!$AH$3:$AH$13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project'!$AJ$3:$AJ$13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33</c:v>
                </c:pt>
                <c:pt idx="3">
                  <c:v>60</c:v>
                </c:pt>
                <c:pt idx="4">
                  <c:v>74</c:v>
                </c:pt>
                <c:pt idx="5">
                  <c:v>44</c:v>
                </c:pt>
                <c:pt idx="6">
                  <c:v>43</c:v>
                </c:pt>
                <c:pt idx="7">
                  <c:v>31</c:v>
                </c:pt>
                <c:pt idx="8">
                  <c:v>4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0A-4D46-9B46-B7F57AE35564}"/>
            </c:ext>
          </c:extLst>
        </c:ser>
        <c:ser>
          <c:idx val="2"/>
          <c:order val="2"/>
          <c:tx>
            <c:strRef>
              <c:f>'Burials per year for project'!$AK$1:$AK$2</c:f>
              <c:strCache>
                <c:ptCount val="1"/>
                <c:pt idx="0">
                  <c:v>Unknown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'Burials per year for project'!$AH$3:$AH$13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project'!$AK$3:$AK$13</c:f>
              <c:numCache>
                <c:formatCode>General</c:formatCode>
                <c:ptCount val="10"/>
                <c:pt idx="0">
                  <c:v>43</c:v>
                </c:pt>
                <c:pt idx="1">
                  <c:v>89</c:v>
                </c:pt>
                <c:pt idx="2">
                  <c:v>96</c:v>
                </c:pt>
                <c:pt idx="3">
                  <c:v>78</c:v>
                </c:pt>
                <c:pt idx="4">
                  <c:v>139</c:v>
                </c:pt>
                <c:pt idx="5">
                  <c:v>98</c:v>
                </c:pt>
                <c:pt idx="6">
                  <c:v>41</c:v>
                </c:pt>
                <c:pt idx="7">
                  <c:v>14</c:v>
                </c:pt>
                <c:pt idx="8">
                  <c:v>35</c:v>
                </c:pt>
                <c:pt idx="9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0A-4D46-9B46-B7F57AE35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9573040"/>
        <c:axId val="1139574480"/>
      </c:lineChart>
      <c:catAx>
        <c:axId val="11395730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574480"/>
        <c:crosses val="autoZero"/>
        <c:auto val="1"/>
        <c:lblAlgn val="ctr"/>
        <c:lblOffset val="100"/>
        <c:noMultiLvlLbl val="0"/>
      </c:catAx>
      <c:valAx>
        <c:axId val="113957448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57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[Historic_Nashville_City_Cemetery_Interments__1846-1979.xlsx]Burials per year for project!PivotTable8</c:name>
    <c:fmtId val="10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'Burials per year for project'!$B$38:$B$39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'Burials per year for project'!$A$40:$A$50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project'!$B$40:$B$50</c:f>
              <c:numCache>
                <c:formatCode>General</c:formatCode>
                <c:ptCount val="10"/>
                <c:pt idx="0">
                  <c:v>4</c:v>
                </c:pt>
                <c:pt idx="1">
                  <c:v>23</c:v>
                </c:pt>
                <c:pt idx="2">
                  <c:v>17</c:v>
                </c:pt>
                <c:pt idx="3">
                  <c:v>6</c:v>
                </c:pt>
                <c:pt idx="4">
                  <c:v>27</c:v>
                </c:pt>
                <c:pt idx="5">
                  <c:v>34</c:v>
                </c:pt>
                <c:pt idx="6">
                  <c:v>5</c:v>
                </c:pt>
                <c:pt idx="7">
                  <c:v>9</c:v>
                </c:pt>
                <c:pt idx="8">
                  <c:v>57</c:v>
                </c:pt>
                <c:pt idx="9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D3-4FB9-B95D-FFA915D2C1F6}"/>
            </c:ext>
          </c:extLst>
        </c:ser>
        <c:ser>
          <c:idx val="1"/>
          <c:order val="1"/>
          <c:tx>
            <c:strRef>
              <c:f>'Burials per year for project'!$C$38:$C$39</c:f>
              <c:strCache>
                <c:ptCount val="1"/>
                <c:pt idx="0">
                  <c:v>0-18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'Burials per year for project'!$A$40:$A$50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project'!$C$40:$C$50</c:f>
              <c:numCache>
                <c:formatCode>General</c:formatCode>
                <c:ptCount val="10"/>
                <c:pt idx="0">
                  <c:v>282</c:v>
                </c:pt>
                <c:pt idx="1">
                  <c:v>347</c:v>
                </c:pt>
                <c:pt idx="2">
                  <c:v>494</c:v>
                </c:pt>
                <c:pt idx="3">
                  <c:v>942</c:v>
                </c:pt>
                <c:pt idx="4">
                  <c:v>850</c:v>
                </c:pt>
                <c:pt idx="5">
                  <c:v>647</c:v>
                </c:pt>
                <c:pt idx="6">
                  <c:v>329</c:v>
                </c:pt>
                <c:pt idx="7">
                  <c:v>317</c:v>
                </c:pt>
                <c:pt idx="8">
                  <c:v>51</c:v>
                </c:pt>
                <c:pt idx="9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D3-4FB9-B95D-FFA915D2C1F6}"/>
            </c:ext>
          </c:extLst>
        </c:ser>
        <c:ser>
          <c:idx val="2"/>
          <c:order val="2"/>
          <c:tx>
            <c:strRef>
              <c:f>'Burials per year for project'!$D$38:$D$39</c:f>
              <c:strCache>
                <c:ptCount val="1"/>
                <c:pt idx="0">
                  <c:v>19-25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'Burials per year for project'!$A$40:$A$50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project'!$D$40:$D$50</c:f>
              <c:numCache>
                <c:formatCode>General</c:formatCode>
                <c:ptCount val="10"/>
                <c:pt idx="0">
                  <c:v>29</c:v>
                </c:pt>
                <c:pt idx="1">
                  <c:v>43</c:v>
                </c:pt>
                <c:pt idx="2">
                  <c:v>52</c:v>
                </c:pt>
                <c:pt idx="3">
                  <c:v>98</c:v>
                </c:pt>
                <c:pt idx="4">
                  <c:v>109</c:v>
                </c:pt>
                <c:pt idx="5">
                  <c:v>175</c:v>
                </c:pt>
                <c:pt idx="6">
                  <c:v>49</c:v>
                </c:pt>
                <c:pt idx="7">
                  <c:v>37</c:v>
                </c:pt>
                <c:pt idx="8">
                  <c:v>25</c:v>
                </c:pt>
                <c:pt idx="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D3-4FB9-B95D-FFA915D2C1F6}"/>
            </c:ext>
          </c:extLst>
        </c:ser>
        <c:ser>
          <c:idx val="3"/>
          <c:order val="3"/>
          <c:tx>
            <c:strRef>
              <c:f>'Burials per year for project'!$E$38:$E$39</c:f>
              <c:strCache>
                <c:ptCount val="1"/>
                <c:pt idx="0">
                  <c:v>26-40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'Burials per year for project'!$A$40:$A$50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project'!$E$40:$E$50</c:f>
              <c:numCache>
                <c:formatCode>General</c:formatCode>
                <c:ptCount val="10"/>
                <c:pt idx="0">
                  <c:v>54</c:v>
                </c:pt>
                <c:pt idx="1">
                  <c:v>95</c:v>
                </c:pt>
                <c:pt idx="2">
                  <c:v>98</c:v>
                </c:pt>
                <c:pt idx="3">
                  <c:v>133</c:v>
                </c:pt>
                <c:pt idx="4">
                  <c:v>165</c:v>
                </c:pt>
                <c:pt idx="5">
                  <c:v>263</c:v>
                </c:pt>
                <c:pt idx="6">
                  <c:v>77</c:v>
                </c:pt>
                <c:pt idx="7">
                  <c:v>66</c:v>
                </c:pt>
                <c:pt idx="8">
                  <c:v>45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D3-4FB9-B95D-FFA915D2C1F6}"/>
            </c:ext>
          </c:extLst>
        </c:ser>
        <c:ser>
          <c:idx val="4"/>
          <c:order val="4"/>
          <c:tx>
            <c:strRef>
              <c:f>'Burials per year for project'!$F$38:$F$39</c:f>
              <c:strCache>
                <c:ptCount val="1"/>
                <c:pt idx="0">
                  <c:v>41-64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'Burials per year for project'!$A$40:$A$50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project'!$F$40:$F$50</c:f>
              <c:numCache>
                <c:formatCode>General</c:formatCode>
                <c:ptCount val="10"/>
                <c:pt idx="0">
                  <c:v>54</c:v>
                </c:pt>
                <c:pt idx="1">
                  <c:v>71</c:v>
                </c:pt>
                <c:pt idx="2">
                  <c:v>115</c:v>
                </c:pt>
                <c:pt idx="3">
                  <c:v>135</c:v>
                </c:pt>
                <c:pt idx="4">
                  <c:v>153</c:v>
                </c:pt>
                <c:pt idx="5">
                  <c:v>169</c:v>
                </c:pt>
                <c:pt idx="6">
                  <c:v>58</c:v>
                </c:pt>
                <c:pt idx="7">
                  <c:v>47</c:v>
                </c:pt>
                <c:pt idx="8">
                  <c:v>19</c:v>
                </c:pt>
                <c:pt idx="9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D3-4FB9-B95D-FFA915D2C1F6}"/>
            </c:ext>
          </c:extLst>
        </c:ser>
        <c:ser>
          <c:idx val="5"/>
          <c:order val="5"/>
          <c:tx>
            <c:strRef>
              <c:f>'Burials per year for project'!$G$38:$G$39</c:f>
              <c:strCache>
                <c:ptCount val="1"/>
                <c:pt idx="0">
                  <c:v>65+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'Burials per year for project'!$A$40:$A$50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project'!$G$40:$G$50</c:f>
              <c:numCache>
                <c:formatCode>General</c:formatCode>
                <c:ptCount val="10"/>
                <c:pt idx="0">
                  <c:v>32</c:v>
                </c:pt>
                <c:pt idx="1">
                  <c:v>48</c:v>
                </c:pt>
                <c:pt idx="2">
                  <c:v>60</c:v>
                </c:pt>
                <c:pt idx="3">
                  <c:v>58</c:v>
                </c:pt>
                <c:pt idx="4">
                  <c:v>62</c:v>
                </c:pt>
                <c:pt idx="5">
                  <c:v>66</c:v>
                </c:pt>
                <c:pt idx="6">
                  <c:v>24</c:v>
                </c:pt>
                <c:pt idx="7">
                  <c:v>28</c:v>
                </c:pt>
                <c:pt idx="8">
                  <c:v>12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AD3-4FB9-B95D-FFA915D2C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03583007"/>
        <c:axId val="1003581567"/>
      </c:barChart>
      <c:catAx>
        <c:axId val="1003583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3581567"/>
        <c:crosses val="autoZero"/>
        <c:auto val="1"/>
        <c:lblAlgn val="ctr"/>
        <c:lblOffset val="100"/>
        <c:noMultiLvlLbl val="0"/>
      </c:catAx>
      <c:valAx>
        <c:axId val="1003581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3583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DAF3-4CB5-E579-9597-8B6BE9A1E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B7202-4F7C-FB62-0FE4-4EC5935FE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13D1C-B630-A315-7F38-12AD4DA3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B0159-C88A-75FC-2FD7-578DD3FE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6B605-1BAF-7BC3-7B0E-240231DF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0103-4481-5DA4-36DC-0146C297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C4A98-83B3-E5F5-E582-DCAFFAD83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A8B7-F228-C3BF-475B-CF9F64F8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E2C64-255B-CF41-4897-9BAEF23A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C62C-3110-7392-C24E-90E30D91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4EB7F-CCF9-2B74-91E9-09330AF9F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DF8C5-1F0D-67CC-E87A-0FAFE7672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9350F-5881-4B3D-3F0F-C37C5D61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8A89-3DF3-31C4-8794-0D39F996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42CD-C035-2387-435B-4324E1CB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8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CA3E-E587-3741-DF7E-206CFA6B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5026-ADE2-A19D-100D-79343DF0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2A50-8E63-3345-C93D-479F4FC6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36F0-6150-FB31-BE2E-3D2A9D47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36FD-A389-AD28-7B7F-4C977127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7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8A8C-AF4C-B193-0AC8-E8862036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8F49B-7C92-2126-D030-ED2FDAD49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B4D4-8382-CE52-533A-5CCEE1D5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A161-8745-0F2E-19B5-1574ED0B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B9AB-C63B-ED8F-C467-24468F22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3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D317-918B-8085-02F6-49EFB008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6853-976C-6547-5A92-91A8747B3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CB5B1-6754-128D-CB8E-73FD34569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9538C-8D8B-76C2-E3EA-12CFEF0A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042A5-DB99-5238-CCD6-41536610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6C693-AB61-5939-8046-6E349682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3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66FD-2225-3876-566E-C8CCA3CB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A230B-1BD7-2446-DA43-16296420D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7331A-9A6F-176A-6011-C4F444894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FA423-923D-19D0-12F6-498C130AB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7844D-FABC-FEF3-039D-922EC8CA0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FE92C-7C82-3C61-B452-E05E7AEA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6DFE7-018C-336D-2F5A-FD8F0EEF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B3FBB-FF2D-E0D1-34C4-BE23C45A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4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8E60-161E-802F-0E36-0389B648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9B6F0-9DC2-002E-2D6C-82B95EFD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CA644-3B0D-E777-8A95-5F4DADC8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9F905-98D6-E299-9B3F-89D41B0B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3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6DF0E-857D-7720-BCAF-FAD9D0AE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A9876-30D9-6016-9A75-EBDE447F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4A323-D142-E58F-C4EB-EA0CF4C7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0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A36B-D816-E27A-77DC-46813303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C1C78-3959-49EC-3259-B33B95D2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58827-4A4C-3377-4939-12DB30C52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D6615-7332-4C48-83FB-C28D3335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74EEB-4425-B81B-0DEC-844B0558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ECBD8-3A74-7DF0-8571-7C354391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9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7100-0878-1894-7062-95A479E4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A2772-63A1-72CD-A2EC-C99F18395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7F772-5BE7-EBC5-B6AE-8C4F185D0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77C23-5529-42BC-FD58-7EFADA42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960AF-291C-C0D3-34F0-98FE1A2B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0ACF8-0848-2C3A-D185-6174317A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7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71A09-30A3-D1D1-2551-458613AA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3A415-5A39-1B31-F4D4-D5A86FCB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5CA6-0E7A-7EB7-438D-87111C7A3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791B-E6F6-4EFA-B824-40A2EF61E53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7FD1-C675-BA9B-2426-C6AE6D3E4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FEF1D-54FD-F3D3-2494-835DC14F5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dagrave.com/cemetery/109429/nashville-national-cemetery" TargetMode="External"/><Relationship Id="rId2" Type="http://schemas.openxmlformats.org/officeDocument/2006/relationships/hyperlink" Target="https://americancivilwar.com/statepic/tn/Nashville-Tennessee-Civil-Wa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nashvillecitycemetery.org/fort_negley_talk_fletch.pdf" TargetMode="External"/><Relationship Id="rId5" Type="http://schemas.openxmlformats.org/officeDocument/2006/relationships/hyperlink" Target="https://thenashvillecitycemetery.org/removals_to_other_cemeteries.pdf" TargetMode="External"/><Relationship Id="rId4" Type="http://schemas.openxmlformats.org/officeDocument/2006/relationships/hyperlink" Target="https://www.tnsos.net/TSLA/BurialSheetsProject/index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hs.uk/conditions/stillbirth/cause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4800F04-3F76-3E5B-AD12-E55FE05BF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95401-48A8-A7A0-54A5-CC4956D01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sz="5100" dirty="0"/>
              <a:t>What are the effects of the Civil War on disease?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072E8-D54E-CA40-DFFD-3C8B746DC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0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62C47-C0DD-5915-9B34-DBC394B0ED93}"/>
              </a:ext>
            </a:extLst>
          </p:cNvPr>
          <p:cNvSpPr txBox="1"/>
          <p:nvPr/>
        </p:nvSpPr>
        <p:spPr>
          <a:xfrm>
            <a:off x="1222311" y="4850629"/>
            <a:ext cx="308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Spike in burials in 1864 – 1866.</a:t>
            </a:r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5ACCBB1-575D-CCC8-C3D7-2882D70D8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700076"/>
              </p:ext>
            </p:extLst>
          </p:nvPr>
        </p:nvGraphicFramePr>
        <p:xfrm>
          <a:off x="-3048" y="0"/>
          <a:ext cx="12188951" cy="430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752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411A3-F8D6-CC10-57E7-556B003B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Top Ten Causes of death from 1864 - 1866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FA7A-896B-D082-0F8B-ECAFE358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Cholera (Outbreak in 1866)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Unknown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Consumption (Tuberculosis)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Still Born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Teething (Sudden infant death syndrome or SIDS)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Measles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Smallpox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Pneumonia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Flux (dysentery)</a:t>
            </a:r>
          </a:p>
        </p:txBody>
      </p:sp>
    </p:spTree>
    <p:extLst>
      <p:ext uri="{BB962C8B-B14F-4D97-AF65-F5344CB8AC3E}">
        <p14:creationId xmlns:p14="http://schemas.microsoft.com/office/powerpoint/2010/main" val="209643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CCE47-DAB5-E276-A1E7-0E9689FB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Civil War dates</a:t>
            </a: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1052A41-0621-6CB6-2AD0-48EE45BB0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495876" cy="5585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Civil War lasted from April 12, 1861 – May 26, 1865</a:t>
            </a:r>
          </a:p>
          <a:p>
            <a:r>
              <a:rPr lang="en-US" sz="2000" b="1" dirty="0"/>
              <a:t>Franklin-Nashville Campaign </a:t>
            </a:r>
            <a:r>
              <a:rPr lang="en-US" sz="2000" b="1" dirty="0">
                <a:effectLst/>
              </a:rPr>
              <a:t>December 15-16, 1864. Estimated Casualties: 6,602 total (US 2,140; CS 4,462) (</a:t>
            </a:r>
            <a:r>
              <a:rPr lang="en-US" sz="2000" dirty="0">
                <a:hlinkClick r:id="rId2"/>
              </a:rPr>
              <a:t>https://americancivilwar.com/statepic/tn/Nashville-Tennessee-Civil-War.html</a:t>
            </a:r>
            <a:r>
              <a:rPr lang="en-US" sz="2000" dirty="0"/>
              <a:t>)</a:t>
            </a:r>
          </a:p>
          <a:p>
            <a:r>
              <a:rPr lang="en-US" sz="2000" b="1" dirty="0"/>
              <a:t>Nashville National Cemetery has </a:t>
            </a:r>
            <a:r>
              <a:rPr lang="en-US" sz="2000" dirty="0"/>
              <a:t>16,485 known Union Civil War soldiers buried there.  There are no Confederate soldiers buried in Nashville National Cemetery.</a:t>
            </a:r>
            <a:r>
              <a:rPr lang="en-US" sz="2000" b="1" dirty="0"/>
              <a:t>  (</a:t>
            </a:r>
            <a:r>
              <a:rPr lang="en-US" sz="2000" b="1" dirty="0">
                <a:hlinkClick r:id="rId3"/>
              </a:rPr>
              <a:t>https://www.findagrave.com/cemetery/109429/nashville-national-cemetery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There were 3021 federal soldiers disinterred from the City Cemetery to the Nashville National Cemetery. (</a:t>
            </a:r>
            <a:r>
              <a:rPr lang="en-US" sz="2000" b="1" dirty="0">
                <a:hlinkClick r:id="rId4"/>
              </a:rPr>
              <a:t>https://www.tnsos.net/TSLA/BurialSheetsProject/index.php</a:t>
            </a:r>
            <a:r>
              <a:rPr lang="en-US" sz="2000" b="1" dirty="0"/>
              <a:t>; </a:t>
            </a:r>
            <a:r>
              <a:rPr lang="en-US" sz="2000" b="1" dirty="0">
                <a:hlinkClick r:id="rId5"/>
              </a:rPr>
              <a:t>https://thenashvillecitycemetery.org/removals_to_other_cemeteries.pdf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There were 1360 Confederate soldiers disinterred from Nashville City Cemetery to Mt. Olivet Cemetery.  (</a:t>
            </a:r>
            <a:r>
              <a:rPr lang="en-US" sz="2000" b="1" dirty="0">
                <a:hlinkClick r:id="rId6"/>
              </a:rPr>
              <a:t>https://thenashvillecitycemetery.org/fort_negley_talk_fletch.pdf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064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81F29E-C81A-76C5-5449-F12ED4021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931287"/>
              </p:ext>
            </p:extLst>
          </p:nvPr>
        </p:nvGraphicFramePr>
        <p:xfrm>
          <a:off x="-1" y="1"/>
          <a:ext cx="5907273" cy="3457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9DA97B-0DFA-9016-4E6D-D0525039EC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162168"/>
              </p:ext>
            </p:extLst>
          </p:nvPr>
        </p:nvGraphicFramePr>
        <p:xfrm>
          <a:off x="6283204" y="1"/>
          <a:ext cx="5907272" cy="3457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6E3FAA-5205-B72C-CC73-C8050D37FBA9}"/>
              </a:ext>
            </a:extLst>
          </p:cNvPr>
          <p:cNvSpPr txBox="1"/>
          <p:nvPr/>
        </p:nvSpPr>
        <p:spPr>
          <a:xfrm>
            <a:off x="1329118" y="4376053"/>
            <a:ext cx="9533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see an uptick in communicable diseases around 1864-1866.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Interestingly, we also see an increase in still born babies and teething deaths.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Infections are risk factors for still born babies (</a:t>
            </a:r>
            <a:r>
              <a:rPr lang="en-US" dirty="0">
                <a:hlinkClick r:id="rId4"/>
              </a:rPr>
              <a:t>https://www.nhs.uk/conditions/stillbirth/causes/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2461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16D3D-30F6-F9BE-89B5-07BAEEA6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Surprisingly, many of the deaths were infants.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5D20A9-833B-714A-10ED-DDBEA0ED4A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46588" y="592138"/>
          <a:ext cx="6907212" cy="558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098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80E45-03B1-5144-52F3-C323DADB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4EB70-0521-6EEB-97FD-DA3D4B36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There was a spike in deaths in 1864-1866.  </a:t>
            </a:r>
          </a:p>
          <a:p>
            <a:r>
              <a:rPr lang="en-US" dirty="0"/>
              <a:t>The cause of this spike may have been from communicable diseases spread by the mass migration of soldiers through the Nashville area during the Civil War.</a:t>
            </a:r>
          </a:p>
          <a:p>
            <a:r>
              <a:rPr lang="en-US" dirty="0"/>
              <a:t>More research is needed into why so many deaths were infants.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1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15BFD-D07E-1DDB-899A-5193F4C2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2932-2912-9B62-96ED-61FDBA060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3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341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What are the effects of the Civil War on disease?</vt:lpstr>
      <vt:lpstr>PowerPoint Presentation</vt:lpstr>
      <vt:lpstr>Top Ten Causes of death from 1864 - 1866</vt:lpstr>
      <vt:lpstr>Civil War dates</vt:lpstr>
      <vt:lpstr>PowerPoint Presentation</vt:lpstr>
      <vt:lpstr>Surprisingly, many of the deaths were infants.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unintended effects of the Civil War on disease?</dc:title>
  <dc:creator>Chase Taylor</dc:creator>
  <cp:lastModifiedBy>Chase Taylor</cp:lastModifiedBy>
  <cp:revision>36</cp:revision>
  <dcterms:created xsi:type="dcterms:W3CDTF">2023-05-30T23:08:25Z</dcterms:created>
  <dcterms:modified xsi:type="dcterms:W3CDTF">2023-06-02T00:45:22Z</dcterms:modified>
</cp:coreProperties>
</file>