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7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lun\Documents\DA9\Excel\city_cemetery-volunteercjt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project'!$AI$1:$AI$2</c:f>
              <c:strCache>
                <c:ptCount val="1"/>
                <c:pt idx="0">
                  <c:v>Still Born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project'!$AI$3:$AI$13</c:f>
              <c:numCache>
                <c:formatCode>General</c:formatCode>
                <c:ptCount val="10"/>
                <c:pt idx="0">
                  <c:v>34</c:v>
                </c:pt>
                <c:pt idx="1">
                  <c:v>24</c:v>
                </c:pt>
                <c:pt idx="2">
                  <c:v>36</c:v>
                </c:pt>
                <c:pt idx="3">
                  <c:v>64</c:v>
                </c:pt>
                <c:pt idx="4">
                  <c:v>93</c:v>
                </c:pt>
                <c:pt idx="5">
                  <c:v>68</c:v>
                </c:pt>
                <c:pt idx="6">
                  <c:v>52</c:v>
                </c:pt>
                <c:pt idx="7">
                  <c:v>52</c:v>
                </c:pt>
                <c:pt idx="8">
                  <c:v>15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9-4EFA-9AD9-5E6594C96739}"/>
            </c:ext>
          </c:extLst>
        </c:ser>
        <c:ser>
          <c:idx val="1"/>
          <c:order val="1"/>
          <c:tx>
            <c:strRef>
              <c:f>'Burials per year for project'!$AJ$1:$AJ$2</c:f>
              <c:strCache>
                <c:ptCount val="1"/>
                <c:pt idx="0">
                  <c:v>Teething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project'!$AH$3:$AH$13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project'!$AJ$3:$AJ$13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33</c:v>
                </c:pt>
                <c:pt idx="3">
                  <c:v>60</c:v>
                </c:pt>
                <c:pt idx="4">
                  <c:v>74</c:v>
                </c:pt>
                <c:pt idx="5">
                  <c:v>44</c:v>
                </c:pt>
                <c:pt idx="6">
                  <c:v>43</c:v>
                </c:pt>
                <c:pt idx="7">
                  <c:v>31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A9-4EFA-9AD9-5E6594C96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9573040"/>
        <c:axId val="1139574480"/>
      </c:lineChart>
      <c:catAx>
        <c:axId val="113957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4480"/>
        <c:crosses val="autoZero"/>
        <c:auto val="1"/>
        <c:lblAlgn val="ctr"/>
        <c:lblOffset val="100"/>
        <c:noMultiLvlLbl val="0"/>
      </c:catAx>
      <c:valAx>
        <c:axId val="113957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project!PivotTable7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project'!$AR$1:$AR$2</c:f>
              <c:strCache>
                <c:ptCount val="1"/>
                <c:pt idx="0">
                  <c:v>Typhoid Fever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project'!$AQ$3:$AQ$13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project'!$AR$3:$AR$13</c:f>
              <c:numCache>
                <c:formatCode>General</c:formatCode>
                <c:ptCount val="10"/>
                <c:pt idx="0">
                  <c:v>16</c:v>
                </c:pt>
                <c:pt idx="1">
                  <c:v>28</c:v>
                </c:pt>
                <c:pt idx="2">
                  <c:v>26</c:v>
                </c:pt>
                <c:pt idx="3">
                  <c:v>44</c:v>
                </c:pt>
                <c:pt idx="4">
                  <c:v>35</c:v>
                </c:pt>
                <c:pt idx="5">
                  <c:v>19</c:v>
                </c:pt>
                <c:pt idx="6">
                  <c:v>13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25-402A-9CF4-67DAE0115BCD}"/>
            </c:ext>
          </c:extLst>
        </c:ser>
        <c:ser>
          <c:idx val="1"/>
          <c:order val="1"/>
          <c:tx>
            <c:strRef>
              <c:f>'Burials per year for project'!$AS$1:$AS$2</c:f>
              <c:strCache>
                <c:ptCount val="1"/>
                <c:pt idx="0">
                  <c:v>Whooping Cough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project'!$AQ$3:$AQ$13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project'!$AS$3:$AS$13</c:f>
              <c:numCache>
                <c:formatCode>General</c:formatCode>
                <c:ptCount val="10"/>
                <c:pt idx="0">
                  <c:v>9</c:v>
                </c:pt>
                <c:pt idx="1">
                  <c:v>7</c:v>
                </c:pt>
                <c:pt idx="2">
                  <c:v>36</c:v>
                </c:pt>
                <c:pt idx="3">
                  <c:v>60</c:v>
                </c:pt>
                <c:pt idx="4">
                  <c:v>49</c:v>
                </c:pt>
                <c:pt idx="5">
                  <c:v>15</c:v>
                </c:pt>
                <c:pt idx="6">
                  <c:v>8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25-402A-9CF4-67DAE0115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830560"/>
        <c:axId val="1070815200"/>
      </c:lineChart>
      <c:catAx>
        <c:axId val="107083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815200"/>
        <c:crosses val="autoZero"/>
        <c:auto val="1"/>
        <c:lblAlgn val="ctr"/>
        <c:lblOffset val="100"/>
        <c:noMultiLvlLbl val="0"/>
      </c:catAx>
      <c:valAx>
        <c:axId val="10708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8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project!PivotTable6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project'!$AN$1:$AN$2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project'!$AM$3:$AM$13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project'!$AN$3:$AN$13</c:f>
              <c:numCache>
                <c:formatCode>General</c:formatCode>
                <c:ptCount val="10"/>
                <c:pt idx="0">
                  <c:v>43</c:v>
                </c:pt>
                <c:pt idx="1">
                  <c:v>89</c:v>
                </c:pt>
                <c:pt idx="2">
                  <c:v>96</c:v>
                </c:pt>
                <c:pt idx="3">
                  <c:v>78</c:v>
                </c:pt>
                <c:pt idx="4">
                  <c:v>139</c:v>
                </c:pt>
                <c:pt idx="5">
                  <c:v>98</c:v>
                </c:pt>
                <c:pt idx="6">
                  <c:v>41</c:v>
                </c:pt>
                <c:pt idx="7">
                  <c:v>14</c:v>
                </c:pt>
                <c:pt idx="8">
                  <c:v>35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C-4FD5-8A9F-C6CC8E078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9596080"/>
        <c:axId val="1139596560"/>
      </c:lineChart>
      <c:catAx>
        <c:axId val="113959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96560"/>
        <c:crosses val="autoZero"/>
        <c:auto val="1"/>
        <c:lblAlgn val="ctr"/>
        <c:lblOffset val="100"/>
        <c:noMultiLvlLbl val="0"/>
      </c:catAx>
      <c:valAx>
        <c:axId val="11395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9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[Historic_Nashville_City_Cemetery_Interments__1846-1979.xlsx]Burials per year for project!PivotTable4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'Burials per year for project'!$AB$1:$AB$2</c:f>
              <c:strCache>
                <c:ptCount val="1"/>
                <c:pt idx="0">
                  <c:v>Cold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project'!$AB$3:$AB$13</c:f>
              <c:numCache>
                <c:formatCode>General</c:formatCode>
                <c:ptCount val="10"/>
                <c:pt idx="0">
                  <c:v>6</c:v>
                </c:pt>
                <c:pt idx="1">
                  <c:v>4</c:v>
                </c:pt>
                <c:pt idx="2">
                  <c:v>32</c:v>
                </c:pt>
                <c:pt idx="3">
                  <c:v>79</c:v>
                </c:pt>
                <c:pt idx="4">
                  <c:v>71</c:v>
                </c:pt>
                <c:pt idx="5">
                  <c:v>53</c:v>
                </c:pt>
                <c:pt idx="6">
                  <c:v>12</c:v>
                </c:pt>
                <c:pt idx="7">
                  <c:v>23</c:v>
                </c:pt>
                <c:pt idx="8">
                  <c:v>1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A0-498C-BB42-5B9990A32EC1}"/>
            </c:ext>
          </c:extLst>
        </c:ser>
        <c:ser>
          <c:idx val="1"/>
          <c:order val="1"/>
          <c:tx>
            <c:strRef>
              <c:f>'Burials per year for project'!$AC$1:$AC$2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project'!$AC$3:$AC$13</c:f>
              <c:numCache>
                <c:formatCode>General</c:formatCode>
                <c:ptCount val="10"/>
                <c:pt idx="0">
                  <c:v>51</c:v>
                </c:pt>
                <c:pt idx="1">
                  <c:v>57</c:v>
                </c:pt>
                <c:pt idx="2">
                  <c:v>86</c:v>
                </c:pt>
                <c:pt idx="3">
                  <c:v>108</c:v>
                </c:pt>
                <c:pt idx="4">
                  <c:v>99</c:v>
                </c:pt>
                <c:pt idx="5">
                  <c:v>98</c:v>
                </c:pt>
                <c:pt idx="6">
                  <c:v>82</c:v>
                </c:pt>
                <c:pt idx="7">
                  <c:v>52</c:v>
                </c:pt>
                <c:pt idx="8">
                  <c:v>19</c:v>
                </c:pt>
                <c:pt idx="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A0-498C-BB42-5B9990A32EC1}"/>
            </c:ext>
          </c:extLst>
        </c:ser>
        <c:ser>
          <c:idx val="2"/>
          <c:order val="2"/>
          <c:tx>
            <c:strRef>
              <c:f>'Burials per year for project'!$AD$1:$AD$2</c:f>
              <c:strCache>
                <c:ptCount val="1"/>
                <c:pt idx="0">
                  <c:v>Pneumonia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'Burials per year for project'!$AA$3:$AA$13</c:f>
              <c:strCache>
                <c:ptCount val="10"/>
                <c:pt idx="0">
                  <c:v>1861</c:v>
                </c:pt>
                <c:pt idx="1">
                  <c:v>1862</c:v>
                </c:pt>
                <c:pt idx="2">
                  <c:v>1863</c:v>
                </c:pt>
                <c:pt idx="3">
                  <c:v>1864</c:v>
                </c:pt>
                <c:pt idx="4">
                  <c:v>1865</c:v>
                </c:pt>
                <c:pt idx="5">
                  <c:v>1866</c:v>
                </c:pt>
                <c:pt idx="6">
                  <c:v>1867</c:v>
                </c:pt>
                <c:pt idx="7">
                  <c:v>1868</c:v>
                </c:pt>
                <c:pt idx="8">
                  <c:v>1869</c:v>
                </c:pt>
                <c:pt idx="9">
                  <c:v>1870</c:v>
                </c:pt>
              </c:strCache>
            </c:strRef>
          </c:cat>
          <c:val>
            <c:numRef>
              <c:f>'Burials per year for project'!$AD$3:$AD$13</c:f>
              <c:numCache>
                <c:formatCode>General</c:formatCode>
                <c:ptCount val="10"/>
                <c:pt idx="0">
                  <c:v>16</c:v>
                </c:pt>
                <c:pt idx="1">
                  <c:v>35</c:v>
                </c:pt>
                <c:pt idx="2">
                  <c:v>32</c:v>
                </c:pt>
                <c:pt idx="3">
                  <c:v>83</c:v>
                </c:pt>
                <c:pt idx="4">
                  <c:v>45</c:v>
                </c:pt>
                <c:pt idx="5">
                  <c:v>33</c:v>
                </c:pt>
                <c:pt idx="6">
                  <c:v>41</c:v>
                </c:pt>
                <c:pt idx="7">
                  <c:v>38</c:v>
                </c:pt>
                <c:pt idx="8">
                  <c:v>4</c:v>
                </c:pt>
                <c:pt idx="9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A0-498C-BB42-5B9990A32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5232752"/>
        <c:axId val="1995231792"/>
      </c:lineChart>
      <c:catAx>
        <c:axId val="199523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31792"/>
        <c:crosses val="autoZero"/>
        <c:auto val="1"/>
        <c:lblAlgn val="ctr"/>
        <c:lblOffset val="100"/>
        <c:noMultiLvlLbl val="0"/>
      </c:catAx>
      <c:valAx>
        <c:axId val="1995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23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9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0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A5791B-E6F6-4EFA-B824-40A2EF61E53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D8472A-000F-476C-9693-E1B53A8C63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ashvillecitycemetery.org/civil-war-interments" TargetMode="External"/><Relationship Id="rId2" Type="http://schemas.openxmlformats.org/officeDocument/2006/relationships/hyperlink" Target="https://americancivilwar.com/statepic/tn/Nashville-Tennessee-Civil-W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s.gov/nr/travel/national_cemeteries/tennessee/nashville_national_cemetery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5401-48A8-A7A0-54A5-CC4956D01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unintended effects of the Civil War on disease?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072E8-D54E-CA40-DFFD-3C8B746DC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423F3-8D7F-72A9-13D3-80DAD4AF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891"/>
            <a:ext cx="12192000" cy="41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CE47-DAB5-E276-A1E7-0E9689FB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War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2A41-0621-6CB6-2AD0-48EE45BB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April 12, 1861 – May 26, 1865</a:t>
            </a:r>
          </a:p>
          <a:p>
            <a:r>
              <a:rPr lang="en-US" b="1" dirty="0"/>
              <a:t>Franklin-Nashville Campaign </a:t>
            </a:r>
            <a:r>
              <a:rPr lang="en-US" b="1" dirty="0">
                <a:effectLst/>
              </a:rPr>
              <a:t>December 15-16, 1864</a:t>
            </a:r>
          </a:p>
          <a:p>
            <a:r>
              <a:rPr lang="en-US" dirty="0">
                <a:hlinkClick r:id="rId2"/>
              </a:rPr>
              <a:t>https://americancivilwar.com/statepic/tn/Nashville-Tennessee-Civil-War.html</a:t>
            </a:r>
            <a:endParaRPr lang="en-US" dirty="0"/>
          </a:p>
          <a:p>
            <a:r>
              <a:rPr lang="en-US" b="1" dirty="0">
                <a:effectLst/>
              </a:rPr>
              <a:t>Estimated Casualties: 6,602 total (US 2,140; CS 4,462)</a:t>
            </a:r>
          </a:p>
          <a:p>
            <a:r>
              <a:rPr lang="en-US" b="1" dirty="0"/>
              <a:t>There should be 269 Confederates buried there. Unable to find list of soldiers contained within data.</a:t>
            </a:r>
          </a:p>
          <a:p>
            <a:r>
              <a:rPr lang="en-US" b="1" dirty="0"/>
              <a:t> (</a:t>
            </a:r>
            <a:r>
              <a:rPr lang="en-US" b="1" dirty="0">
                <a:hlinkClick r:id="rId3"/>
              </a:rPr>
              <a:t>https://thenashvillecitycemetery.org/civil-war-interments</a:t>
            </a:r>
            <a:r>
              <a:rPr lang="en-US" b="1" dirty="0"/>
              <a:t>)</a:t>
            </a:r>
          </a:p>
          <a:p>
            <a:r>
              <a:rPr lang="en-US" b="1" dirty="0"/>
              <a:t>33,000 veterans, spouses, and dependents are buried at the Nashville National Cemetery. (</a:t>
            </a:r>
            <a:r>
              <a:rPr lang="en-US" b="1" dirty="0">
                <a:hlinkClick r:id="rId4"/>
              </a:rPr>
              <a:t>https://www.nps.gov/nr/travel/national_cemeteries/tennessee/nashville_national_cemetery.html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064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B9A9D-C6DD-3B63-0967-E04D41C8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9484"/>
            <a:ext cx="12049125" cy="2945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3B7818-8A69-9013-C91C-E8CC9791BBBF}"/>
              </a:ext>
            </a:extLst>
          </p:cNvPr>
          <p:cNvSpPr txBox="1"/>
          <p:nvPr/>
        </p:nvSpPr>
        <p:spPr>
          <a:xfrm>
            <a:off x="2491273" y="443204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[INSERT CHOLERA GRAPH HERE]</a:t>
            </a:r>
          </a:p>
        </p:txBody>
      </p:sp>
    </p:spTree>
    <p:extLst>
      <p:ext uri="{BB962C8B-B14F-4D97-AF65-F5344CB8AC3E}">
        <p14:creationId xmlns:p14="http://schemas.microsoft.com/office/powerpoint/2010/main" val="35929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9DA97B-0DFA-9016-4E6D-D0525039E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88430"/>
              </p:ext>
            </p:extLst>
          </p:nvPr>
        </p:nvGraphicFramePr>
        <p:xfrm>
          <a:off x="6587412" y="-1"/>
          <a:ext cx="5604588" cy="336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518FD8E-CF12-27C1-5A9F-2556F2AA3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641231"/>
              </p:ext>
            </p:extLst>
          </p:nvPr>
        </p:nvGraphicFramePr>
        <p:xfrm>
          <a:off x="-2" y="3532909"/>
          <a:ext cx="6096001" cy="3325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3697232-F818-09E5-CAF8-22CD0263A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677323"/>
              </p:ext>
            </p:extLst>
          </p:nvPr>
        </p:nvGraphicFramePr>
        <p:xfrm>
          <a:off x="6587410" y="3495247"/>
          <a:ext cx="5604589" cy="336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81F29E-C81A-76C5-5449-F12ED4021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430179"/>
              </p:ext>
            </p:extLst>
          </p:nvPr>
        </p:nvGraphicFramePr>
        <p:xfrm>
          <a:off x="-2" y="-1"/>
          <a:ext cx="5604587" cy="336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246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0E45-03B1-5144-52F3-C323DADB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EB70-0521-6EEB-97FD-DA3D4B36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recap about sanitation best practices</a:t>
            </a:r>
          </a:p>
          <a:p>
            <a:r>
              <a:rPr lang="en-US" dirty="0"/>
              <a:t>Need </a:t>
            </a:r>
            <a:r>
              <a:rPr lang="en-US"/>
              <a:t>to sum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1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189</TotalTime>
  <Words>141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What are the unintended effects of the Civil War on disease?</vt:lpstr>
      <vt:lpstr>PowerPoint Presentation</vt:lpstr>
      <vt:lpstr>Civil War dates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unintended effects of the Civil War on disease?</dc:title>
  <dc:creator>Chase Taylor</dc:creator>
  <cp:lastModifiedBy>Chase Taylor</cp:lastModifiedBy>
  <cp:revision>9</cp:revision>
  <dcterms:created xsi:type="dcterms:W3CDTF">2023-05-30T23:08:25Z</dcterms:created>
  <dcterms:modified xsi:type="dcterms:W3CDTF">2023-05-31T02:19:25Z</dcterms:modified>
</cp:coreProperties>
</file>