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4E90F-D1C0-43AF-BCF8-5495510914B7}">
  <a:tblStyle styleId="{BFD4E90F-D1C0-43AF-BCF8-549551091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1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7f99737dc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7f99737dc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f99737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f99737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f99737d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f99737d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7f99737d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7f99737d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7f99737d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7f99737d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f99737d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f99737d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7f99737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7f99737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7f99737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7f99737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7f99737d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7f99737d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f99737dc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f99737dc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f99737d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f99737d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f99737d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f99737d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1994 Oprah Winfrey ran in the Marine Corps Marathon and finished with a time of when she was 40 years old. Her finish time was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f99737dc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f99737dc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Than Oprah's Time	Percentage BTOT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1099				37%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615				25%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756				36%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793				39%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f99737d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f99737d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f99737d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7f99737d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7f99737dc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7f99737dc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nessean.com/story/sports/2018/03/15/nashville-rock-n-roll-marathon-st-jude-ironman-nissan-stadium-belmont-cuonzo-martin-ra-dickey/41902200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unrepeat.com/state-of-runni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trong.com/article/13763749-marathon-statist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anddat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121625"/>
            <a:ext cx="8222100" cy="8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n Roll Marathons Insights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42350" y="2493225"/>
            <a:ext cx="8222100" cy="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of half and full marathon data 2016-2019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By: Alan Godwin, Jeremy McCormick, and Stephanie Rivero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Decline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ownership in 2018 (</a:t>
            </a:r>
            <a:r>
              <a:rPr lang="en" u="sng">
                <a:solidFill>
                  <a:schemeClr val="hlink"/>
                </a:solidFill>
                <a:hlinkClick r:id="rId3"/>
              </a:rPr>
              <a:t>article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of Marathons has declined 13% since 2016 according to </a:t>
            </a:r>
            <a:r>
              <a:rPr lang="en" u="sng">
                <a:solidFill>
                  <a:schemeClr val="hlink"/>
                </a:solidFill>
                <a:hlinkClick r:id="rId4"/>
              </a:rPr>
              <a:t>report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experienced  runners each year can cause slower times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 win streak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25" y="304788"/>
            <a:ext cx="6031555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Winner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 Wietecha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2016 - </a:t>
            </a:r>
            <a:r>
              <a:rPr lang="en" b="1" i="1"/>
              <a:t>2:25:42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2017 - </a:t>
            </a:r>
            <a:r>
              <a:rPr lang="en" b="1" i="1"/>
              <a:t>2:40:25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2018 - </a:t>
            </a:r>
            <a:r>
              <a:rPr lang="en" b="1" i="1"/>
              <a:t>2:28:16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2019 - </a:t>
            </a:r>
            <a:r>
              <a:rPr lang="en" b="1" i="1"/>
              <a:t>2:34:59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Routine: 100 miles weekly, running coach, and multiple marathons per year.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Slow Year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2017 -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full and half marathons had slower times.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Quartile difference: </a:t>
            </a:r>
            <a:r>
              <a:rPr lang="en" b="1"/>
              <a:t>0:19:55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Marathon: </a:t>
            </a:r>
            <a:r>
              <a:rPr lang="en" b="1" i="1"/>
              <a:t>2466 runners</a:t>
            </a:r>
            <a:r>
              <a:rPr lang="en" i="1"/>
              <a:t> 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Marathon:</a:t>
            </a:r>
            <a:r>
              <a:rPr lang="en" i="1"/>
              <a:t> </a:t>
            </a:r>
            <a:r>
              <a:rPr lang="en" b="1" i="1"/>
              <a:t>17699 runners</a:t>
            </a:r>
            <a:endParaRPr b="1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 </a:t>
            </a:r>
            <a:r>
              <a:rPr lang="en" b="1"/>
              <a:t>6:00:00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Marathon: </a:t>
            </a:r>
            <a:r>
              <a:rPr lang="en" b="1" i="1"/>
              <a:t>67 runners</a:t>
            </a:r>
            <a:endParaRPr b="1"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Half Marathon: </a:t>
            </a:r>
            <a:r>
              <a:rPr lang="en" b="1" i="1"/>
              <a:t>1 runner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&lt;6:00:00                                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Full: </a:t>
            </a:r>
            <a:r>
              <a:rPr lang="en" b="1"/>
              <a:t>241 Runners, 8%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2018 Full: </a:t>
            </a:r>
            <a:r>
              <a:rPr lang="en" b="1"/>
              <a:t>153 Runners, 7%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2019 Full: </a:t>
            </a:r>
            <a:r>
              <a:rPr lang="en" b="1"/>
              <a:t>78 Runners, 4%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Half: </a:t>
            </a:r>
            <a:r>
              <a:rPr lang="en" b="1" i="1"/>
              <a:t>264 Runners, 1%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2018 Half: </a:t>
            </a:r>
            <a:r>
              <a:rPr lang="en" b="1" i="1"/>
              <a:t>234, 2%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2019 Half: </a:t>
            </a:r>
            <a:r>
              <a:rPr lang="en" b="1" i="1"/>
              <a:t>225, 2%</a:t>
            </a:r>
            <a:endParaRPr b="1" i="1"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4738900" y="562400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&lt;4:00:00                             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4% &amp; 1%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Average  </a:t>
            </a:r>
            <a:r>
              <a:rPr lang="en" b="1" i="1"/>
              <a:t>&lt;3:00:00</a:t>
            </a:r>
            <a:r>
              <a:rPr lang="en"/>
              <a:t> marathon completion for each gender 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107975" y="4651125"/>
            <a:ext cx="353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https://www.livestrong.com/article/13763749-marathon-statistics/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Nashville Fast?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 &lt;3:00:00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2016:‌ </a:t>
            </a:r>
            <a:r>
              <a:rPr lang="en" b="1" i="1"/>
              <a:t>16 Runners, 1%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‌2017:‌ </a:t>
            </a:r>
            <a:r>
              <a:rPr lang="en" b="1" i="1"/>
              <a:t>2 Runners, 0%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‌2018:‌ </a:t>
            </a:r>
            <a:r>
              <a:rPr lang="en" b="1" i="1"/>
              <a:t>16 Runners, 1%</a:t>
            </a:r>
            <a:endParaRPr b="1"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‌2019:‌ </a:t>
            </a:r>
            <a:r>
              <a:rPr lang="en" b="1" i="1"/>
              <a:t>16 Runners, 1%</a:t>
            </a:r>
            <a:endParaRPr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and Roll Marathon 2016-2019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Fastest &amp; Slowest Times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&amp; Median Times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Outliers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275" y="1229975"/>
            <a:ext cx="36865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199775"/>
            <a:ext cx="8520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participants over the years</a:t>
            </a:r>
            <a:endParaRPr/>
          </a:p>
        </p:txBody>
      </p:sp>
      <p:pic>
        <p:nvPicPr>
          <p:cNvPr id="99" name="Google Shape;99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75" y="916400"/>
            <a:ext cx="6836301" cy="42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Statistics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177525" y="117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{BFD4E90F-D1C0-43AF-BCF8-5495510914B7}</a:tableStyleId>
              </a:tblPr>
              <a:tblGrid>
                <a:gridCol w="165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Fastest 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Slowest Time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Median 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 Marathon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highlight>
                            <a:srgbClr val="A4C2F4"/>
                          </a:highlight>
                        </a:rPr>
                        <a:t>2:25:42</a:t>
                      </a:r>
                      <a:endParaRPr b="1" i="1">
                        <a:highlight>
                          <a:srgbClr val="A4C2F4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highlight>
                            <a:srgbClr val="E6B8AF"/>
                          </a:highlight>
                        </a:rPr>
                        <a:t>7:00:00</a:t>
                      </a:r>
                      <a:endParaRPr b="1" i="1">
                        <a:highlight>
                          <a:srgbClr val="E6B8A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4:45:19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4:47:48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 Marathon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2:40:25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6:38:19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4:58:14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4:54:26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 Marathon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2:28:16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6:34:41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4:48:21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4:48:23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 Marathon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2:34:59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6:43:55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4:41:57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4:42:09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 Half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1:11:15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4:54:41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2:26:18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2:31:57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 Half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1:10:58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highlight>
                            <a:srgbClr val="E6B8AF"/>
                          </a:highlight>
                        </a:rPr>
                        <a:t>6:18:24</a:t>
                      </a:r>
                      <a:endParaRPr b="1" i="1">
                        <a:highlight>
                          <a:srgbClr val="E6B8A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2:39:34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2:43:59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 Half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highlight>
                            <a:srgbClr val="A4C2F4"/>
                          </a:highlight>
                        </a:rPr>
                        <a:t>1:09:25</a:t>
                      </a:r>
                      <a:endParaRPr b="1" i="1">
                        <a:highlight>
                          <a:srgbClr val="A4C2F4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4:48:06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2:25:32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2:31:46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2019 Half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1:10:03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5:03:35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2:26:07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2:32:07</a:t>
                      </a:r>
                      <a:endParaRPr b="1"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Oprah Meme</a:t>
            </a:r>
            <a:endParaRPr sz="300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2725500"/>
            <a:ext cx="85206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America’s favorite television personality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00" y="832650"/>
            <a:ext cx="4637600" cy="3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50" y="448625"/>
            <a:ext cx="5129574" cy="40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Slowest Year 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02475" y="1017800"/>
            <a:ext cx="85206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analysis we determined that 2017 was the slowest year of marathon runners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61488" y="17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{BFD4E90F-D1C0-43AF-BCF8-5495510914B7}</a:tableStyleId>
              </a:tblPr>
              <a:tblGrid>
                <a:gridCol w="89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Quartiles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Quartiles for half marathons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Quartile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2nd Quartile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Quartile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2:08:18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2:26:18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2:50:11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2:18:17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2:39:34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3:05:10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2:07:21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2:25:32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2:51:16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2:07:04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2:26:07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2:51:30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69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64650" y="541525"/>
            <a:ext cx="85206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2017 had the hottest weather out of the marathons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https://www.timeanddate.com/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311700" y="13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{BFD4E90F-D1C0-43AF-BCF8-5495510914B7}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weather of marathons 6a-12pm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low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high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humidity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4/30/2016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4/29/2017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4/28/2018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4/27/2019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45°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was high in 2017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2730750" y="18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{BFD4E90F-D1C0-43AF-BCF8-5495510914B7}</a:tableStyleId>
              </a:tblPr>
              <a:tblGrid>
                <a:gridCol w="135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Runner Count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17699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8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8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On-screen Show (16:9)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</vt:lpstr>
      <vt:lpstr>Arial</vt:lpstr>
      <vt:lpstr>Calibri</vt:lpstr>
      <vt:lpstr>Geometric</vt:lpstr>
      <vt:lpstr>Rock n Roll Marathons Insights</vt:lpstr>
      <vt:lpstr>Rock and Roll Marathon 2016-2019</vt:lpstr>
      <vt:lpstr>Race participants over the years</vt:lpstr>
      <vt:lpstr>Time Statistics</vt:lpstr>
      <vt:lpstr>Oprah Meme</vt:lpstr>
      <vt:lpstr>PowerPoint Presentation</vt:lpstr>
      <vt:lpstr>Slowest Year </vt:lpstr>
      <vt:lpstr>Weather</vt:lpstr>
      <vt:lpstr>Participation   </vt:lpstr>
      <vt:lpstr>Participation Decline</vt:lpstr>
      <vt:lpstr>Outliers</vt:lpstr>
      <vt:lpstr>PowerPoint Presentation</vt:lpstr>
      <vt:lpstr>Repeat Winner</vt:lpstr>
      <vt:lpstr>A Slow Year</vt:lpstr>
      <vt:lpstr>&lt;6:00:00                                </vt:lpstr>
      <vt:lpstr>4% &amp; 1%</vt:lpstr>
      <vt:lpstr>Is Nashville Fast?</vt:lpstr>
      <vt:lpstr>Thank You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n Roll Marathons Insights</dc:title>
  <dc:creator>alan godwin</dc:creator>
  <cp:lastModifiedBy>Alan Godwin</cp:lastModifiedBy>
  <cp:revision>1</cp:revision>
  <dcterms:modified xsi:type="dcterms:W3CDTF">2023-05-20T17:45:03Z</dcterms:modified>
</cp:coreProperties>
</file>