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D67CC-0488-40FF-A55A-F2388BCA300F}">
  <a:tblStyle styleId="{0C0D67CC-0488-40FF-A55A-F2388BCA30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7f99737d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7f99737d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f99737d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f99737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f99737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f99737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7f99737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7f99737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7f99737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7f99737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7f99737d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7f99737d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7f99737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7f99737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7f99737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7f99737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7f99737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7f99737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f99737d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f99737d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f99737d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f99737d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f99737d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7f99737d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</a:t>
            </a:r>
            <a:r>
              <a:rPr lang="en"/>
              <a:t>1994 Oprah Winfrey ran in the Marine Corps Marathon and finished with a time of when she was 40 years old. Her finish time was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7f99737d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7f99737d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 Oprah's Time	Percentage BTOT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1099				37%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615				25%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756				36%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793				39%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7f99737d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7f99737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7f99737d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7f99737d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7f99737d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7f99737d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nnessean.com/story/sports/2018/03/15/nashville-rock-n-roll-marathon-st-jude-ironman-nissan-stadium-belmont-cuonzo-martin-ra-dickey/419022002/" TargetMode="External"/><Relationship Id="rId4" Type="http://schemas.openxmlformats.org/officeDocument/2006/relationships/hyperlink" Target="https://runrepeat.com/state-of-runn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vestrong.com/article/13763749-marathon-statistic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imeanddat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21625"/>
            <a:ext cx="8222100" cy="8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n Roll Marathons Insights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42350" y="2493225"/>
            <a:ext cx="82221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half and full marathon data 2016-2019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Alan Godwin, Jeremy McCormick, and Stephanie Rivero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Decline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ownership in 2018 (</a:t>
            </a:r>
            <a:r>
              <a:rPr lang="en" u="sng">
                <a:solidFill>
                  <a:schemeClr val="hlink"/>
                </a:solidFill>
                <a:hlinkClick r:id="rId3"/>
              </a:rPr>
              <a:t>article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Participation</a:t>
            </a:r>
            <a:r>
              <a:rPr lang="en"/>
              <a:t> of Marathons has declined 13% since 2016 according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report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</a:t>
            </a:r>
            <a:r>
              <a:rPr lang="en"/>
              <a:t>experienced  runners each year can cause slower times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 win streak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25" y="304788"/>
            <a:ext cx="6031555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Winner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Wietecha</a:t>
            </a:r>
            <a:endParaRPr/>
          </a:p>
        </p:txBody>
      </p:sp>
      <p:sp>
        <p:nvSpPr>
          <p:cNvPr id="162" name="Google Shape;162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2016 - </a:t>
            </a:r>
            <a:r>
              <a:rPr b="1" i="1" lang="en"/>
              <a:t>2:25:42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2017 - </a:t>
            </a:r>
            <a:r>
              <a:rPr b="1" i="1" lang="en"/>
              <a:t>2:40:25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2018 - </a:t>
            </a:r>
            <a:r>
              <a:rPr b="1" i="1" lang="en"/>
              <a:t>2:28:16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2019 - </a:t>
            </a:r>
            <a:r>
              <a:rPr b="1" i="1" lang="en"/>
              <a:t>2:34:59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Routine: 100 miles weekly, running coach, and multiple marathons per year.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Slow Year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2017 -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the full and half marathons had slower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Quartile difference: </a:t>
            </a:r>
            <a:r>
              <a:rPr b="1" lang="en"/>
              <a:t>0:19:55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Marathon: </a:t>
            </a:r>
            <a:r>
              <a:rPr b="1" i="1" lang="en"/>
              <a:t>2466 runners</a:t>
            </a:r>
            <a:r>
              <a:rPr i="1" lang="en"/>
              <a:t>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 Marathon:</a:t>
            </a:r>
            <a:r>
              <a:rPr i="1" lang="en"/>
              <a:t> </a:t>
            </a:r>
            <a:r>
              <a:rPr b="1" i="1" lang="en"/>
              <a:t>17699 runners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 </a:t>
            </a:r>
            <a:r>
              <a:rPr b="1" lang="en"/>
              <a:t>6:00:00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Marathon: </a:t>
            </a:r>
            <a:r>
              <a:rPr b="1" i="1" lang="en"/>
              <a:t>67 runners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Half Marathon: </a:t>
            </a:r>
            <a:r>
              <a:rPr b="1" i="1" lang="en"/>
              <a:t>1 runner</a:t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&lt;6:00:00                                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Full: </a:t>
            </a:r>
            <a:r>
              <a:rPr b="1" lang="en"/>
              <a:t>241 Runners, 8%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2018 Full: </a:t>
            </a:r>
            <a:r>
              <a:rPr b="1" lang="en"/>
              <a:t>153 Runners, 7%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2019 Full: </a:t>
            </a:r>
            <a:r>
              <a:rPr b="1" lang="en"/>
              <a:t>78 Runners, 4%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Half: </a:t>
            </a:r>
            <a:r>
              <a:rPr b="1" i="1" lang="en"/>
              <a:t>264 Runners, 1%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2018 Half: </a:t>
            </a:r>
            <a:r>
              <a:rPr b="1" i="1" lang="en"/>
              <a:t>234, 2%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2019 Half: </a:t>
            </a:r>
            <a:r>
              <a:rPr b="1" i="1" lang="en"/>
              <a:t>225, 2%</a:t>
            </a:r>
            <a:endParaRPr b="1" i="1"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4738900" y="5624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&lt;4:00:00                            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4% &amp; 1%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Average  </a:t>
            </a:r>
            <a:r>
              <a:rPr b="1" i="1" lang="en"/>
              <a:t>&lt;3:00:00</a:t>
            </a:r>
            <a:r>
              <a:rPr lang="en"/>
              <a:t> marathon completion for each gender 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107975" y="4651125"/>
            <a:ext cx="35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https://www.livestrong.com/article/13763749-marathon-statistics/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Nashville Fast?</a:t>
            </a:r>
            <a:endParaRPr/>
          </a:p>
        </p:txBody>
      </p:sp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&lt;3:00:00</a:t>
            </a:r>
            <a:endParaRPr/>
          </a:p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</a:t>
            </a:r>
            <a:r>
              <a:rPr lang="en"/>
              <a:t>:‌ </a:t>
            </a:r>
            <a:r>
              <a:rPr b="1" i="1" lang="en"/>
              <a:t>16 Runners, 1%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‌2017:‌ </a:t>
            </a:r>
            <a:r>
              <a:rPr b="1" i="1" lang="en"/>
              <a:t>2 Runners, 0%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‌2018:‌ </a:t>
            </a:r>
            <a:r>
              <a:rPr b="1" i="1" lang="en"/>
              <a:t>16 Runners, 1%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‌2019:‌ </a:t>
            </a:r>
            <a:r>
              <a:rPr b="1" i="1" lang="en"/>
              <a:t>16 Runners, 1%</a:t>
            </a:r>
            <a:endParaRPr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and Roll Marathon 2016-2019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Fastest</a:t>
            </a:r>
            <a:r>
              <a:rPr lang="en"/>
              <a:t> &amp; Slowest Times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&amp; Median Times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Outliers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275" y="1229975"/>
            <a:ext cx="368657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99775"/>
            <a:ext cx="85206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participants over the years</a:t>
            </a:r>
            <a:endParaRPr/>
          </a:p>
        </p:txBody>
      </p:sp>
      <p:pic>
        <p:nvPicPr>
          <p:cNvPr id="99" name="Google Shape;99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75" y="916400"/>
            <a:ext cx="6836301" cy="42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Statistics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177525" y="117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{0C0D67CC-0488-40FF-A55A-F2388BCA300F}</a:tableStyleId>
              </a:tblPr>
              <a:tblGrid>
                <a:gridCol w="1657875"/>
                <a:gridCol w="2247700"/>
                <a:gridCol w="1610050"/>
                <a:gridCol w="1992650"/>
                <a:gridCol w="12593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Fastest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Slowest Time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 Marathon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highlight>
                            <a:srgbClr val="A4C2F4"/>
                          </a:highlight>
                        </a:rPr>
                        <a:t>2:25:42</a:t>
                      </a:r>
                      <a:endParaRPr b="1" i="1">
                        <a:highlight>
                          <a:srgbClr val="A4C2F4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highlight>
                            <a:srgbClr val="E6B8AF"/>
                          </a:highlight>
                        </a:rPr>
                        <a:t>7:00:00</a:t>
                      </a:r>
                      <a:endParaRPr b="1" i="1">
                        <a:highlight>
                          <a:srgbClr val="E6B8A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4:45:19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4:47:48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4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 Marathon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2:40:25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6:38:19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4:58:14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4:54:26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4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 Marathon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2:28:16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6:34:41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4:48:21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4:48:23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4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 Marathon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2:34:59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6:43:55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4:41:57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4:42:09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4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 Half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1:11:15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4:54:41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2:26:18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2:31:57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4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 Half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1:10:58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highlight>
                            <a:srgbClr val="E6B8AF"/>
                          </a:highlight>
                        </a:rPr>
                        <a:t>6:18:24</a:t>
                      </a:r>
                      <a:endParaRPr b="1" i="1">
                        <a:highlight>
                          <a:srgbClr val="E6B8A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2:39:34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2:43:59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4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 Half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highlight>
                            <a:srgbClr val="A4C2F4"/>
                          </a:highlight>
                        </a:rPr>
                        <a:t>1:09:25</a:t>
                      </a:r>
                      <a:endParaRPr b="1" i="1">
                        <a:highlight>
                          <a:srgbClr val="A4C2F4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4:48:06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2:25:32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2:31:46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4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 Half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1:10:03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5:03:35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2:26:07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2:32:07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256050"/>
            <a:ext cx="8520600" cy="6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Oprah Meme</a:t>
            </a:r>
            <a:endParaRPr sz="3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2725500"/>
            <a:ext cx="85206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America’s favorite television personality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00" y="832650"/>
            <a:ext cx="4637600" cy="34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50" y="448625"/>
            <a:ext cx="5129574" cy="40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Slowest Year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02475" y="1017800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our analysis we determined that 2017 was the slowest year of marathon runners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161488" y="1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{0C0D67CC-0488-40FF-A55A-F2388BCA300F}</a:tableStyleId>
              </a:tblPr>
              <a:tblGrid>
                <a:gridCol w="897775"/>
                <a:gridCol w="946050"/>
                <a:gridCol w="849525"/>
                <a:gridCol w="1047425"/>
                <a:gridCol w="622650"/>
              </a:tblGrid>
              <a:tr h="390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Quartiles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Quartiles for half 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Quartile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Quartile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3rd Quartile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2:08:18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2:26:18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2:50:11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2:18:17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2:39:34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3:05:10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2:07:21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2:25:32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2:51:16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2:07:04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2:26:07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2:51:30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69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64650" y="541525"/>
            <a:ext cx="8520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2017 had the </a:t>
            </a:r>
            <a:r>
              <a:rPr lang="en"/>
              <a:t>hottest</a:t>
            </a:r>
            <a:r>
              <a:rPr lang="en"/>
              <a:t> weather out of the marathons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https://www.timeanddate.com/</a:t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311700" y="13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{0C0D67CC-0488-40FF-A55A-F2388BCA300F}</a:tableStyleId>
              </a:tblPr>
              <a:tblGrid>
                <a:gridCol w="1866900"/>
                <a:gridCol w="1676400"/>
                <a:gridCol w="2066925"/>
                <a:gridCol w="1228725"/>
                <a:gridCol w="13716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weather of marathons 6a-12pm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 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 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humidity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4/30/2016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4/29/2017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4/28/2018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4/27/2019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Participation was </a:t>
            </a:r>
            <a:r>
              <a:rPr lang="en"/>
              <a:t>high</a:t>
            </a:r>
            <a:r>
              <a:rPr lang="en"/>
              <a:t> in 2017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2730750" y="18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{0C0D67CC-0488-40FF-A55A-F2388BCA300F}</a:tableStyleId>
              </a:tblPr>
              <a:tblGrid>
                <a:gridCol w="1355275"/>
                <a:gridCol w="1355275"/>
              </a:tblGrid>
              <a:tr h="89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Runner Count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17699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