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1" r:id="rId2"/>
    <p:sldId id="257" r:id="rId3"/>
    <p:sldId id="259" r:id="rId4"/>
    <p:sldId id="258"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6"/>
    <p:restoredTop sz="94586"/>
  </p:normalViewPr>
  <p:slideViewPr>
    <p:cSldViewPr snapToGrid="0" snapToObjects="1">
      <p:cViewPr varScale="1">
        <p:scale>
          <a:sx n="102" d="100"/>
          <a:sy n="102" d="100"/>
        </p:scale>
        <p:origin x="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916FE-0800-3D48-B92C-2B3DF731822D}" type="datetimeFigureOut">
              <a:rPr lang="en-US" smtClean="0"/>
              <a:t>4/13/19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D42BC-3B5E-5B46-95AF-3A655066D364}" type="slidenum">
              <a:rPr lang="en-US" smtClean="0"/>
              <a:t>‹#›</a:t>
            </a:fld>
            <a:endParaRPr lang="en-US"/>
          </a:p>
        </p:txBody>
      </p:sp>
    </p:spTree>
    <p:extLst>
      <p:ext uri="{BB962C8B-B14F-4D97-AF65-F5344CB8AC3E}">
        <p14:creationId xmlns:p14="http://schemas.microsoft.com/office/powerpoint/2010/main" val="31753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pandas data frame `</a:t>
            </a:r>
            <a:r>
              <a:rPr lang="en-US" dirty="0" err="1"/>
              <a:t>groupby</a:t>
            </a:r>
            <a:r>
              <a:rPr lang="en-US" dirty="0"/>
              <a:t>()` function lets you group your</a:t>
            </a:r>
            <a:r>
              <a:rPr lang="en-US" baseline="0" dirty="0"/>
              <a:t> data frame by one or more columns so that you can perform aggregations functions for each group. Examples of aggregation functions might be counts, averages, or sums. If you save your resulting data to a new data frame, it is often helpful to reset the index.</a:t>
            </a:r>
            <a:endParaRPr lang="en-US" dirty="0"/>
          </a:p>
        </p:txBody>
      </p:sp>
      <p:sp>
        <p:nvSpPr>
          <p:cNvPr id="4" name="Slide Number Placeholder 3"/>
          <p:cNvSpPr>
            <a:spLocks noGrp="1"/>
          </p:cNvSpPr>
          <p:nvPr>
            <p:ph type="sldNum" sz="quarter" idx="10"/>
          </p:nvPr>
        </p:nvSpPr>
        <p:spPr/>
        <p:txBody>
          <a:bodyPr/>
          <a:lstStyle/>
          <a:p>
            <a:fld id="{892D42BC-3B5E-5B46-95AF-3A655066D364}" type="slidenum">
              <a:rPr lang="en-US" smtClean="0"/>
              <a:t>3</a:t>
            </a:fld>
            <a:endParaRPr lang="en-US"/>
          </a:p>
        </p:txBody>
      </p:sp>
    </p:spTree>
    <p:extLst>
      <p:ext uri="{BB962C8B-B14F-4D97-AF65-F5344CB8AC3E}">
        <p14:creationId xmlns:p14="http://schemas.microsoft.com/office/powerpoint/2010/main" val="158972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way you combine data frames depends on the data frames you are joining and your intent. (whiteboard example) For data frames that have one or more columns in common, where you want to join them by the common column(s) or key, use the pandas merge function. Specify the common key to join on using the `on` argument (use `</a:t>
            </a:r>
            <a:r>
              <a:rPr lang="en-US" baseline="0" dirty="0" err="1"/>
              <a:t>right_on</a:t>
            </a:r>
            <a:r>
              <a:rPr lang="en-US" baseline="0" dirty="0"/>
              <a:t>` and `</a:t>
            </a:r>
            <a:r>
              <a:rPr lang="en-US" baseline="0" dirty="0" err="1"/>
              <a:t>left_on</a:t>
            </a:r>
            <a:r>
              <a:rPr lang="en-US" baseline="0" dirty="0"/>
              <a:t>` if the column names are different) and tell pandas what kind of join with the `how` argument.</a:t>
            </a:r>
          </a:p>
          <a:p>
            <a:r>
              <a:rPr lang="en-US" baseline="0" dirty="0"/>
              <a:t>If you simply want to paste one data frame to another (row-wise or column-wise) use the pandas `</a:t>
            </a:r>
            <a:r>
              <a:rPr lang="en-US" baseline="0" dirty="0" err="1"/>
              <a:t>concat</a:t>
            </a:r>
            <a:r>
              <a:rPr lang="en-US" baseline="0" dirty="0"/>
              <a:t>` function. In this slide, 3 data frames </a:t>
            </a:r>
            <a:r>
              <a:rPr lang="mr-IN" baseline="0" dirty="0"/>
              <a:t>–</a:t>
            </a:r>
            <a:r>
              <a:rPr lang="en-US" baseline="0" dirty="0"/>
              <a:t> all with the same columns </a:t>
            </a:r>
            <a:r>
              <a:rPr lang="mr-IN" baseline="0" dirty="0"/>
              <a:t>–</a:t>
            </a:r>
            <a:r>
              <a:rPr lang="en-US" baseline="0" dirty="0"/>
              <a:t> are concatenated into one. </a:t>
            </a:r>
            <a:endParaRPr lang="en-US" dirty="0"/>
          </a:p>
        </p:txBody>
      </p:sp>
      <p:sp>
        <p:nvSpPr>
          <p:cNvPr id="4" name="Slide Number Placeholder 3"/>
          <p:cNvSpPr>
            <a:spLocks noGrp="1"/>
          </p:cNvSpPr>
          <p:nvPr>
            <p:ph type="sldNum" sz="quarter" idx="10"/>
          </p:nvPr>
        </p:nvSpPr>
        <p:spPr/>
        <p:txBody>
          <a:bodyPr/>
          <a:lstStyle/>
          <a:p>
            <a:fld id="{866A1363-3438-BA4E-B736-129D8746C4B0}" type="slidenum">
              <a:rPr lang="en-US" smtClean="0"/>
              <a:t>4</a:t>
            </a:fld>
            <a:endParaRPr lang="en-US"/>
          </a:p>
        </p:txBody>
      </p:sp>
    </p:spTree>
    <p:extLst>
      <p:ext uri="{BB962C8B-B14F-4D97-AF65-F5344CB8AC3E}">
        <p14:creationId xmlns:p14="http://schemas.microsoft.com/office/powerpoint/2010/main" val="37037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99447A-51A3-304C-B02E-9B8E79C24109}"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42495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9447A-51A3-304C-B02E-9B8E79C24109}"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26227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9447A-51A3-304C-B02E-9B8E79C24109}"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36855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9447A-51A3-304C-B02E-9B8E79C24109}"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87234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9447A-51A3-304C-B02E-9B8E79C24109}"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49593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99447A-51A3-304C-B02E-9B8E79C24109}" type="datetimeFigureOut">
              <a:rPr lang="en-US" smtClean="0"/>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53210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99447A-51A3-304C-B02E-9B8E79C24109}" type="datetimeFigureOut">
              <a:rPr lang="en-US" smtClean="0"/>
              <a:t>4/13/19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71083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99447A-51A3-304C-B02E-9B8E79C24109}" type="datetimeFigureOut">
              <a:rPr lang="en-US" smtClean="0"/>
              <a:t>4/13/19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29272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9447A-51A3-304C-B02E-9B8E79C24109}" type="datetimeFigureOut">
              <a:rPr lang="en-US" smtClean="0"/>
              <a:t>4/13/19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70375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99447A-51A3-304C-B02E-9B8E79C24109}" type="datetimeFigureOut">
              <a:rPr lang="en-US" smtClean="0"/>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85562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99447A-51A3-304C-B02E-9B8E79C24109}" type="datetimeFigureOut">
              <a:rPr lang="en-US" smtClean="0"/>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17F96-5C18-8741-B753-9A5C456DC817}" type="slidenum">
              <a:rPr lang="en-US" smtClean="0"/>
              <a:t>‹#›</a:t>
            </a:fld>
            <a:endParaRPr lang="en-US"/>
          </a:p>
        </p:txBody>
      </p:sp>
    </p:spTree>
    <p:extLst>
      <p:ext uri="{BB962C8B-B14F-4D97-AF65-F5344CB8AC3E}">
        <p14:creationId xmlns:p14="http://schemas.microsoft.com/office/powerpoint/2010/main" val="170003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9447A-51A3-304C-B02E-9B8E79C24109}" type="datetimeFigureOut">
              <a:rPr lang="en-US" smtClean="0"/>
              <a:t>4/13/19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17F96-5C18-8741-B753-9A5C456DC817}" type="slidenum">
              <a:rPr lang="en-US" smtClean="0"/>
              <a:t>‹#›</a:t>
            </a:fld>
            <a:endParaRPr lang="en-US"/>
          </a:p>
        </p:txBody>
      </p:sp>
    </p:spTree>
    <p:extLst>
      <p:ext uri="{BB962C8B-B14F-4D97-AF65-F5344CB8AC3E}">
        <p14:creationId xmlns:p14="http://schemas.microsoft.com/office/powerpoint/2010/main" val="34718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tiff"/></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3733" y="1122363"/>
            <a:ext cx="8280399" cy="1100137"/>
          </a:xfrm>
        </p:spPr>
        <p:txBody>
          <a:bodyPr>
            <a:noAutofit/>
          </a:bodyPr>
          <a:lstStyle/>
          <a:p>
            <a:r>
              <a:rPr lang="en-US" sz="6600" b="1">
                <a:solidFill>
                  <a:schemeClr val="accent6">
                    <a:lumMod val="50000"/>
                  </a:schemeClr>
                </a:solidFill>
              </a:rPr>
              <a:t>Analytics Jumpstart</a:t>
            </a:r>
            <a:endParaRPr lang="en-US" sz="6600" b="1" dirty="0">
              <a:solidFill>
                <a:schemeClr val="accent6">
                  <a:lumMod val="50000"/>
                </a:schemeClr>
              </a:solidFill>
            </a:endParaRPr>
          </a:p>
        </p:txBody>
      </p:sp>
      <p:sp>
        <p:nvSpPr>
          <p:cNvPr id="3" name="Subtitle 2"/>
          <p:cNvSpPr>
            <a:spLocks noGrp="1"/>
          </p:cNvSpPr>
          <p:nvPr>
            <p:ph type="subTitle" idx="1"/>
          </p:nvPr>
        </p:nvSpPr>
        <p:spPr>
          <a:xfrm>
            <a:off x="1854200" y="2556934"/>
            <a:ext cx="8813800" cy="982134"/>
          </a:xfrm>
        </p:spPr>
        <p:txBody>
          <a:bodyPr>
            <a:normAutofit/>
          </a:bodyPr>
          <a:lstStyle/>
          <a:p>
            <a:pPr algn="l"/>
            <a:r>
              <a:rPr lang="en-US" sz="4000" b="1" dirty="0">
                <a:solidFill>
                  <a:schemeClr val="accent6">
                    <a:lumMod val="50000"/>
                  </a:schemeClr>
                </a:solidFill>
              </a:rPr>
              <a:t>Joining Dataframes</a:t>
            </a:r>
          </a:p>
          <a:p>
            <a:pPr algn="l"/>
            <a:endParaRPr lang="en-US" dirty="0">
              <a:solidFill>
                <a:schemeClr val="accent6">
                  <a:lumMod val="50000"/>
                </a:schemeClr>
              </a:solidFill>
            </a:endParaRPr>
          </a:p>
        </p:txBody>
      </p:sp>
      <p:cxnSp>
        <p:nvCxnSpPr>
          <p:cNvPr id="5" name="Straight Connector 4"/>
          <p:cNvCxnSpPr/>
          <p:nvPr/>
        </p:nvCxnSpPr>
        <p:spPr>
          <a:xfrm flipV="1">
            <a:off x="1854200" y="3301340"/>
            <a:ext cx="8607961" cy="34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13467" y="3576934"/>
            <a:ext cx="7450665" cy="523220"/>
          </a:xfrm>
          <a:prstGeom prst="rect">
            <a:avLst/>
          </a:prstGeom>
        </p:spPr>
        <p:txBody>
          <a:bodyPr wrap="square">
            <a:spAutoFit/>
          </a:bodyPr>
          <a:lstStyle/>
          <a:p>
            <a:r>
              <a:rPr lang="en-US" sz="2800" dirty="0">
                <a:solidFill>
                  <a:schemeClr val="accent6">
                    <a:lumMod val="50000"/>
                  </a:schemeClr>
                </a:solidFill>
              </a:rPr>
              <a:t>Nashville Software School</a:t>
            </a:r>
          </a:p>
        </p:txBody>
      </p:sp>
      <p:pic>
        <p:nvPicPr>
          <p:cNvPr id="6" name="Picture 5">
            <a:extLst>
              <a:ext uri="{FF2B5EF4-FFF2-40B4-BE49-F238E27FC236}">
                <a16:creationId xmlns:a16="http://schemas.microsoft.com/office/drawing/2014/main" id="{8E8127E8-0E3E-1D4F-BAAC-7869660A0890}"/>
              </a:ext>
            </a:extLst>
          </p:cNvPr>
          <p:cNvPicPr>
            <a:picLocks noChangeAspect="1"/>
          </p:cNvPicPr>
          <p:nvPr/>
        </p:nvPicPr>
        <p:blipFill>
          <a:blip r:embed="rId2"/>
          <a:stretch>
            <a:fillRect/>
          </a:stretch>
        </p:blipFill>
        <p:spPr>
          <a:xfrm>
            <a:off x="10795181" y="5569527"/>
            <a:ext cx="983120" cy="976566"/>
          </a:xfrm>
          <a:prstGeom prst="rect">
            <a:avLst/>
          </a:prstGeom>
        </p:spPr>
      </p:pic>
    </p:spTree>
    <p:extLst>
      <p:ext uri="{BB962C8B-B14F-4D97-AF65-F5344CB8AC3E}">
        <p14:creationId xmlns:p14="http://schemas.microsoft.com/office/powerpoint/2010/main" val="86736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396" y="228598"/>
            <a:ext cx="11112669" cy="2492990"/>
          </a:xfrm>
          <a:prstGeom prst="rect">
            <a:avLst/>
          </a:prstGeom>
          <a:noFill/>
        </p:spPr>
        <p:txBody>
          <a:bodyPr wrap="square" rtlCol="0">
            <a:spAutoFit/>
          </a:bodyPr>
          <a:lstStyle/>
          <a:p>
            <a:r>
              <a:rPr lang="en-US" sz="3600" b="1" dirty="0">
                <a:solidFill>
                  <a:schemeClr val="accent6">
                    <a:lumMod val="50000"/>
                  </a:schemeClr>
                </a:solidFill>
              </a:rPr>
              <a:t>For today</a:t>
            </a:r>
          </a:p>
          <a:p>
            <a:pPr marL="342900" indent="-342900">
              <a:buFont typeface="Arial" charset="0"/>
              <a:buChar char="•"/>
            </a:pPr>
            <a:endParaRPr lang="en-US" sz="2400" b="1" dirty="0"/>
          </a:p>
          <a:p>
            <a:pPr marL="342900" indent="-342900">
              <a:buFont typeface="Arial" charset="0"/>
              <a:buChar char="•"/>
            </a:pPr>
            <a:r>
              <a:rPr lang="en-US" sz="2400" b="1" dirty="0"/>
              <a:t>More pandas</a:t>
            </a:r>
          </a:p>
          <a:p>
            <a:pPr marL="800100" lvl="1" indent="-342900">
              <a:buFont typeface="Arial" charset="0"/>
              <a:buChar char="•"/>
            </a:pPr>
            <a:r>
              <a:rPr lang="en-US" sz="2400" b="1" dirty="0"/>
              <a:t>Merging vs Concatenating</a:t>
            </a:r>
          </a:p>
          <a:p>
            <a:pPr marL="800100" lvl="1" indent="-342900">
              <a:buFont typeface="Arial" charset="0"/>
              <a:buChar char="•"/>
            </a:pPr>
            <a:r>
              <a:rPr lang="en-US" sz="2400" b="1" dirty="0"/>
              <a:t>Aggregating</a:t>
            </a:r>
          </a:p>
          <a:p>
            <a:pPr marL="800100" lvl="1" indent="-342900">
              <a:buFont typeface="Arial" charset="0"/>
              <a:buChar char="•"/>
            </a:pPr>
            <a:endParaRPr lang="en-US" sz="2400" b="1" dirty="0"/>
          </a:p>
        </p:txBody>
      </p:sp>
      <p:pic>
        <p:nvPicPr>
          <p:cNvPr id="3" name="Picture 2">
            <a:extLst>
              <a:ext uri="{FF2B5EF4-FFF2-40B4-BE49-F238E27FC236}">
                <a16:creationId xmlns:a16="http://schemas.microsoft.com/office/drawing/2014/main" id="{EFF7FD97-E258-B84F-B179-EF2F83025A8C}"/>
              </a:ext>
            </a:extLst>
          </p:cNvPr>
          <p:cNvPicPr>
            <a:picLocks noChangeAspect="1"/>
          </p:cNvPicPr>
          <p:nvPr/>
        </p:nvPicPr>
        <p:blipFill>
          <a:blip r:embed="rId2"/>
          <a:stretch>
            <a:fillRect/>
          </a:stretch>
        </p:blipFill>
        <p:spPr>
          <a:xfrm>
            <a:off x="10795181" y="5569527"/>
            <a:ext cx="983120" cy="976566"/>
          </a:xfrm>
          <a:prstGeom prst="rect">
            <a:avLst/>
          </a:prstGeom>
        </p:spPr>
      </p:pic>
    </p:spTree>
    <p:extLst>
      <p:ext uri="{BB962C8B-B14F-4D97-AF65-F5344CB8AC3E}">
        <p14:creationId xmlns:p14="http://schemas.microsoft.com/office/powerpoint/2010/main" val="137508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033" y="893135"/>
            <a:ext cx="8218967" cy="2862322"/>
          </a:xfrm>
          <a:prstGeom prst="rect">
            <a:avLst/>
          </a:prstGeom>
        </p:spPr>
        <p:txBody>
          <a:bodyPr wrap="square">
            <a:spAutoFit/>
          </a:bodyPr>
          <a:lstStyle/>
          <a:p>
            <a:pPr marL="285750" indent="-285750">
              <a:buFont typeface="Arial" charset="0"/>
              <a:buChar char="•"/>
            </a:pPr>
            <a:r>
              <a:rPr lang="en-US" b="1" dirty="0" err="1"/>
              <a:t>df.groupby</a:t>
            </a:r>
            <a:r>
              <a:rPr lang="en-US" b="1" dirty="0"/>
              <a:t>(col) </a:t>
            </a:r>
            <a:r>
              <a:rPr lang="mr-IN" b="1" dirty="0"/>
              <a:t>–</a:t>
            </a:r>
            <a:r>
              <a:rPr lang="en-US" b="1" dirty="0"/>
              <a:t> </a:t>
            </a:r>
            <a:r>
              <a:rPr lang="en-US" dirty="0"/>
              <a:t>groups the </a:t>
            </a:r>
            <a:r>
              <a:rPr lang="en-US" dirty="0" err="1"/>
              <a:t>DataFrame</a:t>
            </a:r>
            <a:r>
              <a:rPr lang="en-US" dirty="0"/>
              <a:t> by the specified column</a:t>
            </a:r>
          </a:p>
          <a:p>
            <a:pPr marL="285750" indent="-285750">
              <a:buFont typeface="Arial" charset="0"/>
              <a:buChar char="•"/>
            </a:pPr>
            <a:endParaRPr lang="en-US" dirty="0"/>
          </a:p>
          <a:p>
            <a:pPr marL="285750" indent="-285750">
              <a:buFont typeface="Arial" charset="0"/>
              <a:buChar char="•"/>
            </a:pPr>
            <a:r>
              <a:rPr lang="en-US" b="1" dirty="0" err="1"/>
              <a:t>df.groupby</a:t>
            </a:r>
            <a:r>
              <a:rPr lang="en-US" b="1" dirty="0"/>
              <a:t>(col).size() </a:t>
            </a:r>
            <a:r>
              <a:rPr lang="en-US" dirty="0"/>
              <a:t>– groups by a column and gets the size of each group</a:t>
            </a:r>
          </a:p>
          <a:p>
            <a:pPr marL="285750" indent="-285750">
              <a:buFont typeface="Arial" charset="0"/>
              <a:buChar char="•"/>
            </a:pPr>
            <a:endParaRPr lang="en-US" dirty="0"/>
          </a:p>
          <a:p>
            <a:pPr marL="285750" indent="-285750">
              <a:buFont typeface="Arial" charset="0"/>
              <a:buChar char="•"/>
            </a:pPr>
            <a:r>
              <a:rPr lang="en-US" b="1" dirty="0" err="1"/>
              <a:t>df.groupby</a:t>
            </a:r>
            <a:r>
              <a:rPr lang="en-US" b="1" dirty="0"/>
              <a:t>([</a:t>
            </a:r>
            <a:r>
              <a:rPr lang="en-US" b="1" dirty="0" err="1"/>
              <a:t>col_a</a:t>
            </a:r>
            <a:r>
              <a:rPr lang="en-US" b="1" dirty="0"/>
              <a:t>, </a:t>
            </a:r>
            <a:r>
              <a:rPr lang="en-US" b="1" dirty="0" err="1"/>
              <a:t>col_b</a:t>
            </a:r>
            <a:r>
              <a:rPr lang="en-US" b="1" dirty="0"/>
              <a:t>]).</a:t>
            </a:r>
            <a:r>
              <a:rPr lang="en-US" b="1" dirty="0" err="1"/>
              <a:t>agg</a:t>
            </a:r>
            <a:r>
              <a:rPr lang="en-US" b="1" dirty="0"/>
              <a:t>(</a:t>
            </a:r>
            <a:r>
              <a:rPr lang="en-US" b="1" dirty="0" err="1"/>
              <a:t>func</a:t>
            </a:r>
            <a:r>
              <a:rPr lang="en-US" b="1" dirty="0"/>
              <a:t>) </a:t>
            </a:r>
            <a:r>
              <a:rPr lang="mr-IN" b="1" dirty="0"/>
              <a:t>–</a:t>
            </a:r>
            <a:r>
              <a:rPr lang="en-US" b="1" dirty="0"/>
              <a:t> </a:t>
            </a:r>
            <a:r>
              <a:rPr lang="en-US" dirty="0"/>
              <a:t>groups the </a:t>
            </a:r>
            <a:r>
              <a:rPr lang="en-US" dirty="0" err="1"/>
              <a:t>DataFrame</a:t>
            </a:r>
            <a:r>
              <a:rPr lang="en-US" dirty="0"/>
              <a:t> by </a:t>
            </a:r>
            <a:r>
              <a:rPr lang="en-US" dirty="0" err="1"/>
              <a:t>col_a</a:t>
            </a:r>
            <a:r>
              <a:rPr lang="en-US" dirty="0"/>
              <a:t> and </a:t>
            </a:r>
            <a:r>
              <a:rPr lang="en-US" dirty="0" err="1"/>
              <a:t>col_b</a:t>
            </a:r>
            <a:r>
              <a:rPr lang="en-US" dirty="0"/>
              <a:t>, then performs the specified aggregation function on each group </a:t>
            </a:r>
          </a:p>
          <a:p>
            <a:pPr marL="285750" indent="-285750">
              <a:buFont typeface="Arial" charset="0"/>
              <a:buChar char="•"/>
            </a:pPr>
            <a:endParaRPr lang="en-US" dirty="0"/>
          </a:p>
          <a:p>
            <a:pPr marL="285750" indent="-285750">
              <a:buFont typeface="Arial" charset="0"/>
              <a:buChar char="•"/>
            </a:pPr>
            <a:r>
              <a:rPr lang="en-US" b="1" dirty="0" err="1"/>
              <a:t>df.reset_index</a:t>
            </a:r>
            <a:r>
              <a:rPr lang="en-US" b="1" dirty="0"/>
              <a:t>() </a:t>
            </a:r>
            <a:r>
              <a:rPr lang="mr-IN" dirty="0"/>
              <a:t>–</a:t>
            </a:r>
            <a:r>
              <a:rPr lang="en-US" dirty="0"/>
              <a:t> useful for resetting the index after aggregation (moves the aggregation column from the row index to a column and uses zero-based row indexing)</a:t>
            </a:r>
          </a:p>
        </p:txBody>
      </p:sp>
      <p:pic>
        <p:nvPicPr>
          <p:cNvPr id="3" name="Picture 2">
            <a:extLst>
              <a:ext uri="{FF2B5EF4-FFF2-40B4-BE49-F238E27FC236}">
                <a16:creationId xmlns:a16="http://schemas.microsoft.com/office/drawing/2014/main" id="{B483A2F5-39C9-0043-9599-E2C51E5A4C1D}"/>
              </a:ext>
            </a:extLst>
          </p:cNvPr>
          <p:cNvPicPr>
            <a:picLocks noChangeAspect="1"/>
          </p:cNvPicPr>
          <p:nvPr/>
        </p:nvPicPr>
        <p:blipFill>
          <a:blip r:embed="rId3"/>
          <a:stretch>
            <a:fillRect/>
          </a:stretch>
        </p:blipFill>
        <p:spPr>
          <a:xfrm>
            <a:off x="10795181" y="5569527"/>
            <a:ext cx="983120" cy="976566"/>
          </a:xfrm>
          <a:prstGeom prst="rect">
            <a:avLst/>
          </a:prstGeom>
        </p:spPr>
      </p:pic>
    </p:spTree>
    <p:extLst>
      <p:ext uri="{BB962C8B-B14F-4D97-AF65-F5344CB8AC3E}">
        <p14:creationId xmlns:p14="http://schemas.microsoft.com/office/powerpoint/2010/main" val="85837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08" y="522516"/>
            <a:ext cx="10984675" cy="584775"/>
          </a:xfrm>
          <a:prstGeom prst="rect">
            <a:avLst/>
          </a:prstGeom>
          <a:noFill/>
        </p:spPr>
        <p:txBody>
          <a:bodyPr wrap="square" rtlCol="0">
            <a:spAutoFit/>
          </a:bodyPr>
          <a:lstStyle/>
          <a:p>
            <a:r>
              <a:rPr lang="en-US" sz="3200" b="1" dirty="0">
                <a:solidFill>
                  <a:schemeClr val="accent6">
                    <a:lumMod val="50000"/>
                  </a:schemeClr>
                </a:solidFill>
              </a:rPr>
              <a:t>Get Data </a:t>
            </a:r>
            <a:r>
              <a:rPr lang="en-US" sz="3200" b="1" dirty="0">
                <a:solidFill>
                  <a:schemeClr val="accent6">
                    <a:lumMod val="50000"/>
                  </a:schemeClr>
                </a:solidFill>
                <a:sym typeface="Wingdings"/>
              </a:rPr>
              <a:t> Process + Clean Data  Exploratory Data Analysis</a:t>
            </a:r>
            <a:endParaRPr lang="en-US" sz="3200" b="1" dirty="0">
              <a:solidFill>
                <a:schemeClr val="accent6">
                  <a:lumMod val="50000"/>
                </a:schemeClr>
              </a:solidFill>
            </a:endParaRPr>
          </a:p>
        </p:txBody>
      </p:sp>
      <p:sp>
        <p:nvSpPr>
          <p:cNvPr id="3" name="Freeform 2"/>
          <p:cNvSpPr/>
          <p:nvPr/>
        </p:nvSpPr>
        <p:spPr>
          <a:xfrm>
            <a:off x="2410691" y="157198"/>
            <a:ext cx="3716977" cy="1255967"/>
          </a:xfrm>
          <a:custGeom>
            <a:avLst/>
            <a:gdLst>
              <a:gd name="connsiteX0" fmla="*/ 973777 w 3716977"/>
              <a:gd name="connsiteY0" fmla="*/ 56559 h 1255967"/>
              <a:gd name="connsiteX1" fmla="*/ 213756 w 3716977"/>
              <a:gd name="connsiteY1" fmla="*/ 80309 h 1255967"/>
              <a:gd name="connsiteX2" fmla="*/ 178130 w 3716977"/>
              <a:gd name="connsiteY2" fmla="*/ 104060 h 1255967"/>
              <a:gd name="connsiteX3" fmla="*/ 106878 w 3716977"/>
              <a:gd name="connsiteY3" fmla="*/ 175312 h 1255967"/>
              <a:gd name="connsiteX4" fmla="*/ 83127 w 3716977"/>
              <a:gd name="connsiteY4" fmla="*/ 210938 h 1255967"/>
              <a:gd name="connsiteX5" fmla="*/ 35626 w 3716977"/>
              <a:gd name="connsiteY5" fmla="*/ 294065 h 1255967"/>
              <a:gd name="connsiteX6" fmla="*/ 11875 w 3716977"/>
              <a:gd name="connsiteY6" fmla="*/ 484071 h 1255967"/>
              <a:gd name="connsiteX7" fmla="*/ 0 w 3716977"/>
              <a:gd name="connsiteY7" fmla="*/ 555322 h 1255967"/>
              <a:gd name="connsiteX8" fmla="*/ 11875 w 3716977"/>
              <a:gd name="connsiteY8" fmla="*/ 780954 h 1255967"/>
              <a:gd name="connsiteX9" fmla="*/ 59377 w 3716977"/>
              <a:gd name="connsiteY9" fmla="*/ 852206 h 1255967"/>
              <a:gd name="connsiteX10" fmla="*/ 83127 w 3716977"/>
              <a:gd name="connsiteY10" fmla="*/ 887832 h 1255967"/>
              <a:gd name="connsiteX11" fmla="*/ 166254 w 3716977"/>
              <a:gd name="connsiteY11" fmla="*/ 959084 h 1255967"/>
              <a:gd name="connsiteX12" fmla="*/ 201880 w 3716977"/>
              <a:gd name="connsiteY12" fmla="*/ 970959 h 1255967"/>
              <a:gd name="connsiteX13" fmla="*/ 237506 w 3716977"/>
              <a:gd name="connsiteY13" fmla="*/ 994709 h 1255967"/>
              <a:gd name="connsiteX14" fmla="*/ 320634 w 3716977"/>
              <a:gd name="connsiteY14" fmla="*/ 1030335 h 1255967"/>
              <a:gd name="connsiteX15" fmla="*/ 380010 w 3716977"/>
              <a:gd name="connsiteY15" fmla="*/ 1054086 h 1255967"/>
              <a:gd name="connsiteX16" fmla="*/ 451262 w 3716977"/>
              <a:gd name="connsiteY16" fmla="*/ 1077837 h 1255967"/>
              <a:gd name="connsiteX17" fmla="*/ 581891 w 3716977"/>
              <a:gd name="connsiteY17" fmla="*/ 1089712 h 1255967"/>
              <a:gd name="connsiteX18" fmla="*/ 831273 w 3716977"/>
              <a:gd name="connsiteY18" fmla="*/ 1113463 h 1255967"/>
              <a:gd name="connsiteX19" fmla="*/ 1033153 w 3716977"/>
              <a:gd name="connsiteY19" fmla="*/ 1125338 h 1255967"/>
              <a:gd name="connsiteX20" fmla="*/ 1353787 w 3716977"/>
              <a:gd name="connsiteY20" fmla="*/ 1137213 h 1255967"/>
              <a:gd name="connsiteX21" fmla="*/ 1460665 w 3716977"/>
              <a:gd name="connsiteY21" fmla="*/ 1149089 h 1255967"/>
              <a:gd name="connsiteX22" fmla="*/ 2006930 w 3716977"/>
              <a:gd name="connsiteY22" fmla="*/ 1196590 h 1255967"/>
              <a:gd name="connsiteX23" fmla="*/ 2149434 w 3716977"/>
              <a:gd name="connsiteY23" fmla="*/ 1220341 h 1255967"/>
              <a:gd name="connsiteX24" fmla="*/ 2636322 w 3716977"/>
              <a:gd name="connsiteY24" fmla="*/ 1255967 h 1255967"/>
              <a:gd name="connsiteX25" fmla="*/ 3063834 w 3716977"/>
              <a:gd name="connsiteY25" fmla="*/ 1232216 h 1255967"/>
              <a:gd name="connsiteX26" fmla="*/ 3087584 w 3716977"/>
              <a:gd name="connsiteY26" fmla="*/ 1160964 h 1255967"/>
              <a:gd name="connsiteX27" fmla="*/ 3182587 w 3716977"/>
              <a:gd name="connsiteY27" fmla="*/ 1077837 h 1255967"/>
              <a:gd name="connsiteX28" fmla="*/ 3218213 w 3716977"/>
              <a:gd name="connsiteY28" fmla="*/ 1054086 h 1255967"/>
              <a:gd name="connsiteX29" fmla="*/ 3360717 w 3716977"/>
              <a:gd name="connsiteY29" fmla="*/ 994709 h 1255967"/>
              <a:gd name="connsiteX30" fmla="*/ 3491345 w 3716977"/>
              <a:gd name="connsiteY30" fmla="*/ 970959 h 1255967"/>
              <a:gd name="connsiteX31" fmla="*/ 3526971 w 3716977"/>
              <a:gd name="connsiteY31" fmla="*/ 959084 h 1255967"/>
              <a:gd name="connsiteX32" fmla="*/ 3621974 w 3716977"/>
              <a:gd name="connsiteY32" fmla="*/ 935333 h 1255967"/>
              <a:gd name="connsiteX33" fmla="*/ 3645725 w 3716977"/>
              <a:gd name="connsiteY33" fmla="*/ 899707 h 1255967"/>
              <a:gd name="connsiteX34" fmla="*/ 3681351 w 3716977"/>
              <a:gd name="connsiteY34" fmla="*/ 864081 h 1255967"/>
              <a:gd name="connsiteX35" fmla="*/ 3716977 w 3716977"/>
              <a:gd name="connsiteY35" fmla="*/ 780954 h 1255967"/>
              <a:gd name="connsiteX36" fmla="*/ 3705101 w 3716977"/>
              <a:gd name="connsiteY36" fmla="*/ 614699 h 1255967"/>
              <a:gd name="connsiteX37" fmla="*/ 3657600 w 3716977"/>
              <a:gd name="connsiteY37" fmla="*/ 579073 h 1255967"/>
              <a:gd name="connsiteX38" fmla="*/ 3621974 w 3716977"/>
              <a:gd name="connsiteY38" fmla="*/ 543447 h 1255967"/>
              <a:gd name="connsiteX39" fmla="*/ 3467595 w 3716977"/>
              <a:gd name="connsiteY39" fmla="*/ 448445 h 1255967"/>
              <a:gd name="connsiteX40" fmla="*/ 3336966 w 3716977"/>
              <a:gd name="connsiteY40" fmla="*/ 377193 h 1255967"/>
              <a:gd name="connsiteX41" fmla="*/ 3265714 w 3716977"/>
              <a:gd name="connsiteY41" fmla="*/ 353442 h 1255967"/>
              <a:gd name="connsiteX42" fmla="*/ 3230088 w 3716977"/>
              <a:gd name="connsiteY42" fmla="*/ 329691 h 1255967"/>
              <a:gd name="connsiteX43" fmla="*/ 3194462 w 3716977"/>
              <a:gd name="connsiteY43" fmla="*/ 317816 h 1255967"/>
              <a:gd name="connsiteX44" fmla="*/ 3111335 w 3716977"/>
              <a:gd name="connsiteY44" fmla="*/ 282190 h 1255967"/>
              <a:gd name="connsiteX45" fmla="*/ 3075709 w 3716977"/>
              <a:gd name="connsiteY45" fmla="*/ 258439 h 1255967"/>
              <a:gd name="connsiteX46" fmla="*/ 3040083 w 3716977"/>
              <a:gd name="connsiteY46" fmla="*/ 246564 h 1255967"/>
              <a:gd name="connsiteX47" fmla="*/ 2956956 w 3716977"/>
              <a:gd name="connsiteY47" fmla="*/ 199063 h 1255967"/>
              <a:gd name="connsiteX48" fmla="*/ 2921330 w 3716977"/>
              <a:gd name="connsiteY48" fmla="*/ 187187 h 1255967"/>
              <a:gd name="connsiteX49" fmla="*/ 2885704 w 3716977"/>
              <a:gd name="connsiteY49" fmla="*/ 163437 h 1255967"/>
              <a:gd name="connsiteX50" fmla="*/ 2826327 w 3716977"/>
              <a:gd name="connsiteY50" fmla="*/ 139686 h 1255967"/>
              <a:gd name="connsiteX51" fmla="*/ 2778826 w 3716977"/>
              <a:gd name="connsiteY51" fmla="*/ 115935 h 1255967"/>
              <a:gd name="connsiteX52" fmla="*/ 2707574 w 3716977"/>
              <a:gd name="connsiteY52" fmla="*/ 104060 h 1255967"/>
              <a:gd name="connsiteX53" fmla="*/ 2612571 w 3716977"/>
              <a:gd name="connsiteY53" fmla="*/ 80309 h 1255967"/>
              <a:gd name="connsiteX54" fmla="*/ 2553195 w 3716977"/>
              <a:gd name="connsiteY54" fmla="*/ 68434 h 1255967"/>
              <a:gd name="connsiteX55" fmla="*/ 2481943 w 3716977"/>
              <a:gd name="connsiteY55" fmla="*/ 44684 h 1255967"/>
              <a:gd name="connsiteX56" fmla="*/ 2363190 w 3716977"/>
              <a:gd name="connsiteY56" fmla="*/ 32808 h 1255967"/>
              <a:gd name="connsiteX57" fmla="*/ 2327564 w 3716977"/>
              <a:gd name="connsiteY57" fmla="*/ 20933 h 1255967"/>
              <a:gd name="connsiteX58" fmla="*/ 1531917 w 3716977"/>
              <a:gd name="connsiteY58" fmla="*/ 20933 h 1255967"/>
              <a:gd name="connsiteX59" fmla="*/ 1425039 w 3716977"/>
              <a:gd name="connsiteY59" fmla="*/ 44684 h 1255967"/>
              <a:gd name="connsiteX60" fmla="*/ 1330036 w 3716977"/>
              <a:gd name="connsiteY60" fmla="*/ 56559 h 1255967"/>
              <a:gd name="connsiteX61" fmla="*/ 1282535 w 3716977"/>
              <a:gd name="connsiteY61" fmla="*/ 68434 h 1255967"/>
              <a:gd name="connsiteX62" fmla="*/ 1211283 w 3716977"/>
              <a:gd name="connsiteY62" fmla="*/ 80309 h 1255967"/>
              <a:gd name="connsiteX63" fmla="*/ 1140031 w 3716977"/>
              <a:gd name="connsiteY63" fmla="*/ 104060 h 1255967"/>
              <a:gd name="connsiteX64" fmla="*/ 1104405 w 3716977"/>
              <a:gd name="connsiteY64" fmla="*/ 115935 h 1255967"/>
              <a:gd name="connsiteX65" fmla="*/ 1056904 w 3716977"/>
              <a:gd name="connsiteY65" fmla="*/ 127811 h 1255967"/>
              <a:gd name="connsiteX66" fmla="*/ 855023 w 3716977"/>
              <a:gd name="connsiteY66" fmla="*/ 115935 h 1255967"/>
              <a:gd name="connsiteX67" fmla="*/ 819397 w 3716977"/>
              <a:gd name="connsiteY67" fmla="*/ 92185 h 1255967"/>
              <a:gd name="connsiteX68" fmla="*/ 783771 w 3716977"/>
              <a:gd name="connsiteY68" fmla="*/ 80309 h 125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16977" h="1255967">
                <a:moveTo>
                  <a:pt x="973777" y="56559"/>
                </a:moveTo>
                <a:cubicBezTo>
                  <a:pt x="688168" y="127958"/>
                  <a:pt x="1054071" y="40294"/>
                  <a:pt x="213756" y="80309"/>
                </a:cubicBezTo>
                <a:cubicBezTo>
                  <a:pt x="199500" y="80988"/>
                  <a:pt x="188797" y="94578"/>
                  <a:pt x="178130" y="104060"/>
                </a:cubicBezTo>
                <a:cubicBezTo>
                  <a:pt x="153026" y="126375"/>
                  <a:pt x="125510" y="147365"/>
                  <a:pt x="106878" y="175312"/>
                </a:cubicBezTo>
                <a:cubicBezTo>
                  <a:pt x="98961" y="187187"/>
                  <a:pt x="90208" y="198546"/>
                  <a:pt x="83127" y="210938"/>
                </a:cubicBezTo>
                <a:cubicBezTo>
                  <a:pt x="22860" y="316405"/>
                  <a:pt x="93492" y="207267"/>
                  <a:pt x="35626" y="294065"/>
                </a:cubicBezTo>
                <a:cubicBezTo>
                  <a:pt x="10658" y="418908"/>
                  <a:pt x="35366" y="284402"/>
                  <a:pt x="11875" y="484071"/>
                </a:cubicBezTo>
                <a:cubicBezTo>
                  <a:pt x="9062" y="507984"/>
                  <a:pt x="3958" y="531572"/>
                  <a:pt x="0" y="555322"/>
                </a:cubicBezTo>
                <a:cubicBezTo>
                  <a:pt x="3958" y="630533"/>
                  <a:pt x="-2895" y="707102"/>
                  <a:pt x="11875" y="780954"/>
                </a:cubicBezTo>
                <a:cubicBezTo>
                  <a:pt x="17473" y="808945"/>
                  <a:pt x="43543" y="828455"/>
                  <a:pt x="59377" y="852206"/>
                </a:cubicBezTo>
                <a:cubicBezTo>
                  <a:pt x="67294" y="864081"/>
                  <a:pt x="73035" y="877740"/>
                  <a:pt x="83127" y="887832"/>
                </a:cubicBezTo>
                <a:cubicBezTo>
                  <a:pt x="111203" y="915908"/>
                  <a:pt x="130709" y="938772"/>
                  <a:pt x="166254" y="959084"/>
                </a:cubicBezTo>
                <a:cubicBezTo>
                  <a:pt x="177122" y="965294"/>
                  <a:pt x="190684" y="965361"/>
                  <a:pt x="201880" y="970959"/>
                </a:cubicBezTo>
                <a:cubicBezTo>
                  <a:pt x="214646" y="977342"/>
                  <a:pt x="225114" y="987628"/>
                  <a:pt x="237506" y="994709"/>
                </a:cubicBezTo>
                <a:cubicBezTo>
                  <a:pt x="290592" y="1025043"/>
                  <a:pt x="272182" y="1012165"/>
                  <a:pt x="320634" y="1030335"/>
                </a:cubicBezTo>
                <a:cubicBezTo>
                  <a:pt x="340593" y="1037820"/>
                  <a:pt x="359977" y="1046801"/>
                  <a:pt x="380010" y="1054086"/>
                </a:cubicBezTo>
                <a:cubicBezTo>
                  <a:pt x="403538" y="1062642"/>
                  <a:pt x="426329" y="1075570"/>
                  <a:pt x="451262" y="1077837"/>
                </a:cubicBezTo>
                <a:lnTo>
                  <a:pt x="581891" y="1089712"/>
                </a:lnTo>
                <a:cubicBezTo>
                  <a:pt x="729303" y="1104453"/>
                  <a:pt x="662144" y="1101799"/>
                  <a:pt x="831273" y="1113463"/>
                </a:cubicBezTo>
                <a:cubicBezTo>
                  <a:pt x="898523" y="1118101"/>
                  <a:pt x="965813" y="1122277"/>
                  <a:pt x="1033153" y="1125338"/>
                </a:cubicBezTo>
                <a:lnTo>
                  <a:pt x="1353787" y="1137213"/>
                </a:lnTo>
                <a:lnTo>
                  <a:pt x="1460665" y="1149089"/>
                </a:lnTo>
                <a:lnTo>
                  <a:pt x="2006930" y="1196590"/>
                </a:lnTo>
                <a:cubicBezTo>
                  <a:pt x="2054431" y="1204507"/>
                  <a:pt x="2101542" y="1215300"/>
                  <a:pt x="2149434" y="1220341"/>
                </a:cubicBezTo>
                <a:cubicBezTo>
                  <a:pt x="2247205" y="1230633"/>
                  <a:pt x="2511038" y="1247614"/>
                  <a:pt x="2636322" y="1255967"/>
                </a:cubicBezTo>
                <a:cubicBezTo>
                  <a:pt x="2778826" y="1248050"/>
                  <a:pt x="2924172" y="1261619"/>
                  <a:pt x="3063834" y="1232216"/>
                </a:cubicBezTo>
                <a:cubicBezTo>
                  <a:pt x="3088332" y="1227058"/>
                  <a:pt x="3076388" y="1183356"/>
                  <a:pt x="3087584" y="1160964"/>
                </a:cubicBezTo>
                <a:cubicBezTo>
                  <a:pt x="3114261" y="1107610"/>
                  <a:pt x="3132825" y="1108938"/>
                  <a:pt x="3182587" y="1077837"/>
                </a:cubicBezTo>
                <a:cubicBezTo>
                  <a:pt x="3194690" y="1070273"/>
                  <a:pt x="3205821" y="1061167"/>
                  <a:pt x="3218213" y="1054086"/>
                </a:cubicBezTo>
                <a:cubicBezTo>
                  <a:pt x="3260004" y="1030205"/>
                  <a:pt x="3317842" y="1007901"/>
                  <a:pt x="3360717" y="994709"/>
                </a:cubicBezTo>
                <a:cubicBezTo>
                  <a:pt x="3388812" y="986065"/>
                  <a:pt x="3465667" y="976665"/>
                  <a:pt x="3491345" y="970959"/>
                </a:cubicBezTo>
                <a:cubicBezTo>
                  <a:pt x="3503565" y="968244"/>
                  <a:pt x="3514827" y="962120"/>
                  <a:pt x="3526971" y="959084"/>
                </a:cubicBezTo>
                <a:lnTo>
                  <a:pt x="3621974" y="935333"/>
                </a:lnTo>
                <a:cubicBezTo>
                  <a:pt x="3629891" y="923458"/>
                  <a:pt x="3636588" y="910671"/>
                  <a:pt x="3645725" y="899707"/>
                </a:cubicBezTo>
                <a:cubicBezTo>
                  <a:pt x="3656476" y="886805"/>
                  <a:pt x="3671590" y="877747"/>
                  <a:pt x="3681351" y="864081"/>
                </a:cubicBezTo>
                <a:cubicBezTo>
                  <a:pt x="3699692" y="838404"/>
                  <a:pt x="3707286" y="810025"/>
                  <a:pt x="3716977" y="780954"/>
                </a:cubicBezTo>
                <a:cubicBezTo>
                  <a:pt x="3713018" y="725536"/>
                  <a:pt x="3720778" y="668001"/>
                  <a:pt x="3705101" y="614699"/>
                </a:cubicBezTo>
                <a:cubicBezTo>
                  <a:pt x="3699516" y="595711"/>
                  <a:pt x="3672627" y="591954"/>
                  <a:pt x="3657600" y="579073"/>
                </a:cubicBezTo>
                <a:cubicBezTo>
                  <a:pt x="3644849" y="568143"/>
                  <a:pt x="3635556" y="553325"/>
                  <a:pt x="3621974" y="543447"/>
                </a:cubicBezTo>
                <a:cubicBezTo>
                  <a:pt x="3599482" y="527089"/>
                  <a:pt x="3502078" y="469135"/>
                  <a:pt x="3467595" y="448445"/>
                </a:cubicBezTo>
                <a:cubicBezTo>
                  <a:pt x="3421758" y="420943"/>
                  <a:pt x="3387090" y="398078"/>
                  <a:pt x="3336966" y="377193"/>
                </a:cubicBezTo>
                <a:cubicBezTo>
                  <a:pt x="3313856" y="367564"/>
                  <a:pt x="3265714" y="353442"/>
                  <a:pt x="3265714" y="353442"/>
                </a:cubicBezTo>
                <a:cubicBezTo>
                  <a:pt x="3253839" y="345525"/>
                  <a:pt x="3242854" y="336074"/>
                  <a:pt x="3230088" y="329691"/>
                </a:cubicBezTo>
                <a:cubicBezTo>
                  <a:pt x="3218892" y="324093"/>
                  <a:pt x="3206084" y="322465"/>
                  <a:pt x="3194462" y="317816"/>
                </a:cubicBezTo>
                <a:cubicBezTo>
                  <a:pt x="3166472" y="306620"/>
                  <a:pt x="3138299" y="295672"/>
                  <a:pt x="3111335" y="282190"/>
                </a:cubicBezTo>
                <a:cubicBezTo>
                  <a:pt x="3098569" y="275807"/>
                  <a:pt x="3088475" y="264822"/>
                  <a:pt x="3075709" y="258439"/>
                </a:cubicBezTo>
                <a:cubicBezTo>
                  <a:pt x="3064513" y="252841"/>
                  <a:pt x="3051589" y="251495"/>
                  <a:pt x="3040083" y="246564"/>
                </a:cubicBezTo>
                <a:cubicBezTo>
                  <a:pt x="2894367" y="184114"/>
                  <a:pt x="3076202" y="258686"/>
                  <a:pt x="2956956" y="199063"/>
                </a:cubicBezTo>
                <a:cubicBezTo>
                  <a:pt x="2945760" y="193465"/>
                  <a:pt x="2932526" y="192785"/>
                  <a:pt x="2921330" y="187187"/>
                </a:cubicBezTo>
                <a:cubicBezTo>
                  <a:pt x="2908565" y="180804"/>
                  <a:pt x="2898470" y="169820"/>
                  <a:pt x="2885704" y="163437"/>
                </a:cubicBezTo>
                <a:cubicBezTo>
                  <a:pt x="2866637" y="153904"/>
                  <a:pt x="2845807" y="148344"/>
                  <a:pt x="2826327" y="139686"/>
                </a:cubicBezTo>
                <a:cubicBezTo>
                  <a:pt x="2810150" y="132496"/>
                  <a:pt x="2795782" y="121022"/>
                  <a:pt x="2778826" y="115935"/>
                </a:cubicBezTo>
                <a:cubicBezTo>
                  <a:pt x="2755763" y="109016"/>
                  <a:pt x="2731118" y="109105"/>
                  <a:pt x="2707574" y="104060"/>
                </a:cubicBezTo>
                <a:cubicBezTo>
                  <a:pt x="2675656" y="97221"/>
                  <a:pt x="2644579" y="86711"/>
                  <a:pt x="2612571" y="80309"/>
                </a:cubicBezTo>
                <a:cubicBezTo>
                  <a:pt x="2592779" y="76351"/>
                  <a:pt x="2572668" y="73745"/>
                  <a:pt x="2553195" y="68434"/>
                </a:cubicBezTo>
                <a:cubicBezTo>
                  <a:pt x="2529042" y="61847"/>
                  <a:pt x="2506854" y="47175"/>
                  <a:pt x="2481943" y="44684"/>
                </a:cubicBezTo>
                <a:lnTo>
                  <a:pt x="2363190" y="32808"/>
                </a:lnTo>
                <a:cubicBezTo>
                  <a:pt x="2351315" y="28850"/>
                  <a:pt x="2339839" y="23388"/>
                  <a:pt x="2327564" y="20933"/>
                </a:cubicBezTo>
                <a:cubicBezTo>
                  <a:pt x="2093226" y="-25933"/>
                  <a:pt x="1560055" y="20464"/>
                  <a:pt x="1531917" y="20933"/>
                </a:cubicBezTo>
                <a:cubicBezTo>
                  <a:pt x="1494103" y="30386"/>
                  <a:pt x="1464223" y="38656"/>
                  <a:pt x="1425039" y="44684"/>
                </a:cubicBezTo>
                <a:cubicBezTo>
                  <a:pt x="1393496" y="49537"/>
                  <a:pt x="1361704" y="52601"/>
                  <a:pt x="1330036" y="56559"/>
                </a:cubicBezTo>
                <a:cubicBezTo>
                  <a:pt x="1314202" y="60517"/>
                  <a:pt x="1298539" y="65233"/>
                  <a:pt x="1282535" y="68434"/>
                </a:cubicBezTo>
                <a:cubicBezTo>
                  <a:pt x="1258924" y="73156"/>
                  <a:pt x="1234642" y="74469"/>
                  <a:pt x="1211283" y="80309"/>
                </a:cubicBezTo>
                <a:cubicBezTo>
                  <a:pt x="1186995" y="86381"/>
                  <a:pt x="1163782" y="96143"/>
                  <a:pt x="1140031" y="104060"/>
                </a:cubicBezTo>
                <a:cubicBezTo>
                  <a:pt x="1128156" y="108018"/>
                  <a:pt x="1116549" y="112899"/>
                  <a:pt x="1104405" y="115935"/>
                </a:cubicBezTo>
                <a:lnTo>
                  <a:pt x="1056904" y="127811"/>
                </a:lnTo>
                <a:cubicBezTo>
                  <a:pt x="989610" y="123852"/>
                  <a:pt x="921687" y="125935"/>
                  <a:pt x="855023" y="115935"/>
                </a:cubicBezTo>
                <a:cubicBezTo>
                  <a:pt x="840909" y="113818"/>
                  <a:pt x="832162" y="98568"/>
                  <a:pt x="819397" y="92185"/>
                </a:cubicBezTo>
                <a:cubicBezTo>
                  <a:pt x="808201" y="86587"/>
                  <a:pt x="783771" y="80309"/>
                  <a:pt x="783771" y="80309"/>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86890" y="1316517"/>
            <a:ext cx="10462160" cy="1200329"/>
          </a:xfrm>
          <a:prstGeom prst="rect">
            <a:avLst/>
          </a:prstGeom>
          <a:noFill/>
        </p:spPr>
        <p:txBody>
          <a:bodyPr wrap="square" rtlCol="0">
            <a:spAutoFit/>
          </a:bodyPr>
          <a:lstStyle/>
          <a:p>
            <a:r>
              <a:rPr lang="en-US" b="1" dirty="0"/>
              <a:t>Merging two </a:t>
            </a:r>
            <a:r>
              <a:rPr lang="en-US" b="1" dirty="0" err="1"/>
              <a:t>DataFrames</a:t>
            </a:r>
            <a:r>
              <a:rPr lang="en-US" b="1" dirty="0"/>
              <a:t>:</a:t>
            </a:r>
          </a:p>
          <a:p>
            <a:endParaRPr lang="en-US" dirty="0"/>
          </a:p>
          <a:p>
            <a:r>
              <a:rPr lang="en-US" b="1" i="1" dirty="0" err="1">
                <a:solidFill>
                  <a:srgbClr val="C00000"/>
                </a:solidFill>
              </a:rPr>
              <a:t>pd.merge</a:t>
            </a:r>
            <a:r>
              <a:rPr lang="en-US" b="1" i="1" dirty="0">
                <a:solidFill>
                  <a:srgbClr val="C00000"/>
                </a:solidFill>
              </a:rPr>
              <a:t>(</a:t>
            </a:r>
            <a:r>
              <a:rPr lang="en-US" b="1" dirty="0"/>
              <a:t>&lt;df1&gt;, &lt;df2&gt;, </a:t>
            </a:r>
            <a:r>
              <a:rPr lang="en-US" b="1" dirty="0">
                <a:solidFill>
                  <a:schemeClr val="accent6">
                    <a:lumMod val="75000"/>
                  </a:schemeClr>
                </a:solidFill>
              </a:rPr>
              <a:t>on</a:t>
            </a:r>
            <a:r>
              <a:rPr lang="en-US" dirty="0"/>
              <a:t> </a:t>
            </a:r>
            <a:r>
              <a:rPr lang="en-US" b="1" dirty="0"/>
              <a:t>= &lt;col or list of cols to join on&gt;, </a:t>
            </a:r>
            <a:r>
              <a:rPr lang="en-US" b="1" dirty="0">
                <a:solidFill>
                  <a:schemeClr val="accent6">
                    <a:lumMod val="75000"/>
                  </a:schemeClr>
                </a:solidFill>
              </a:rPr>
              <a:t>how</a:t>
            </a:r>
            <a:r>
              <a:rPr lang="en-US" dirty="0"/>
              <a:t> </a:t>
            </a:r>
            <a:r>
              <a:rPr lang="en-US" b="1" dirty="0"/>
              <a:t>= &lt;</a:t>
            </a:r>
            <a:r>
              <a:rPr lang="en-US" b="1" dirty="0" err="1"/>
              <a:t>join_type</a:t>
            </a:r>
            <a:r>
              <a:rPr lang="en-US" b="1" dirty="0"/>
              <a:t>&gt;</a:t>
            </a:r>
            <a:r>
              <a:rPr lang="en-US" b="1" i="1" dirty="0">
                <a:solidFill>
                  <a:srgbClr val="C00000"/>
                </a:solidFill>
              </a:rPr>
              <a:t>)</a:t>
            </a:r>
          </a:p>
          <a:p>
            <a:endParaRPr lang="en-US" dirty="0"/>
          </a:p>
        </p:txBody>
      </p:sp>
      <p:pic>
        <p:nvPicPr>
          <p:cNvPr id="1026" name="Picture 2" descr="mage result for sql jo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010" y="2726072"/>
            <a:ext cx="4071166" cy="320298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5441795" y="2308302"/>
            <a:ext cx="1806498" cy="16280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34254" y="2877015"/>
            <a:ext cx="3757961" cy="307777"/>
          </a:xfrm>
          <a:prstGeom prst="rect">
            <a:avLst/>
          </a:prstGeom>
          <a:noFill/>
        </p:spPr>
        <p:txBody>
          <a:bodyPr wrap="square" rtlCol="0">
            <a:spAutoFit/>
          </a:bodyPr>
          <a:lstStyle/>
          <a:p>
            <a:r>
              <a:rPr lang="en-US" sz="1400" b="1" dirty="0">
                <a:solidFill>
                  <a:srgbClr val="C00000"/>
                </a:solidFill>
              </a:rPr>
              <a:t>Same concept  as a SQL join</a:t>
            </a:r>
          </a:p>
        </p:txBody>
      </p:sp>
      <p:pic>
        <p:nvPicPr>
          <p:cNvPr id="8" name="Picture 7">
            <a:extLst>
              <a:ext uri="{FF2B5EF4-FFF2-40B4-BE49-F238E27FC236}">
                <a16:creationId xmlns:a16="http://schemas.microsoft.com/office/drawing/2014/main" id="{A0AFF9A5-639F-E64D-AB3D-4EB19D0DFEDC}"/>
              </a:ext>
            </a:extLst>
          </p:cNvPr>
          <p:cNvPicPr>
            <a:picLocks noChangeAspect="1"/>
          </p:cNvPicPr>
          <p:nvPr/>
        </p:nvPicPr>
        <p:blipFill>
          <a:blip r:embed="rId4"/>
          <a:stretch>
            <a:fillRect/>
          </a:stretch>
        </p:blipFill>
        <p:spPr>
          <a:xfrm>
            <a:off x="10795181" y="5569527"/>
            <a:ext cx="983120" cy="976566"/>
          </a:xfrm>
          <a:prstGeom prst="rect">
            <a:avLst/>
          </a:prstGeom>
        </p:spPr>
      </p:pic>
    </p:spTree>
    <p:extLst>
      <p:ext uri="{BB962C8B-B14F-4D97-AF65-F5344CB8AC3E}">
        <p14:creationId xmlns:p14="http://schemas.microsoft.com/office/powerpoint/2010/main" val="194894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023" y="364390"/>
            <a:ext cx="4780271" cy="1200329"/>
          </a:xfrm>
          <a:prstGeom prst="rect">
            <a:avLst/>
          </a:prstGeom>
          <a:noFill/>
        </p:spPr>
        <p:txBody>
          <a:bodyPr wrap="square" rtlCol="0">
            <a:spAutoFit/>
          </a:bodyPr>
          <a:lstStyle/>
          <a:p>
            <a:r>
              <a:rPr lang="en-US" b="1" dirty="0"/>
              <a:t>Concatenating two </a:t>
            </a:r>
            <a:r>
              <a:rPr lang="en-US" b="1" dirty="0" err="1"/>
              <a:t>DataFrames</a:t>
            </a:r>
            <a:r>
              <a:rPr lang="en-US" b="1" dirty="0"/>
              <a:t>:</a:t>
            </a:r>
          </a:p>
          <a:p>
            <a:endParaRPr lang="en-US" dirty="0"/>
          </a:p>
          <a:p>
            <a:r>
              <a:rPr lang="en-US" b="1" i="1" dirty="0" err="1">
                <a:solidFill>
                  <a:srgbClr val="C00000"/>
                </a:solidFill>
              </a:rPr>
              <a:t>pd.concat</a:t>
            </a:r>
            <a:r>
              <a:rPr lang="en-US" b="1" i="1" dirty="0">
                <a:solidFill>
                  <a:srgbClr val="C00000"/>
                </a:solidFill>
              </a:rPr>
              <a:t>(</a:t>
            </a:r>
            <a:r>
              <a:rPr lang="en-US" b="1" dirty="0"/>
              <a:t>[&lt;df1&gt;, &lt;df2&gt;, &lt;df3&gt;]</a:t>
            </a:r>
            <a:r>
              <a:rPr lang="en-US" b="1" i="1" dirty="0">
                <a:solidFill>
                  <a:srgbClr val="C00000"/>
                </a:solidFill>
              </a:rPr>
              <a:t>)</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146" y="1644395"/>
            <a:ext cx="4806176" cy="4795635"/>
          </a:xfrm>
          <a:prstGeom prst="rect">
            <a:avLst/>
          </a:prstGeom>
        </p:spPr>
      </p:pic>
      <p:sp>
        <p:nvSpPr>
          <p:cNvPr id="5" name="TextBox 4"/>
          <p:cNvSpPr txBox="1"/>
          <p:nvPr/>
        </p:nvSpPr>
        <p:spPr>
          <a:xfrm>
            <a:off x="6668429" y="2620536"/>
            <a:ext cx="4092498" cy="523220"/>
          </a:xfrm>
          <a:prstGeom prst="rect">
            <a:avLst/>
          </a:prstGeom>
          <a:noFill/>
        </p:spPr>
        <p:txBody>
          <a:bodyPr wrap="square" rtlCol="0">
            <a:spAutoFit/>
          </a:bodyPr>
          <a:lstStyle/>
          <a:p>
            <a:pPr marL="285750" indent="-285750">
              <a:buFont typeface="Arial" charset="0"/>
              <a:buChar char="•"/>
            </a:pPr>
            <a:r>
              <a:rPr lang="en-US" sz="1400" b="1" dirty="0">
                <a:solidFill>
                  <a:srgbClr val="C00000"/>
                </a:solidFill>
              </a:rPr>
              <a:t>Same columns</a:t>
            </a:r>
          </a:p>
          <a:p>
            <a:pPr marL="285750" indent="-285750">
              <a:buFont typeface="Arial" charset="0"/>
              <a:buChar char="•"/>
            </a:pPr>
            <a:r>
              <a:rPr lang="en-US" sz="1400" b="1" dirty="0">
                <a:solidFill>
                  <a:srgbClr val="C00000"/>
                </a:solidFill>
              </a:rPr>
              <a:t>Like pasting them together</a:t>
            </a:r>
          </a:p>
        </p:txBody>
      </p:sp>
      <p:pic>
        <p:nvPicPr>
          <p:cNvPr id="6" name="Picture 5">
            <a:extLst>
              <a:ext uri="{FF2B5EF4-FFF2-40B4-BE49-F238E27FC236}">
                <a16:creationId xmlns:a16="http://schemas.microsoft.com/office/drawing/2014/main" id="{47D5E72D-CC6A-AB48-A1EF-BDDE9A5BE539}"/>
              </a:ext>
            </a:extLst>
          </p:cNvPr>
          <p:cNvPicPr>
            <a:picLocks noChangeAspect="1"/>
          </p:cNvPicPr>
          <p:nvPr/>
        </p:nvPicPr>
        <p:blipFill>
          <a:blip r:embed="rId3"/>
          <a:stretch>
            <a:fillRect/>
          </a:stretch>
        </p:blipFill>
        <p:spPr>
          <a:xfrm>
            <a:off x="10795181" y="5569527"/>
            <a:ext cx="983120" cy="976566"/>
          </a:xfrm>
          <a:prstGeom prst="rect">
            <a:avLst/>
          </a:prstGeom>
        </p:spPr>
      </p:pic>
    </p:spTree>
    <p:extLst>
      <p:ext uri="{BB962C8B-B14F-4D97-AF65-F5344CB8AC3E}">
        <p14:creationId xmlns:p14="http://schemas.microsoft.com/office/powerpoint/2010/main" val="104889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79179" y="1122363"/>
            <a:ext cx="4326673" cy="11001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a:solidFill>
                  <a:schemeClr val="accent6">
                    <a:lumMod val="50000"/>
                  </a:schemeClr>
                </a:solidFill>
              </a:rPr>
              <a:t>Questions?</a:t>
            </a:r>
            <a:endParaRPr lang="en-US" sz="6600" b="1" dirty="0">
              <a:solidFill>
                <a:schemeClr val="accent6">
                  <a:lumMod val="50000"/>
                </a:schemeClr>
              </a:solidFill>
            </a:endParaRPr>
          </a:p>
        </p:txBody>
      </p:sp>
      <p:pic>
        <p:nvPicPr>
          <p:cNvPr id="3" name="Picture 2">
            <a:extLst>
              <a:ext uri="{FF2B5EF4-FFF2-40B4-BE49-F238E27FC236}">
                <a16:creationId xmlns:a16="http://schemas.microsoft.com/office/drawing/2014/main" id="{EF010E19-A984-4440-8DFC-71340653C5EA}"/>
              </a:ext>
            </a:extLst>
          </p:cNvPr>
          <p:cNvPicPr>
            <a:picLocks noChangeAspect="1"/>
          </p:cNvPicPr>
          <p:nvPr/>
        </p:nvPicPr>
        <p:blipFill>
          <a:blip r:embed="rId2"/>
          <a:stretch>
            <a:fillRect/>
          </a:stretch>
        </p:blipFill>
        <p:spPr>
          <a:xfrm>
            <a:off x="10795181" y="5569527"/>
            <a:ext cx="983120" cy="976566"/>
          </a:xfrm>
          <a:prstGeom prst="rect">
            <a:avLst/>
          </a:prstGeom>
        </p:spPr>
      </p:pic>
    </p:spTree>
    <p:extLst>
      <p:ext uri="{BB962C8B-B14F-4D97-AF65-F5344CB8AC3E}">
        <p14:creationId xmlns:p14="http://schemas.microsoft.com/office/powerpoint/2010/main" val="2090548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404</Words>
  <Application>Microsoft Macintosh PowerPoint</Application>
  <PresentationFormat>Widescreen</PresentationFormat>
  <Paragraphs>31</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Mangal</vt:lpstr>
      <vt:lpstr>Wingdings</vt:lpstr>
      <vt:lpstr>Office Theme</vt:lpstr>
      <vt:lpstr>Analytics Jumpstart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Jumpstart</dc:title>
  <dc:creator>Mary van Valkenburg</dc:creator>
  <cp:lastModifiedBy>Mary van Valkenburg</cp:lastModifiedBy>
  <cp:revision>7</cp:revision>
  <cp:lastPrinted>2019-04-13T14:19:14Z</cp:lastPrinted>
  <dcterms:created xsi:type="dcterms:W3CDTF">2019-01-02T19:43:27Z</dcterms:created>
  <dcterms:modified xsi:type="dcterms:W3CDTF">2019-04-13T14:19:56Z</dcterms:modified>
</cp:coreProperties>
</file>