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pandas data frame `groupby()` function lets you group your data frame by one or more columns so that you can perform aggregations functions for each group. Examples of aggregation functions might be counts, averages, or sums. If you save your resulting data to a new data frame, it is often helpful to reset the index.</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way you combine data frames depends on the data frames you are joining and your intent. (whiteboard example) For data frames that have one or more columns in common, where you want to join them by the common column(s) or key, use the pandas merge function. Specify the common key to join on using the `on` argument (use `right_on` and `left_on` if the column names are different) and tell pandas what kind of join with the `how` argument.</a:t>
            </a:r>
            <a:endParaRPr/>
          </a:p>
          <a:p>
            <a:pPr indent="0" lvl="0" marL="0" rtl="0" algn="l">
              <a:spcBef>
                <a:spcPts val="0"/>
              </a:spcBef>
              <a:spcAft>
                <a:spcPts val="0"/>
              </a:spcAft>
              <a:buNone/>
            </a:pPr>
            <a:r>
              <a:rPr lang="en-US"/>
              <a:t>If you simply want to paste one data frame to another (row-wise or column-wise) use the pandas `concat` function. In this slide, 3 data frames – all with the same columns – are concatenated into one.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b5e136e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b5e136ed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5b5e136ed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b5e136edf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b5e136edf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5b5e136edf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083733" y="1122363"/>
            <a:ext cx="8280399" cy="11001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85623"/>
              </a:buClr>
              <a:buSzPts val="6600"/>
              <a:buFont typeface="Calibri"/>
              <a:buNone/>
            </a:pPr>
            <a:r>
              <a:rPr b="1" lang="en-US" sz="6600">
                <a:solidFill>
                  <a:srgbClr val="385623"/>
                </a:solidFill>
              </a:rPr>
              <a:t>Analytics Jumpstart</a:t>
            </a:r>
            <a:endParaRPr b="1" sz="6600">
              <a:solidFill>
                <a:srgbClr val="385623"/>
              </a:solidFill>
            </a:endParaRPr>
          </a:p>
        </p:txBody>
      </p:sp>
      <p:sp>
        <p:nvSpPr>
          <p:cNvPr id="89" name="Google Shape;89;p13"/>
          <p:cNvSpPr txBox="1"/>
          <p:nvPr>
            <p:ph idx="1" type="subTitle"/>
          </p:nvPr>
        </p:nvSpPr>
        <p:spPr>
          <a:xfrm>
            <a:off x="1854200" y="2556934"/>
            <a:ext cx="8813800" cy="98213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85623"/>
              </a:buClr>
              <a:buSzPts val="4000"/>
              <a:buNone/>
            </a:pPr>
            <a:r>
              <a:rPr b="1" lang="en-US" sz="4000">
                <a:solidFill>
                  <a:srgbClr val="385623"/>
                </a:solidFill>
              </a:rPr>
              <a:t>Joining Dataframes</a:t>
            </a:r>
            <a:endParaRPr/>
          </a:p>
          <a:p>
            <a:pPr indent="0" lvl="0" marL="0" rtl="0" algn="l">
              <a:lnSpc>
                <a:spcPct val="90000"/>
              </a:lnSpc>
              <a:spcBef>
                <a:spcPts val="1000"/>
              </a:spcBef>
              <a:spcAft>
                <a:spcPts val="0"/>
              </a:spcAft>
              <a:buClr>
                <a:schemeClr val="dk1"/>
              </a:buClr>
              <a:buSzPts val="2400"/>
              <a:buNone/>
            </a:pPr>
            <a:r>
              <a:t/>
            </a:r>
            <a:endParaRPr>
              <a:solidFill>
                <a:srgbClr val="385623"/>
              </a:solidFill>
            </a:endParaRPr>
          </a:p>
        </p:txBody>
      </p:sp>
      <p:cxnSp>
        <p:nvCxnSpPr>
          <p:cNvPr id="90" name="Google Shape;90;p13"/>
          <p:cNvCxnSpPr/>
          <p:nvPr/>
        </p:nvCxnSpPr>
        <p:spPr>
          <a:xfrm flipH="1" rot="10800000">
            <a:off x="1854200" y="3301340"/>
            <a:ext cx="8607961" cy="34529"/>
          </a:xfrm>
          <a:prstGeom prst="straightConnector1">
            <a:avLst/>
          </a:prstGeom>
          <a:noFill/>
          <a:ln cap="flat" cmpd="sng" w="38100">
            <a:solidFill>
              <a:schemeClr val="dk1"/>
            </a:solidFill>
            <a:prstDash val="solid"/>
            <a:miter lim="800000"/>
            <a:headEnd len="sm" w="sm" type="none"/>
            <a:tailEnd len="sm" w="sm" type="none"/>
          </a:ln>
        </p:spPr>
      </p:cxnSp>
      <p:sp>
        <p:nvSpPr>
          <p:cNvPr id="91" name="Google Shape;91;p13"/>
          <p:cNvSpPr/>
          <p:nvPr/>
        </p:nvSpPr>
        <p:spPr>
          <a:xfrm>
            <a:off x="1913467" y="3576934"/>
            <a:ext cx="745066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385623"/>
                </a:solidFill>
                <a:latin typeface="Calibri"/>
                <a:ea typeface="Calibri"/>
                <a:cs typeface="Calibri"/>
                <a:sym typeface="Calibri"/>
              </a:rPr>
              <a:t>Nashville Software School</a:t>
            </a:r>
            <a:endParaRPr/>
          </a:p>
        </p:txBody>
      </p:sp>
      <p:pic>
        <p:nvPicPr>
          <p:cNvPr id="92" name="Google Shape;92;p13"/>
          <p:cNvPicPr preferRelativeResize="0"/>
          <p:nvPr/>
        </p:nvPicPr>
        <p:blipFill rotWithShape="1">
          <a:blip r:embed="rId3">
            <a:alphaModFix/>
          </a:blip>
          <a:srcRect b="0" l="0" r="0" t="0"/>
          <a:stretch/>
        </p:blipFill>
        <p:spPr>
          <a:xfrm>
            <a:off x="10795181" y="5569527"/>
            <a:ext cx="983120" cy="9765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nvSpPr>
        <p:spPr>
          <a:xfrm>
            <a:off x="406396" y="228598"/>
            <a:ext cx="11112669" cy="2492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385623"/>
                </a:solidFill>
                <a:latin typeface="Calibri"/>
                <a:ea typeface="Calibri"/>
                <a:cs typeface="Calibri"/>
                <a:sym typeface="Calibri"/>
              </a:rPr>
              <a:t>For today</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More pandas</a:t>
            </a:r>
            <a:endParaRPr/>
          </a:p>
          <a:p>
            <a:pPr indent="-342900" lvl="1" marL="8001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Merging vs Concatenating</a:t>
            </a:r>
            <a:endParaRPr/>
          </a:p>
          <a:p>
            <a:pPr indent="-342900" lvl="1" marL="8001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Aggregating</a:t>
            </a:r>
            <a:endParaRPr/>
          </a:p>
          <a:p>
            <a:pPr indent="-190500" lvl="1" marL="800100" marR="0" rtl="0" algn="l">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b="0" l="0" r="0" t="0"/>
          <a:stretch/>
        </p:blipFill>
        <p:spPr>
          <a:xfrm>
            <a:off x="10795181" y="5569527"/>
            <a:ext cx="983120" cy="9765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p:nvPr/>
        </p:nvSpPr>
        <p:spPr>
          <a:xfrm>
            <a:off x="925033" y="893135"/>
            <a:ext cx="8218967" cy="286232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df.groupby(col) – </a:t>
            </a:r>
            <a:r>
              <a:rPr lang="en-US" sz="1800">
                <a:solidFill>
                  <a:schemeClr val="dk1"/>
                </a:solidFill>
                <a:latin typeface="Calibri"/>
                <a:ea typeface="Calibri"/>
                <a:cs typeface="Calibri"/>
                <a:sym typeface="Calibri"/>
              </a:rPr>
              <a:t>groups the DataFrame by the specified column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df.groupby(col).size() </a:t>
            </a:r>
            <a:r>
              <a:rPr lang="en-US" sz="1800">
                <a:solidFill>
                  <a:schemeClr val="dk1"/>
                </a:solidFill>
                <a:latin typeface="Calibri"/>
                <a:ea typeface="Calibri"/>
                <a:cs typeface="Calibri"/>
                <a:sym typeface="Calibri"/>
              </a:rPr>
              <a:t>– groups by a column and gets the size of each group</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df.groupby([col_a, col_b]).agg(func) – </a:t>
            </a:r>
            <a:r>
              <a:rPr lang="en-US" sz="1800">
                <a:solidFill>
                  <a:schemeClr val="dk1"/>
                </a:solidFill>
                <a:latin typeface="Calibri"/>
                <a:ea typeface="Calibri"/>
                <a:cs typeface="Calibri"/>
                <a:sym typeface="Calibri"/>
              </a:rPr>
              <a:t>groups the DataFrame by col_a and col_b, then performs the specified aggregation function on each group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df.reset_index() </a:t>
            </a:r>
            <a:r>
              <a:rPr lang="en-US" sz="1800">
                <a:solidFill>
                  <a:schemeClr val="dk1"/>
                </a:solidFill>
                <a:latin typeface="Calibri"/>
                <a:ea typeface="Calibri"/>
                <a:cs typeface="Calibri"/>
                <a:sym typeface="Calibri"/>
              </a:rPr>
              <a:t>– useful for resetting the index after aggregation (moves the aggregation column from the row index to a column and uses zero-based row indexing)</a:t>
            </a:r>
            <a:endParaRPr/>
          </a:p>
        </p:txBody>
      </p:sp>
      <p:pic>
        <p:nvPicPr>
          <p:cNvPr id="105" name="Google Shape;105;p15"/>
          <p:cNvPicPr preferRelativeResize="0"/>
          <p:nvPr/>
        </p:nvPicPr>
        <p:blipFill rotWithShape="1">
          <a:blip r:embed="rId3">
            <a:alphaModFix/>
          </a:blip>
          <a:srcRect b="0" l="0" r="0" t="0"/>
          <a:stretch/>
        </p:blipFill>
        <p:spPr>
          <a:xfrm>
            <a:off x="10795181" y="5569527"/>
            <a:ext cx="983120" cy="9765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nvSpPr>
        <p:spPr>
          <a:xfrm>
            <a:off x="285008" y="522516"/>
            <a:ext cx="1098467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385623"/>
                </a:solidFill>
                <a:latin typeface="Calibri"/>
                <a:ea typeface="Calibri"/>
                <a:cs typeface="Calibri"/>
                <a:sym typeface="Calibri"/>
              </a:rPr>
              <a:t>Get Data 🡪 Process + Clean Data 🡪 Exploratory Data Analysis</a:t>
            </a:r>
            <a:endParaRPr b="1" sz="3200">
              <a:solidFill>
                <a:srgbClr val="385623"/>
              </a:solidFill>
              <a:latin typeface="Calibri"/>
              <a:ea typeface="Calibri"/>
              <a:cs typeface="Calibri"/>
              <a:sym typeface="Calibri"/>
            </a:endParaRPr>
          </a:p>
        </p:txBody>
      </p:sp>
      <p:sp>
        <p:nvSpPr>
          <p:cNvPr id="112" name="Google Shape;112;p16"/>
          <p:cNvSpPr/>
          <p:nvPr/>
        </p:nvSpPr>
        <p:spPr>
          <a:xfrm>
            <a:off x="2410691" y="157198"/>
            <a:ext cx="3716977" cy="1255967"/>
          </a:xfrm>
          <a:custGeom>
            <a:rect b="b" l="l" r="r" t="t"/>
            <a:pathLst>
              <a:path extrusionOk="0" h="1255967" w="3716977">
                <a:moveTo>
                  <a:pt x="973777" y="56559"/>
                </a:moveTo>
                <a:cubicBezTo>
                  <a:pt x="688168" y="127958"/>
                  <a:pt x="1054071" y="40294"/>
                  <a:pt x="213756" y="80309"/>
                </a:cubicBezTo>
                <a:cubicBezTo>
                  <a:pt x="199500" y="80988"/>
                  <a:pt x="188797" y="94578"/>
                  <a:pt x="178130" y="104060"/>
                </a:cubicBezTo>
                <a:cubicBezTo>
                  <a:pt x="153026" y="126375"/>
                  <a:pt x="125510" y="147365"/>
                  <a:pt x="106878" y="175312"/>
                </a:cubicBezTo>
                <a:cubicBezTo>
                  <a:pt x="98961" y="187187"/>
                  <a:pt x="90208" y="198546"/>
                  <a:pt x="83127" y="210938"/>
                </a:cubicBezTo>
                <a:cubicBezTo>
                  <a:pt x="22860" y="316405"/>
                  <a:pt x="93492" y="207267"/>
                  <a:pt x="35626" y="294065"/>
                </a:cubicBezTo>
                <a:cubicBezTo>
                  <a:pt x="10658" y="418908"/>
                  <a:pt x="35366" y="284402"/>
                  <a:pt x="11875" y="484071"/>
                </a:cubicBezTo>
                <a:cubicBezTo>
                  <a:pt x="9062" y="507984"/>
                  <a:pt x="3958" y="531572"/>
                  <a:pt x="0" y="555322"/>
                </a:cubicBezTo>
                <a:cubicBezTo>
                  <a:pt x="3958" y="630533"/>
                  <a:pt x="-2895" y="707102"/>
                  <a:pt x="11875" y="780954"/>
                </a:cubicBezTo>
                <a:cubicBezTo>
                  <a:pt x="17473" y="808945"/>
                  <a:pt x="43543" y="828455"/>
                  <a:pt x="59377" y="852206"/>
                </a:cubicBezTo>
                <a:cubicBezTo>
                  <a:pt x="67294" y="864081"/>
                  <a:pt x="73035" y="877740"/>
                  <a:pt x="83127" y="887832"/>
                </a:cubicBezTo>
                <a:cubicBezTo>
                  <a:pt x="111203" y="915908"/>
                  <a:pt x="130709" y="938772"/>
                  <a:pt x="166254" y="959084"/>
                </a:cubicBezTo>
                <a:cubicBezTo>
                  <a:pt x="177122" y="965294"/>
                  <a:pt x="190684" y="965361"/>
                  <a:pt x="201880" y="970959"/>
                </a:cubicBezTo>
                <a:cubicBezTo>
                  <a:pt x="214646" y="977342"/>
                  <a:pt x="225114" y="987628"/>
                  <a:pt x="237506" y="994709"/>
                </a:cubicBezTo>
                <a:cubicBezTo>
                  <a:pt x="290592" y="1025043"/>
                  <a:pt x="272182" y="1012165"/>
                  <a:pt x="320634" y="1030335"/>
                </a:cubicBezTo>
                <a:cubicBezTo>
                  <a:pt x="340593" y="1037820"/>
                  <a:pt x="359977" y="1046801"/>
                  <a:pt x="380010" y="1054086"/>
                </a:cubicBezTo>
                <a:cubicBezTo>
                  <a:pt x="403538" y="1062642"/>
                  <a:pt x="426329" y="1075570"/>
                  <a:pt x="451262" y="1077837"/>
                </a:cubicBezTo>
                <a:lnTo>
                  <a:pt x="581891" y="1089712"/>
                </a:lnTo>
                <a:cubicBezTo>
                  <a:pt x="729303" y="1104453"/>
                  <a:pt x="662144" y="1101799"/>
                  <a:pt x="831273" y="1113463"/>
                </a:cubicBezTo>
                <a:cubicBezTo>
                  <a:pt x="898523" y="1118101"/>
                  <a:pt x="965813" y="1122277"/>
                  <a:pt x="1033153" y="1125338"/>
                </a:cubicBezTo>
                <a:lnTo>
                  <a:pt x="1353787" y="1137213"/>
                </a:lnTo>
                <a:lnTo>
                  <a:pt x="1460665" y="1149089"/>
                </a:lnTo>
                <a:lnTo>
                  <a:pt x="2006930" y="1196590"/>
                </a:lnTo>
                <a:cubicBezTo>
                  <a:pt x="2054431" y="1204507"/>
                  <a:pt x="2101542" y="1215300"/>
                  <a:pt x="2149434" y="1220341"/>
                </a:cubicBezTo>
                <a:cubicBezTo>
                  <a:pt x="2247205" y="1230633"/>
                  <a:pt x="2511038" y="1247614"/>
                  <a:pt x="2636322" y="1255967"/>
                </a:cubicBezTo>
                <a:cubicBezTo>
                  <a:pt x="2778826" y="1248050"/>
                  <a:pt x="2924172" y="1261619"/>
                  <a:pt x="3063834" y="1232216"/>
                </a:cubicBezTo>
                <a:cubicBezTo>
                  <a:pt x="3088332" y="1227058"/>
                  <a:pt x="3076388" y="1183356"/>
                  <a:pt x="3087584" y="1160964"/>
                </a:cubicBezTo>
                <a:cubicBezTo>
                  <a:pt x="3114261" y="1107610"/>
                  <a:pt x="3132825" y="1108938"/>
                  <a:pt x="3182587" y="1077837"/>
                </a:cubicBezTo>
                <a:cubicBezTo>
                  <a:pt x="3194690" y="1070273"/>
                  <a:pt x="3205821" y="1061167"/>
                  <a:pt x="3218213" y="1054086"/>
                </a:cubicBezTo>
                <a:cubicBezTo>
                  <a:pt x="3260004" y="1030205"/>
                  <a:pt x="3317842" y="1007901"/>
                  <a:pt x="3360717" y="994709"/>
                </a:cubicBezTo>
                <a:cubicBezTo>
                  <a:pt x="3388812" y="986065"/>
                  <a:pt x="3465667" y="976665"/>
                  <a:pt x="3491345" y="970959"/>
                </a:cubicBezTo>
                <a:cubicBezTo>
                  <a:pt x="3503565" y="968244"/>
                  <a:pt x="3514827" y="962120"/>
                  <a:pt x="3526971" y="959084"/>
                </a:cubicBezTo>
                <a:lnTo>
                  <a:pt x="3621974" y="935333"/>
                </a:lnTo>
                <a:cubicBezTo>
                  <a:pt x="3629891" y="923458"/>
                  <a:pt x="3636588" y="910671"/>
                  <a:pt x="3645725" y="899707"/>
                </a:cubicBezTo>
                <a:cubicBezTo>
                  <a:pt x="3656476" y="886805"/>
                  <a:pt x="3671590" y="877747"/>
                  <a:pt x="3681351" y="864081"/>
                </a:cubicBezTo>
                <a:cubicBezTo>
                  <a:pt x="3699692" y="838404"/>
                  <a:pt x="3707286" y="810025"/>
                  <a:pt x="3716977" y="780954"/>
                </a:cubicBezTo>
                <a:cubicBezTo>
                  <a:pt x="3713018" y="725536"/>
                  <a:pt x="3720778" y="668001"/>
                  <a:pt x="3705101" y="614699"/>
                </a:cubicBezTo>
                <a:cubicBezTo>
                  <a:pt x="3699516" y="595711"/>
                  <a:pt x="3672627" y="591954"/>
                  <a:pt x="3657600" y="579073"/>
                </a:cubicBezTo>
                <a:cubicBezTo>
                  <a:pt x="3644849" y="568143"/>
                  <a:pt x="3635556" y="553325"/>
                  <a:pt x="3621974" y="543447"/>
                </a:cubicBezTo>
                <a:cubicBezTo>
                  <a:pt x="3599482" y="527089"/>
                  <a:pt x="3502078" y="469135"/>
                  <a:pt x="3467595" y="448445"/>
                </a:cubicBezTo>
                <a:cubicBezTo>
                  <a:pt x="3421758" y="420943"/>
                  <a:pt x="3387090" y="398078"/>
                  <a:pt x="3336966" y="377193"/>
                </a:cubicBezTo>
                <a:cubicBezTo>
                  <a:pt x="3313856" y="367564"/>
                  <a:pt x="3265714" y="353442"/>
                  <a:pt x="3265714" y="353442"/>
                </a:cubicBezTo>
                <a:cubicBezTo>
                  <a:pt x="3253839" y="345525"/>
                  <a:pt x="3242854" y="336074"/>
                  <a:pt x="3230088" y="329691"/>
                </a:cubicBezTo>
                <a:cubicBezTo>
                  <a:pt x="3218892" y="324093"/>
                  <a:pt x="3206084" y="322465"/>
                  <a:pt x="3194462" y="317816"/>
                </a:cubicBezTo>
                <a:cubicBezTo>
                  <a:pt x="3166472" y="306620"/>
                  <a:pt x="3138299" y="295672"/>
                  <a:pt x="3111335" y="282190"/>
                </a:cubicBezTo>
                <a:cubicBezTo>
                  <a:pt x="3098569" y="275807"/>
                  <a:pt x="3088475" y="264822"/>
                  <a:pt x="3075709" y="258439"/>
                </a:cubicBezTo>
                <a:cubicBezTo>
                  <a:pt x="3064513" y="252841"/>
                  <a:pt x="3051589" y="251495"/>
                  <a:pt x="3040083" y="246564"/>
                </a:cubicBezTo>
                <a:cubicBezTo>
                  <a:pt x="2894367" y="184114"/>
                  <a:pt x="3076202" y="258686"/>
                  <a:pt x="2956956" y="199063"/>
                </a:cubicBezTo>
                <a:cubicBezTo>
                  <a:pt x="2945760" y="193465"/>
                  <a:pt x="2932526" y="192785"/>
                  <a:pt x="2921330" y="187187"/>
                </a:cubicBezTo>
                <a:cubicBezTo>
                  <a:pt x="2908565" y="180804"/>
                  <a:pt x="2898470" y="169820"/>
                  <a:pt x="2885704" y="163437"/>
                </a:cubicBezTo>
                <a:cubicBezTo>
                  <a:pt x="2866637" y="153904"/>
                  <a:pt x="2845807" y="148344"/>
                  <a:pt x="2826327" y="139686"/>
                </a:cubicBezTo>
                <a:cubicBezTo>
                  <a:pt x="2810150" y="132496"/>
                  <a:pt x="2795782" y="121022"/>
                  <a:pt x="2778826" y="115935"/>
                </a:cubicBezTo>
                <a:cubicBezTo>
                  <a:pt x="2755763" y="109016"/>
                  <a:pt x="2731118" y="109105"/>
                  <a:pt x="2707574" y="104060"/>
                </a:cubicBezTo>
                <a:cubicBezTo>
                  <a:pt x="2675656" y="97221"/>
                  <a:pt x="2644579" y="86711"/>
                  <a:pt x="2612571" y="80309"/>
                </a:cubicBezTo>
                <a:cubicBezTo>
                  <a:pt x="2592779" y="76351"/>
                  <a:pt x="2572668" y="73745"/>
                  <a:pt x="2553195" y="68434"/>
                </a:cubicBezTo>
                <a:cubicBezTo>
                  <a:pt x="2529042" y="61847"/>
                  <a:pt x="2506854" y="47175"/>
                  <a:pt x="2481943" y="44684"/>
                </a:cubicBezTo>
                <a:lnTo>
                  <a:pt x="2363190" y="32808"/>
                </a:lnTo>
                <a:cubicBezTo>
                  <a:pt x="2351315" y="28850"/>
                  <a:pt x="2339839" y="23388"/>
                  <a:pt x="2327564" y="20933"/>
                </a:cubicBezTo>
                <a:cubicBezTo>
                  <a:pt x="2093226" y="-25933"/>
                  <a:pt x="1560055" y="20464"/>
                  <a:pt x="1531917" y="20933"/>
                </a:cubicBezTo>
                <a:cubicBezTo>
                  <a:pt x="1494103" y="30386"/>
                  <a:pt x="1464223" y="38656"/>
                  <a:pt x="1425039" y="44684"/>
                </a:cubicBezTo>
                <a:cubicBezTo>
                  <a:pt x="1393496" y="49537"/>
                  <a:pt x="1361704" y="52601"/>
                  <a:pt x="1330036" y="56559"/>
                </a:cubicBezTo>
                <a:cubicBezTo>
                  <a:pt x="1314202" y="60517"/>
                  <a:pt x="1298539" y="65233"/>
                  <a:pt x="1282535" y="68434"/>
                </a:cubicBezTo>
                <a:cubicBezTo>
                  <a:pt x="1258924" y="73156"/>
                  <a:pt x="1234642" y="74469"/>
                  <a:pt x="1211283" y="80309"/>
                </a:cubicBezTo>
                <a:cubicBezTo>
                  <a:pt x="1186995" y="86381"/>
                  <a:pt x="1163782" y="96143"/>
                  <a:pt x="1140031" y="104060"/>
                </a:cubicBezTo>
                <a:cubicBezTo>
                  <a:pt x="1128156" y="108018"/>
                  <a:pt x="1116549" y="112899"/>
                  <a:pt x="1104405" y="115935"/>
                </a:cubicBezTo>
                <a:lnTo>
                  <a:pt x="1056904" y="127811"/>
                </a:lnTo>
                <a:cubicBezTo>
                  <a:pt x="989610" y="123852"/>
                  <a:pt x="921687" y="125935"/>
                  <a:pt x="855023" y="115935"/>
                </a:cubicBezTo>
                <a:cubicBezTo>
                  <a:pt x="840909" y="113818"/>
                  <a:pt x="832162" y="98568"/>
                  <a:pt x="819397" y="92185"/>
                </a:cubicBezTo>
                <a:cubicBezTo>
                  <a:pt x="808201" y="86587"/>
                  <a:pt x="783771" y="80309"/>
                  <a:pt x="783771" y="80309"/>
                </a:cubicBezTo>
              </a:path>
            </a:pathLst>
          </a:custGeom>
          <a:noFill/>
          <a:ln cap="flat" cmpd="sng" w="381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6"/>
          <p:cNvSpPr txBox="1"/>
          <p:nvPr/>
        </p:nvSpPr>
        <p:spPr>
          <a:xfrm>
            <a:off x="486890" y="1316517"/>
            <a:ext cx="1046216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Merging two DataFrames: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rgbClr val="C00000"/>
                </a:solidFill>
                <a:latin typeface="Calibri"/>
                <a:ea typeface="Calibri"/>
                <a:cs typeface="Calibri"/>
                <a:sym typeface="Calibri"/>
              </a:rPr>
              <a:t>pd.merge(</a:t>
            </a:r>
            <a:r>
              <a:rPr b="1" lang="en-US" sz="1800">
                <a:solidFill>
                  <a:schemeClr val="dk1"/>
                </a:solidFill>
                <a:latin typeface="Calibri"/>
                <a:ea typeface="Calibri"/>
                <a:cs typeface="Calibri"/>
                <a:sym typeface="Calibri"/>
              </a:rPr>
              <a:t>&lt;df1&gt;, &lt;df2&gt;, </a:t>
            </a:r>
            <a:r>
              <a:rPr b="1" lang="en-US" sz="1800">
                <a:solidFill>
                  <a:srgbClr val="548135"/>
                </a:solidFill>
                <a:latin typeface="Calibri"/>
                <a:ea typeface="Calibri"/>
                <a:cs typeface="Calibri"/>
                <a:sym typeface="Calibri"/>
              </a:rPr>
              <a:t>on</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&lt;col or list of cols to join on&gt;, </a:t>
            </a:r>
            <a:r>
              <a:rPr b="1" lang="en-US" sz="1800">
                <a:solidFill>
                  <a:srgbClr val="548135"/>
                </a:solidFill>
                <a:latin typeface="Calibri"/>
                <a:ea typeface="Calibri"/>
                <a:cs typeface="Calibri"/>
                <a:sym typeface="Calibri"/>
              </a:rPr>
              <a:t>how</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&lt;join_type&gt;</a:t>
            </a:r>
            <a:r>
              <a:rPr b="1" i="1" lang="en-US" sz="1800">
                <a:solidFill>
                  <a:srgbClr val="C00000"/>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mage result for sql joins" id="114" name="Google Shape;114;p16"/>
          <p:cNvPicPr preferRelativeResize="0"/>
          <p:nvPr/>
        </p:nvPicPr>
        <p:blipFill rotWithShape="1">
          <a:blip r:embed="rId3">
            <a:alphaModFix/>
          </a:blip>
          <a:srcRect b="0" l="0" r="0" t="0"/>
          <a:stretch/>
        </p:blipFill>
        <p:spPr>
          <a:xfrm>
            <a:off x="1269010" y="2726072"/>
            <a:ext cx="4071166" cy="3202987"/>
          </a:xfrm>
          <a:prstGeom prst="rect">
            <a:avLst/>
          </a:prstGeom>
          <a:noFill/>
          <a:ln>
            <a:noFill/>
          </a:ln>
        </p:spPr>
      </p:pic>
      <p:cxnSp>
        <p:nvCxnSpPr>
          <p:cNvPr id="115" name="Google Shape;115;p16"/>
          <p:cNvCxnSpPr/>
          <p:nvPr/>
        </p:nvCxnSpPr>
        <p:spPr>
          <a:xfrm flipH="1">
            <a:off x="5441795" y="2308302"/>
            <a:ext cx="1806498" cy="1628078"/>
          </a:xfrm>
          <a:prstGeom prst="straightConnector1">
            <a:avLst/>
          </a:prstGeom>
          <a:noFill/>
          <a:ln cap="flat" cmpd="sng" w="38100">
            <a:solidFill>
              <a:srgbClr val="C00000"/>
            </a:solidFill>
            <a:prstDash val="solid"/>
            <a:miter lim="800000"/>
            <a:headEnd len="sm" w="sm" type="none"/>
            <a:tailEnd len="med" w="med" type="triangle"/>
          </a:ln>
        </p:spPr>
      </p:cxnSp>
      <p:sp>
        <p:nvSpPr>
          <p:cNvPr id="116" name="Google Shape;116;p16"/>
          <p:cNvSpPr txBox="1"/>
          <p:nvPr/>
        </p:nvSpPr>
        <p:spPr>
          <a:xfrm>
            <a:off x="6434254" y="2877015"/>
            <a:ext cx="3757961"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00000"/>
                </a:solidFill>
                <a:latin typeface="Calibri"/>
                <a:ea typeface="Calibri"/>
                <a:cs typeface="Calibri"/>
                <a:sym typeface="Calibri"/>
              </a:rPr>
              <a:t>Same concept  as a SQL join</a:t>
            </a:r>
            <a:endParaRPr/>
          </a:p>
        </p:txBody>
      </p:sp>
      <p:pic>
        <p:nvPicPr>
          <p:cNvPr id="117" name="Google Shape;117;p16"/>
          <p:cNvPicPr preferRelativeResize="0"/>
          <p:nvPr/>
        </p:nvPicPr>
        <p:blipFill rotWithShape="1">
          <a:blip r:embed="rId4">
            <a:alphaModFix/>
          </a:blip>
          <a:srcRect b="0" l="0" r="0" t="0"/>
          <a:stretch/>
        </p:blipFill>
        <p:spPr>
          <a:xfrm>
            <a:off x="10795181" y="5569527"/>
            <a:ext cx="983120" cy="9765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7"/>
          <p:cNvPicPr preferRelativeResize="0"/>
          <p:nvPr/>
        </p:nvPicPr>
        <p:blipFill>
          <a:blip r:embed="rId3">
            <a:alphaModFix/>
          </a:blip>
          <a:stretch>
            <a:fillRect/>
          </a:stretch>
        </p:blipFill>
        <p:spPr>
          <a:xfrm>
            <a:off x="7161310" y="1772887"/>
            <a:ext cx="3902927" cy="3312225"/>
          </a:xfrm>
          <a:prstGeom prst="rect">
            <a:avLst/>
          </a:prstGeom>
          <a:noFill/>
          <a:ln>
            <a:noFill/>
          </a:ln>
        </p:spPr>
      </p:pic>
      <p:sp>
        <p:nvSpPr>
          <p:cNvPr id="124" name="Google Shape;124;p17"/>
          <p:cNvSpPr txBox="1"/>
          <p:nvPr/>
        </p:nvSpPr>
        <p:spPr>
          <a:xfrm>
            <a:off x="1974238" y="821225"/>
            <a:ext cx="27999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3600">
                <a:solidFill>
                  <a:srgbClr val="385623"/>
                </a:solidFill>
                <a:latin typeface="Calibri"/>
                <a:ea typeface="Calibri"/>
                <a:cs typeface="Calibri"/>
                <a:sym typeface="Calibri"/>
              </a:rPr>
              <a:t>DataFrame A</a:t>
            </a:r>
            <a:endParaRPr>
              <a:latin typeface="Calibri"/>
              <a:ea typeface="Calibri"/>
              <a:cs typeface="Calibri"/>
              <a:sym typeface="Calibri"/>
            </a:endParaRPr>
          </a:p>
        </p:txBody>
      </p:sp>
      <p:sp>
        <p:nvSpPr>
          <p:cNvPr id="125" name="Google Shape;125;p17"/>
          <p:cNvSpPr txBox="1"/>
          <p:nvPr/>
        </p:nvSpPr>
        <p:spPr>
          <a:xfrm>
            <a:off x="7712813" y="821225"/>
            <a:ext cx="27999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385623"/>
                </a:solidFill>
                <a:latin typeface="Calibri"/>
                <a:ea typeface="Calibri"/>
                <a:cs typeface="Calibri"/>
                <a:sym typeface="Calibri"/>
              </a:rPr>
              <a:t>DataFrame B</a:t>
            </a:r>
            <a:endParaRPr>
              <a:latin typeface="Calibri"/>
              <a:ea typeface="Calibri"/>
              <a:cs typeface="Calibri"/>
              <a:sym typeface="Calibri"/>
            </a:endParaRPr>
          </a:p>
        </p:txBody>
      </p:sp>
      <p:pic>
        <p:nvPicPr>
          <p:cNvPr id="126" name="Google Shape;126;p17"/>
          <p:cNvPicPr preferRelativeResize="0"/>
          <p:nvPr/>
        </p:nvPicPr>
        <p:blipFill>
          <a:blip r:embed="rId4">
            <a:alphaModFix/>
          </a:blip>
          <a:stretch>
            <a:fillRect/>
          </a:stretch>
        </p:blipFill>
        <p:spPr>
          <a:xfrm>
            <a:off x="166788" y="1772887"/>
            <a:ext cx="6414816" cy="331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18"/>
          <p:cNvPicPr preferRelativeResize="0"/>
          <p:nvPr/>
        </p:nvPicPr>
        <p:blipFill>
          <a:blip r:embed="rId3">
            <a:alphaModFix/>
          </a:blip>
          <a:stretch>
            <a:fillRect/>
          </a:stretch>
        </p:blipFill>
        <p:spPr>
          <a:xfrm>
            <a:off x="0" y="1058735"/>
            <a:ext cx="5735550" cy="1781915"/>
          </a:xfrm>
          <a:prstGeom prst="rect">
            <a:avLst/>
          </a:prstGeom>
          <a:noFill/>
          <a:ln>
            <a:noFill/>
          </a:ln>
        </p:spPr>
      </p:pic>
      <p:pic>
        <p:nvPicPr>
          <p:cNvPr id="133" name="Google Shape;133;p18"/>
          <p:cNvPicPr preferRelativeResize="0"/>
          <p:nvPr/>
        </p:nvPicPr>
        <p:blipFill>
          <a:blip r:embed="rId4">
            <a:alphaModFix/>
          </a:blip>
          <a:stretch>
            <a:fillRect/>
          </a:stretch>
        </p:blipFill>
        <p:spPr>
          <a:xfrm>
            <a:off x="6003922" y="1058725"/>
            <a:ext cx="6015403" cy="1781925"/>
          </a:xfrm>
          <a:prstGeom prst="rect">
            <a:avLst/>
          </a:prstGeom>
          <a:noFill/>
          <a:ln>
            <a:noFill/>
          </a:ln>
        </p:spPr>
      </p:pic>
      <p:pic>
        <p:nvPicPr>
          <p:cNvPr id="134" name="Google Shape;134;p18"/>
          <p:cNvPicPr preferRelativeResize="0"/>
          <p:nvPr/>
        </p:nvPicPr>
        <p:blipFill>
          <a:blip r:embed="rId5">
            <a:alphaModFix/>
          </a:blip>
          <a:stretch>
            <a:fillRect/>
          </a:stretch>
        </p:blipFill>
        <p:spPr>
          <a:xfrm>
            <a:off x="0" y="4421775"/>
            <a:ext cx="5735549" cy="1439375"/>
          </a:xfrm>
          <a:prstGeom prst="rect">
            <a:avLst/>
          </a:prstGeom>
          <a:noFill/>
          <a:ln>
            <a:noFill/>
          </a:ln>
        </p:spPr>
      </p:pic>
      <p:pic>
        <p:nvPicPr>
          <p:cNvPr id="135" name="Google Shape;135;p18"/>
          <p:cNvPicPr preferRelativeResize="0"/>
          <p:nvPr/>
        </p:nvPicPr>
        <p:blipFill>
          <a:blip r:embed="rId6">
            <a:alphaModFix/>
          </a:blip>
          <a:stretch>
            <a:fillRect/>
          </a:stretch>
        </p:blipFill>
        <p:spPr>
          <a:xfrm>
            <a:off x="6088675" y="4364832"/>
            <a:ext cx="6015401" cy="2111668"/>
          </a:xfrm>
          <a:prstGeom prst="rect">
            <a:avLst/>
          </a:prstGeom>
          <a:noFill/>
          <a:ln>
            <a:noFill/>
          </a:ln>
        </p:spPr>
      </p:pic>
      <p:sp>
        <p:nvSpPr>
          <p:cNvPr id="136" name="Google Shape;136;p18"/>
          <p:cNvSpPr txBox="1"/>
          <p:nvPr/>
        </p:nvSpPr>
        <p:spPr>
          <a:xfrm>
            <a:off x="111075" y="179825"/>
            <a:ext cx="55134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385623"/>
                </a:solidFill>
                <a:latin typeface="Calibri"/>
                <a:ea typeface="Calibri"/>
                <a:cs typeface="Calibri"/>
                <a:sym typeface="Calibri"/>
              </a:rPr>
              <a:t>Left Join - Keep A, Match B</a:t>
            </a:r>
            <a:endParaRPr>
              <a:latin typeface="Calibri"/>
              <a:ea typeface="Calibri"/>
              <a:cs typeface="Calibri"/>
              <a:sym typeface="Calibri"/>
            </a:endParaRPr>
          </a:p>
        </p:txBody>
      </p:sp>
      <p:sp>
        <p:nvSpPr>
          <p:cNvPr id="137" name="Google Shape;137;p18"/>
          <p:cNvSpPr txBox="1"/>
          <p:nvPr/>
        </p:nvSpPr>
        <p:spPr>
          <a:xfrm>
            <a:off x="6339675" y="179825"/>
            <a:ext cx="55134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385623"/>
                </a:solidFill>
                <a:latin typeface="Calibri"/>
                <a:ea typeface="Calibri"/>
                <a:cs typeface="Calibri"/>
                <a:sym typeface="Calibri"/>
              </a:rPr>
              <a:t>Righ</a:t>
            </a:r>
            <a:r>
              <a:rPr b="1" lang="en-US" sz="3600">
                <a:solidFill>
                  <a:srgbClr val="385623"/>
                </a:solidFill>
                <a:latin typeface="Calibri"/>
                <a:ea typeface="Calibri"/>
                <a:cs typeface="Calibri"/>
                <a:sym typeface="Calibri"/>
              </a:rPr>
              <a:t>t Join - Keep B, Match A</a:t>
            </a:r>
            <a:endParaRPr>
              <a:latin typeface="Calibri"/>
              <a:ea typeface="Calibri"/>
              <a:cs typeface="Calibri"/>
              <a:sym typeface="Calibri"/>
            </a:endParaRPr>
          </a:p>
        </p:txBody>
      </p:sp>
      <p:sp>
        <p:nvSpPr>
          <p:cNvPr id="138" name="Google Shape;138;p18"/>
          <p:cNvSpPr txBox="1"/>
          <p:nvPr/>
        </p:nvSpPr>
        <p:spPr>
          <a:xfrm>
            <a:off x="234375" y="3425338"/>
            <a:ext cx="52668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385623"/>
                </a:solidFill>
                <a:latin typeface="Calibri"/>
                <a:ea typeface="Calibri"/>
                <a:cs typeface="Calibri"/>
                <a:sym typeface="Calibri"/>
              </a:rPr>
              <a:t>Inner</a:t>
            </a:r>
            <a:r>
              <a:rPr b="1" lang="en-US" sz="3600">
                <a:solidFill>
                  <a:srgbClr val="385623"/>
                </a:solidFill>
                <a:latin typeface="Calibri"/>
                <a:ea typeface="Calibri"/>
                <a:cs typeface="Calibri"/>
                <a:sym typeface="Calibri"/>
              </a:rPr>
              <a:t> Join - Keep Matches</a:t>
            </a:r>
            <a:endParaRPr>
              <a:latin typeface="Calibri"/>
              <a:ea typeface="Calibri"/>
              <a:cs typeface="Calibri"/>
              <a:sym typeface="Calibri"/>
            </a:endParaRPr>
          </a:p>
        </p:txBody>
      </p:sp>
      <p:sp>
        <p:nvSpPr>
          <p:cNvPr id="139" name="Google Shape;139;p18"/>
          <p:cNvSpPr txBox="1"/>
          <p:nvPr/>
        </p:nvSpPr>
        <p:spPr>
          <a:xfrm>
            <a:off x="6214125" y="3368375"/>
            <a:ext cx="57645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385623"/>
                </a:solidFill>
                <a:latin typeface="Calibri"/>
                <a:ea typeface="Calibri"/>
                <a:cs typeface="Calibri"/>
                <a:sym typeface="Calibri"/>
              </a:rPr>
              <a:t>Outer</a:t>
            </a:r>
            <a:r>
              <a:rPr b="1" lang="en-US" sz="3600">
                <a:solidFill>
                  <a:srgbClr val="385623"/>
                </a:solidFill>
                <a:latin typeface="Calibri"/>
                <a:ea typeface="Calibri"/>
                <a:cs typeface="Calibri"/>
                <a:sym typeface="Calibri"/>
              </a:rPr>
              <a:t> Join - Keep Everything</a:t>
            </a:r>
            <a:endParaRPr>
              <a:latin typeface="Calibri"/>
              <a:ea typeface="Calibri"/>
              <a:cs typeface="Calibri"/>
              <a:sym typeface="Calibri"/>
            </a:endParaRPr>
          </a:p>
        </p:txBody>
      </p:sp>
      <p:cxnSp>
        <p:nvCxnSpPr>
          <p:cNvPr id="140" name="Google Shape;140;p18"/>
          <p:cNvCxnSpPr/>
          <p:nvPr/>
        </p:nvCxnSpPr>
        <p:spPr>
          <a:xfrm flipH="1">
            <a:off x="5883600" y="-24675"/>
            <a:ext cx="12300" cy="68952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8"/>
          <p:cNvCxnSpPr/>
          <p:nvPr/>
        </p:nvCxnSpPr>
        <p:spPr>
          <a:xfrm rot="10800000">
            <a:off x="12325" y="3120700"/>
            <a:ext cx="122112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nvSpPr>
        <p:spPr>
          <a:xfrm>
            <a:off x="631023" y="364390"/>
            <a:ext cx="4780271"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Concatenating two DataFrames: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rgbClr val="C00000"/>
                </a:solidFill>
                <a:latin typeface="Calibri"/>
                <a:ea typeface="Calibri"/>
                <a:cs typeface="Calibri"/>
                <a:sym typeface="Calibri"/>
              </a:rPr>
              <a:t>pd.concat(</a:t>
            </a:r>
            <a:r>
              <a:rPr b="1" lang="en-US" sz="1800">
                <a:solidFill>
                  <a:schemeClr val="dk1"/>
                </a:solidFill>
                <a:latin typeface="Calibri"/>
                <a:ea typeface="Calibri"/>
                <a:cs typeface="Calibri"/>
                <a:sym typeface="Calibri"/>
              </a:rPr>
              <a:t>[&lt;df1&gt;, &lt;df2&gt;, &lt;df3&gt;]</a:t>
            </a:r>
            <a:r>
              <a:rPr b="1" i="1" lang="en-US" sz="1800">
                <a:solidFill>
                  <a:srgbClr val="C00000"/>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7" name="Google Shape;147;p19"/>
          <p:cNvPicPr preferRelativeResize="0"/>
          <p:nvPr/>
        </p:nvPicPr>
        <p:blipFill rotWithShape="1">
          <a:blip r:embed="rId3">
            <a:alphaModFix/>
          </a:blip>
          <a:srcRect b="0" l="0" r="0" t="0"/>
          <a:stretch/>
        </p:blipFill>
        <p:spPr>
          <a:xfrm>
            <a:off x="1338146" y="1644395"/>
            <a:ext cx="4806176" cy="4795635"/>
          </a:xfrm>
          <a:prstGeom prst="rect">
            <a:avLst/>
          </a:prstGeom>
          <a:noFill/>
          <a:ln>
            <a:noFill/>
          </a:ln>
        </p:spPr>
      </p:pic>
      <p:sp>
        <p:nvSpPr>
          <p:cNvPr id="148" name="Google Shape;148;p19"/>
          <p:cNvSpPr txBox="1"/>
          <p:nvPr/>
        </p:nvSpPr>
        <p:spPr>
          <a:xfrm>
            <a:off x="6668429" y="2620536"/>
            <a:ext cx="4092498" cy="52322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400"/>
              <a:buFont typeface="Arial"/>
              <a:buChar char="•"/>
            </a:pPr>
            <a:r>
              <a:rPr b="1" lang="en-US" sz="1400">
                <a:solidFill>
                  <a:srgbClr val="C00000"/>
                </a:solidFill>
                <a:latin typeface="Calibri"/>
                <a:ea typeface="Calibri"/>
                <a:cs typeface="Calibri"/>
                <a:sym typeface="Calibri"/>
              </a:rPr>
              <a:t>Same columns</a:t>
            </a:r>
            <a:endParaRPr/>
          </a:p>
          <a:p>
            <a:pPr indent="-285750" lvl="0" marL="285750" marR="0" rtl="0" algn="l">
              <a:spcBef>
                <a:spcPts val="0"/>
              </a:spcBef>
              <a:spcAft>
                <a:spcPts val="0"/>
              </a:spcAft>
              <a:buClr>
                <a:srgbClr val="C00000"/>
              </a:buClr>
              <a:buSzPts val="1400"/>
              <a:buFont typeface="Arial"/>
              <a:buChar char="•"/>
            </a:pPr>
            <a:r>
              <a:rPr b="1" lang="en-US" sz="1400">
                <a:solidFill>
                  <a:srgbClr val="C00000"/>
                </a:solidFill>
                <a:latin typeface="Calibri"/>
                <a:ea typeface="Calibri"/>
                <a:cs typeface="Calibri"/>
                <a:sym typeface="Calibri"/>
              </a:rPr>
              <a:t>Like pasting them together</a:t>
            </a:r>
            <a:endParaRPr/>
          </a:p>
        </p:txBody>
      </p:sp>
      <p:pic>
        <p:nvPicPr>
          <p:cNvPr id="149" name="Google Shape;149;p19"/>
          <p:cNvPicPr preferRelativeResize="0"/>
          <p:nvPr/>
        </p:nvPicPr>
        <p:blipFill rotWithShape="1">
          <a:blip r:embed="rId4">
            <a:alphaModFix/>
          </a:blip>
          <a:srcRect b="0" l="0" r="0" t="0"/>
          <a:stretch/>
        </p:blipFill>
        <p:spPr>
          <a:xfrm>
            <a:off x="10795181" y="5569527"/>
            <a:ext cx="983120" cy="9765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nvSpPr>
        <p:spPr>
          <a:xfrm>
            <a:off x="3479179" y="1122363"/>
            <a:ext cx="4326673" cy="11001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5623"/>
              </a:buClr>
              <a:buSzPts val="6600"/>
              <a:buFont typeface="Calibri"/>
              <a:buNone/>
            </a:pPr>
            <a:r>
              <a:rPr b="1" lang="en-US" sz="6600">
                <a:solidFill>
                  <a:srgbClr val="385623"/>
                </a:solidFill>
                <a:latin typeface="Calibri"/>
                <a:ea typeface="Calibri"/>
                <a:cs typeface="Calibri"/>
                <a:sym typeface="Calibri"/>
              </a:rPr>
              <a:t>Questions?</a:t>
            </a:r>
            <a:endParaRPr b="1" sz="6600">
              <a:solidFill>
                <a:srgbClr val="385623"/>
              </a:solidFill>
              <a:latin typeface="Calibri"/>
              <a:ea typeface="Calibri"/>
              <a:cs typeface="Calibri"/>
              <a:sym typeface="Calibri"/>
            </a:endParaRPr>
          </a:p>
        </p:txBody>
      </p:sp>
      <p:pic>
        <p:nvPicPr>
          <p:cNvPr id="155" name="Google Shape;155;p20"/>
          <p:cNvPicPr preferRelativeResize="0"/>
          <p:nvPr/>
        </p:nvPicPr>
        <p:blipFill rotWithShape="1">
          <a:blip r:embed="rId3">
            <a:alphaModFix/>
          </a:blip>
          <a:srcRect b="0" l="0" r="0" t="0"/>
          <a:stretch/>
        </p:blipFill>
        <p:spPr>
          <a:xfrm>
            <a:off x="10795181" y="5569527"/>
            <a:ext cx="983120" cy="9765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