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65" r:id="rId3"/>
    <p:sldId id="269" r:id="rId4"/>
    <p:sldId id="270" r:id="rId5"/>
    <p:sldId id="267" r:id="rId6"/>
    <p:sldId id="266" r:id="rId7"/>
    <p:sldId id="268" r:id="rId8"/>
    <p:sldId id="260" r:id="rId9"/>
    <p:sldId id="271" r:id="rId10"/>
    <p:sldId id="276" r:id="rId11"/>
    <p:sldId id="27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916FE-0800-3D48-B92C-2B3DF731822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D42BC-3B5E-5B46-95AF-3A655066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447A-51A3-304C-B02E-9B8E79C2410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youtu.be/w9w08-NPiv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gdata-madesimple.com/best-ted-videos-on-data-visualization/" TargetMode="External"/><Relationship Id="rId2" Type="http://schemas.openxmlformats.org/officeDocument/2006/relationships/hyperlink" Target="http://bi-notes.com/2018/06/examples-data-storytelling-analytic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733" y="1122363"/>
            <a:ext cx="8280399" cy="1100137"/>
          </a:xfrm>
        </p:spPr>
        <p:txBody>
          <a:bodyPr>
            <a:noAutofit/>
          </a:bodyPr>
          <a:lstStyle/>
          <a:p>
            <a:r>
              <a:rPr lang="en-US" sz="6600" b="1">
                <a:solidFill>
                  <a:schemeClr val="accent6">
                    <a:lumMod val="50000"/>
                  </a:schemeClr>
                </a:solidFill>
              </a:rPr>
              <a:t>Analytics Jumpstart</a:t>
            </a:r>
            <a:endParaRPr lang="en-US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2556934"/>
            <a:ext cx="8813800" cy="98213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Presentation + Storytelling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54200" y="3301340"/>
            <a:ext cx="8607961" cy="3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13467" y="3576934"/>
            <a:ext cx="7450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Nashville Software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D465F-7F49-AE43-8875-97382EC8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6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0E851-5509-7246-AE15-14C28A37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63741-9794-4064-986D-556A3C83FE6B}"/>
              </a:ext>
            </a:extLst>
          </p:cNvPr>
          <p:cNvSpPr/>
          <p:nvPr/>
        </p:nvSpPr>
        <p:spPr>
          <a:xfrm>
            <a:off x="1198658" y="484930"/>
            <a:ext cx="6087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Keep it clean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DBF39-CEE7-457E-AA01-C3DC73CB2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242874"/>
            <a:ext cx="8477250" cy="4326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94DA13-484B-4EFC-BB4F-D9DA0C4D871E}"/>
              </a:ext>
            </a:extLst>
          </p:cNvPr>
          <p:cNvSpPr txBox="1"/>
          <p:nvPr/>
        </p:nvSpPr>
        <p:spPr>
          <a:xfrm>
            <a:off x="1198658" y="1580445"/>
            <a:ext cx="264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Embrace Whitespace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Colors</a:t>
            </a:r>
          </a:p>
        </p:txBody>
      </p:sp>
    </p:spTree>
    <p:extLst>
      <p:ext uri="{BB962C8B-B14F-4D97-AF65-F5344CB8AC3E}">
        <p14:creationId xmlns:p14="http://schemas.microsoft.com/office/powerpoint/2010/main" val="327418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0E851-5509-7246-AE15-14C28A37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63741-9794-4064-986D-556A3C83FE6B}"/>
              </a:ext>
            </a:extLst>
          </p:cNvPr>
          <p:cNvSpPr/>
          <p:nvPr/>
        </p:nvSpPr>
        <p:spPr>
          <a:xfrm>
            <a:off x="1198658" y="484930"/>
            <a:ext cx="6087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Make it approachable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4DA13-484B-4EFC-BB4F-D9DA0C4D871E}"/>
              </a:ext>
            </a:extLst>
          </p:cNvPr>
          <p:cNvSpPr txBox="1"/>
          <p:nvPr/>
        </p:nvSpPr>
        <p:spPr>
          <a:xfrm>
            <a:off x="1198658" y="1582340"/>
            <a:ext cx="264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Jargon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C9183-76F0-4E6C-82B9-0052B148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30" y="484930"/>
            <a:ext cx="4456590" cy="60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9179" y="1122363"/>
            <a:ext cx="4326673" cy="1100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0E851-5509-7246-AE15-14C28A37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811346-5BEB-9E4C-9B4B-01D055ABAE8A}"/>
              </a:ext>
            </a:extLst>
          </p:cNvPr>
          <p:cNvSpPr txBox="1"/>
          <p:nvPr/>
        </p:nvSpPr>
        <p:spPr>
          <a:xfrm>
            <a:off x="1333500" y="342900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The Data Science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32B3E-05AA-8C43-BE49-87AC0371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20121-C3D8-934B-B5D5-3A083469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050785"/>
            <a:ext cx="8594271" cy="5113209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887E9AB-7FD9-C046-858D-957BDE2A395F}"/>
              </a:ext>
            </a:extLst>
          </p:cNvPr>
          <p:cNvSpPr/>
          <p:nvPr/>
        </p:nvSpPr>
        <p:spPr>
          <a:xfrm>
            <a:off x="5551715" y="4261757"/>
            <a:ext cx="3967842" cy="2284336"/>
          </a:xfrm>
          <a:custGeom>
            <a:avLst/>
            <a:gdLst>
              <a:gd name="connsiteX0" fmla="*/ 1014761 w 1594624"/>
              <a:gd name="connsiteY0" fmla="*/ 0 h 2129883"/>
              <a:gd name="connsiteX1" fmla="*/ 925551 w 1594624"/>
              <a:gd name="connsiteY1" fmla="*/ 11151 h 2129883"/>
              <a:gd name="connsiteX2" fmla="*/ 780585 w 1594624"/>
              <a:gd name="connsiteY2" fmla="*/ 22302 h 2129883"/>
              <a:gd name="connsiteX3" fmla="*/ 691375 w 1594624"/>
              <a:gd name="connsiteY3" fmla="*/ 55756 h 2129883"/>
              <a:gd name="connsiteX4" fmla="*/ 646770 w 1594624"/>
              <a:gd name="connsiteY4" fmla="*/ 66907 h 2129883"/>
              <a:gd name="connsiteX5" fmla="*/ 613317 w 1594624"/>
              <a:gd name="connsiteY5" fmla="*/ 89210 h 2129883"/>
              <a:gd name="connsiteX6" fmla="*/ 535258 w 1594624"/>
              <a:gd name="connsiteY6" fmla="*/ 111512 h 2129883"/>
              <a:gd name="connsiteX7" fmla="*/ 457200 w 1594624"/>
              <a:gd name="connsiteY7" fmla="*/ 133815 h 2129883"/>
              <a:gd name="connsiteX8" fmla="*/ 423746 w 1594624"/>
              <a:gd name="connsiteY8" fmla="*/ 156117 h 2129883"/>
              <a:gd name="connsiteX9" fmla="*/ 390292 w 1594624"/>
              <a:gd name="connsiteY9" fmla="*/ 167268 h 2129883"/>
              <a:gd name="connsiteX10" fmla="*/ 367990 w 1594624"/>
              <a:gd name="connsiteY10" fmla="*/ 189571 h 2129883"/>
              <a:gd name="connsiteX11" fmla="*/ 356839 w 1594624"/>
              <a:gd name="connsiteY11" fmla="*/ 223024 h 2129883"/>
              <a:gd name="connsiteX12" fmla="*/ 301083 w 1594624"/>
              <a:gd name="connsiteY12" fmla="*/ 289932 h 2129883"/>
              <a:gd name="connsiteX13" fmla="*/ 289931 w 1594624"/>
              <a:gd name="connsiteY13" fmla="*/ 323385 h 2129883"/>
              <a:gd name="connsiteX14" fmla="*/ 267629 w 1594624"/>
              <a:gd name="connsiteY14" fmla="*/ 345688 h 2129883"/>
              <a:gd name="connsiteX15" fmla="*/ 223024 w 1594624"/>
              <a:gd name="connsiteY15" fmla="*/ 401444 h 2129883"/>
              <a:gd name="connsiteX16" fmla="*/ 200722 w 1594624"/>
              <a:gd name="connsiteY16" fmla="*/ 468351 h 2129883"/>
              <a:gd name="connsiteX17" fmla="*/ 178419 w 1594624"/>
              <a:gd name="connsiteY17" fmla="*/ 512956 h 2129883"/>
              <a:gd name="connsiteX18" fmla="*/ 144966 w 1594624"/>
              <a:gd name="connsiteY18" fmla="*/ 624468 h 2129883"/>
              <a:gd name="connsiteX19" fmla="*/ 133814 w 1594624"/>
              <a:gd name="connsiteY19" fmla="*/ 657922 h 2129883"/>
              <a:gd name="connsiteX20" fmla="*/ 122663 w 1594624"/>
              <a:gd name="connsiteY20" fmla="*/ 702527 h 2129883"/>
              <a:gd name="connsiteX21" fmla="*/ 100361 w 1594624"/>
              <a:gd name="connsiteY21" fmla="*/ 769434 h 2129883"/>
              <a:gd name="connsiteX22" fmla="*/ 89210 w 1594624"/>
              <a:gd name="connsiteY22" fmla="*/ 802888 h 2129883"/>
              <a:gd name="connsiteX23" fmla="*/ 44605 w 1594624"/>
              <a:gd name="connsiteY23" fmla="*/ 936702 h 2129883"/>
              <a:gd name="connsiteX24" fmla="*/ 33453 w 1594624"/>
              <a:gd name="connsiteY24" fmla="*/ 970156 h 2129883"/>
              <a:gd name="connsiteX25" fmla="*/ 11151 w 1594624"/>
              <a:gd name="connsiteY25" fmla="*/ 1048215 h 2129883"/>
              <a:gd name="connsiteX26" fmla="*/ 0 w 1594624"/>
              <a:gd name="connsiteY26" fmla="*/ 1126273 h 2129883"/>
              <a:gd name="connsiteX27" fmla="*/ 11151 w 1594624"/>
              <a:gd name="connsiteY27" fmla="*/ 1438507 h 2129883"/>
              <a:gd name="connsiteX28" fmla="*/ 33453 w 1594624"/>
              <a:gd name="connsiteY28" fmla="*/ 1538868 h 2129883"/>
              <a:gd name="connsiteX29" fmla="*/ 55756 w 1594624"/>
              <a:gd name="connsiteY29" fmla="*/ 1628078 h 2129883"/>
              <a:gd name="connsiteX30" fmla="*/ 66907 w 1594624"/>
              <a:gd name="connsiteY30" fmla="*/ 1672683 h 2129883"/>
              <a:gd name="connsiteX31" fmla="*/ 133814 w 1594624"/>
              <a:gd name="connsiteY31" fmla="*/ 1784195 h 2129883"/>
              <a:gd name="connsiteX32" fmla="*/ 156117 w 1594624"/>
              <a:gd name="connsiteY32" fmla="*/ 1817649 h 2129883"/>
              <a:gd name="connsiteX33" fmla="*/ 189570 w 1594624"/>
              <a:gd name="connsiteY33" fmla="*/ 1851102 h 2129883"/>
              <a:gd name="connsiteX34" fmla="*/ 211873 w 1594624"/>
              <a:gd name="connsiteY34" fmla="*/ 1884556 h 2129883"/>
              <a:gd name="connsiteX35" fmla="*/ 245327 w 1594624"/>
              <a:gd name="connsiteY35" fmla="*/ 1906859 h 2129883"/>
              <a:gd name="connsiteX36" fmla="*/ 278780 w 1594624"/>
              <a:gd name="connsiteY36" fmla="*/ 1951463 h 2129883"/>
              <a:gd name="connsiteX37" fmla="*/ 345688 w 1594624"/>
              <a:gd name="connsiteY37" fmla="*/ 1996068 h 2129883"/>
              <a:gd name="connsiteX38" fmla="*/ 379141 w 1594624"/>
              <a:gd name="connsiteY38" fmla="*/ 2018371 h 2129883"/>
              <a:gd name="connsiteX39" fmla="*/ 412595 w 1594624"/>
              <a:gd name="connsiteY39" fmla="*/ 2029522 h 2129883"/>
              <a:gd name="connsiteX40" fmla="*/ 446049 w 1594624"/>
              <a:gd name="connsiteY40" fmla="*/ 2051824 h 2129883"/>
              <a:gd name="connsiteX41" fmla="*/ 535258 w 1594624"/>
              <a:gd name="connsiteY41" fmla="*/ 2074127 h 2129883"/>
              <a:gd name="connsiteX42" fmla="*/ 635619 w 1594624"/>
              <a:gd name="connsiteY42" fmla="*/ 2107580 h 2129883"/>
              <a:gd name="connsiteX43" fmla="*/ 669073 w 1594624"/>
              <a:gd name="connsiteY43" fmla="*/ 2118732 h 2129883"/>
              <a:gd name="connsiteX44" fmla="*/ 713678 w 1594624"/>
              <a:gd name="connsiteY44" fmla="*/ 2129883 h 2129883"/>
              <a:gd name="connsiteX45" fmla="*/ 1059366 w 1594624"/>
              <a:gd name="connsiteY45" fmla="*/ 2107580 h 2129883"/>
              <a:gd name="connsiteX46" fmla="*/ 1126273 w 1594624"/>
              <a:gd name="connsiteY46" fmla="*/ 2085278 h 2129883"/>
              <a:gd name="connsiteX47" fmla="*/ 1159727 w 1594624"/>
              <a:gd name="connsiteY47" fmla="*/ 2074127 h 2129883"/>
              <a:gd name="connsiteX48" fmla="*/ 1193180 w 1594624"/>
              <a:gd name="connsiteY48" fmla="*/ 2062976 h 2129883"/>
              <a:gd name="connsiteX49" fmla="*/ 1215483 w 1594624"/>
              <a:gd name="connsiteY49" fmla="*/ 2040673 h 2129883"/>
              <a:gd name="connsiteX50" fmla="*/ 1315844 w 1594624"/>
              <a:gd name="connsiteY50" fmla="*/ 1973766 h 2129883"/>
              <a:gd name="connsiteX51" fmla="*/ 1349297 w 1594624"/>
              <a:gd name="connsiteY51" fmla="*/ 1951463 h 2129883"/>
              <a:gd name="connsiteX52" fmla="*/ 1371600 w 1594624"/>
              <a:gd name="connsiteY52" fmla="*/ 1929161 h 2129883"/>
              <a:gd name="connsiteX53" fmla="*/ 1427356 w 1594624"/>
              <a:gd name="connsiteY53" fmla="*/ 1884556 h 2129883"/>
              <a:gd name="connsiteX54" fmla="*/ 1471961 w 1594624"/>
              <a:gd name="connsiteY54" fmla="*/ 1784195 h 2129883"/>
              <a:gd name="connsiteX55" fmla="*/ 1516566 w 1594624"/>
              <a:gd name="connsiteY55" fmla="*/ 1672683 h 2129883"/>
              <a:gd name="connsiteX56" fmla="*/ 1527717 w 1594624"/>
              <a:gd name="connsiteY56" fmla="*/ 1639229 h 2129883"/>
              <a:gd name="connsiteX57" fmla="*/ 1550019 w 1594624"/>
              <a:gd name="connsiteY57" fmla="*/ 1550019 h 2129883"/>
              <a:gd name="connsiteX58" fmla="*/ 1572322 w 1594624"/>
              <a:gd name="connsiteY58" fmla="*/ 1471961 h 2129883"/>
              <a:gd name="connsiteX59" fmla="*/ 1594624 w 1594624"/>
              <a:gd name="connsiteY59" fmla="*/ 1393902 h 2129883"/>
              <a:gd name="connsiteX60" fmla="*/ 1583473 w 1594624"/>
              <a:gd name="connsiteY60" fmla="*/ 1048215 h 2129883"/>
              <a:gd name="connsiteX61" fmla="*/ 1572322 w 1594624"/>
              <a:gd name="connsiteY61" fmla="*/ 981307 h 2129883"/>
              <a:gd name="connsiteX62" fmla="*/ 1561170 w 1594624"/>
              <a:gd name="connsiteY62" fmla="*/ 880946 h 2129883"/>
              <a:gd name="connsiteX63" fmla="*/ 1538868 w 1594624"/>
              <a:gd name="connsiteY63" fmla="*/ 657922 h 2129883"/>
              <a:gd name="connsiteX64" fmla="*/ 1527717 w 1594624"/>
              <a:gd name="connsiteY64" fmla="*/ 579863 h 2129883"/>
              <a:gd name="connsiteX65" fmla="*/ 1516566 w 1594624"/>
              <a:gd name="connsiteY65" fmla="*/ 535259 h 2129883"/>
              <a:gd name="connsiteX66" fmla="*/ 1494263 w 1594624"/>
              <a:gd name="connsiteY66" fmla="*/ 434898 h 2129883"/>
              <a:gd name="connsiteX67" fmla="*/ 1471961 w 1594624"/>
              <a:gd name="connsiteY67" fmla="*/ 367990 h 2129883"/>
              <a:gd name="connsiteX68" fmla="*/ 1449658 w 1594624"/>
              <a:gd name="connsiteY68" fmla="*/ 301083 h 2129883"/>
              <a:gd name="connsiteX69" fmla="*/ 1427356 w 1594624"/>
              <a:gd name="connsiteY69" fmla="*/ 234176 h 2129883"/>
              <a:gd name="connsiteX70" fmla="*/ 1371600 w 1594624"/>
              <a:gd name="connsiteY70" fmla="*/ 189571 h 2129883"/>
              <a:gd name="connsiteX71" fmla="*/ 1349297 w 1594624"/>
              <a:gd name="connsiteY71" fmla="*/ 167268 h 2129883"/>
              <a:gd name="connsiteX72" fmla="*/ 1315844 w 1594624"/>
              <a:gd name="connsiteY72" fmla="*/ 144966 h 2129883"/>
              <a:gd name="connsiteX73" fmla="*/ 1293541 w 1594624"/>
              <a:gd name="connsiteY73" fmla="*/ 122663 h 2129883"/>
              <a:gd name="connsiteX74" fmla="*/ 1226634 w 1594624"/>
              <a:gd name="connsiteY74" fmla="*/ 100361 h 2129883"/>
              <a:gd name="connsiteX75" fmla="*/ 1126273 w 1594624"/>
              <a:gd name="connsiteY75" fmla="*/ 66907 h 2129883"/>
              <a:gd name="connsiteX76" fmla="*/ 1092819 w 1594624"/>
              <a:gd name="connsiteY76" fmla="*/ 55756 h 2129883"/>
              <a:gd name="connsiteX77" fmla="*/ 1003610 w 1594624"/>
              <a:gd name="connsiteY77" fmla="*/ 44605 h 2129883"/>
              <a:gd name="connsiteX78" fmla="*/ 936702 w 1594624"/>
              <a:gd name="connsiteY78" fmla="*/ 33454 h 2129883"/>
              <a:gd name="connsiteX79" fmla="*/ 892097 w 1594624"/>
              <a:gd name="connsiteY79" fmla="*/ 22302 h 2129883"/>
              <a:gd name="connsiteX80" fmla="*/ 780585 w 1594624"/>
              <a:gd name="connsiteY80" fmla="*/ 11151 h 212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594624" h="2129883">
                <a:moveTo>
                  <a:pt x="1014761" y="0"/>
                </a:moveTo>
                <a:cubicBezTo>
                  <a:pt x="985024" y="3717"/>
                  <a:pt x="955384" y="8310"/>
                  <a:pt x="925551" y="11151"/>
                </a:cubicBezTo>
                <a:cubicBezTo>
                  <a:pt x="877305" y="15746"/>
                  <a:pt x="828718" y="16639"/>
                  <a:pt x="780585" y="22302"/>
                </a:cubicBezTo>
                <a:cubicBezTo>
                  <a:pt x="724978" y="28844"/>
                  <a:pt x="744130" y="35973"/>
                  <a:pt x="691375" y="55756"/>
                </a:cubicBezTo>
                <a:cubicBezTo>
                  <a:pt x="677025" y="61137"/>
                  <a:pt x="661638" y="63190"/>
                  <a:pt x="646770" y="66907"/>
                </a:cubicBezTo>
                <a:cubicBezTo>
                  <a:pt x="635619" y="74341"/>
                  <a:pt x="625304" y="83216"/>
                  <a:pt x="613317" y="89210"/>
                </a:cubicBezTo>
                <a:cubicBezTo>
                  <a:pt x="595494" y="98122"/>
                  <a:pt x="551929" y="106749"/>
                  <a:pt x="535258" y="111512"/>
                </a:cubicBezTo>
                <a:cubicBezTo>
                  <a:pt x="423234" y="143518"/>
                  <a:pt x="596697" y="98938"/>
                  <a:pt x="457200" y="133815"/>
                </a:cubicBezTo>
                <a:cubicBezTo>
                  <a:pt x="446049" y="141249"/>
                  <a:pt x="435733" y="150124"/>
                  <a:pt x="423746" y="156117"/>
                </a:cubicBezTo>
                <a:cubicBezTo>
                  <a:pt x="413232" y="161374"/>
                  <a:pt x="400371" y="161220"/>
                  <a:pt x="390292" y="167268"/>
                </a:cubicBezTo>
                <a:cubicBezTo>
                  <a:pt x="381277" y="172677"/>
                  <a:pt x="375424" y="182137"/>
                  <a:pt x="367990" y="189571"/>
                </a:cubicBezTo>
                <a:cubicBezTo>
                  <a:pt x="364273" y="200722"/>
                  <a:pt x="362096" y="212511"/>
                  <a:pt x="356839" y="223024"/>
                </a:cubicBezTo>
                <a:cubicBezTo>
                  <a:pt x="341314" y="254073"/>
                  <a:pt x="325744" y="265271"/>
                  <a:pt x="301083" y="289932"/>
                </a:cubicBezTo>
                <a:cubicBezTo>
                  <a:pt x="297366" y="301083"/>
                  <a:pt x="295979" y="313306"/>
                  <a:pt x="289931" y="323385"/>
                </a:cubicBezTo>
                <a:cubicBezTo>
                  <a:pt x="284522" y="332400"/>
                  <a:pt x="274197" y="337478"/>
                  <a:pt x="267629" y="345688"/>
                </a:cubicBezTo>
                <a:cubicBezTo>
                  <a:pt x="211366" y="416018"/>
                  <a:pt x="276871" y="347597"/>
                  <a:pt x="223024" y="401444"/>
                </a:cubicBezTo>
                <a:cubicBezTo>
                  <a:pt x="215590" y="423746"/>
                  <a:pt x="211236" y="447324"/>
                  <a:pt x="200722" y="468351"/>
                </a:cubicBezTo>
                <a:cubicBezTo>
                  <a:pt x="193288" y="483219"/>
                  <a:pt x="184593" y="497522"/>
                  <a:pt x="178419" y="512956"/>
                </a:cubicBezTo>
                <a:cubicBezTo>
                  <a:pt x="151917" y="579211"/>
                  <a:pt x="161397" y="566960"/>
                  <a:pt x="144966" y="624468"/>
                </a:cubicBezTo>
                <a:cubicBezTo>
                  <a:pt x="141737" y="635770"/>
                  <a:pt x="137043" y="646620"/>
                  <a:pt x="133814" y="657922"/>
                </a:cubicBezTo>
                <a:cubicBezTo>
                  <a:pt x="129604" y="672658"/>
                  <a:pt x="127067" y="687847"/>
                  <a:pt x="122663" y="702527"/>
                </a:cubicBezTo>
                <a:cubicBezTo>
                  <a:pt x="115908" y="725044"/>
                  <a:pt x="107795" y="747132"/>
                  <a:pt x="100361" y="769434"/>
                </a:cubicBezTo>
                <a:lnTo>
                  <a:pt x="89210" y="802888"/>
                </a:lnTo>
                <a:lnTo>
                  <a:pt x="44605" y="936702"/>
                </a:lnTo>
                <a:lnTo>
                  <a:pt x="33453" y="970156"/>
                </a:lnTo>
                <a:cubicBezTo>
                  <a:pt x="23900" y="998816"/>
                  <a:pt x="16751" y="1017414"/>
                  <a:pt x="11151" y="1048215"/>
                </a:cubicBezTo>
                <a:cubicBezTo>
                  <a:pt x="6449" y="1074075"/>
                  <a:pt x="3717" y="1100254"/>
                  <a:pt x="0" y="1126273"/>
                </a:cubicBezTo>
                <a:cubicBezTo>
                  <a:pt x="3717" y="1230351"/>
                  <a:pt x="4851" y="1334553"/>
                  <a:pt x="11151" y="1438507"/>
                </a:cubicBezTo>
                <a:cubicBezTo>
                  <a:pt x="12552" y="1461627"/>
                  <a:pt x="28019" y="1514417"/>
                  <a:pt x="33453" y="1538868"/>
                </a:cubicBezTo>
                <a:cubicBezTo>
                  <a:pt x="67462" y="1691905"/>
                  <a:pt x="25866" y="1523460"/>
                  <a:pt x="55756" y="1628078"/>
                </a:cubicBezTo>
                <a:cubicBezTo>
                  <a:pt x="59966" y="1642814"/>
                  <a:pt x="61526" y="1658333"/>
                  <a:pt x="66907" y="1672683"/>
                </a:cubicBezTo>
                <a:cubicBezTo>
                  <a:pt x="81601" y="1711867"/>
                  <a:pt x="111586" y="1750853"/>
                  <a:pt x="133814" y="1784195"/>
                </a:cubicBezTo>
                <a:cubicBezTo>
                  <a:pt x="141248" y="1795346"/>
                  <a:pt x="146640" y="1808172"/>
                  <a:pt x="156117" y="1817649"/>
                </a:cubicBezTo>
                <a:cubicBezTo>
                  <a:pt x="167268" y="1828800"/>
                  <a:pt x="179474" y="1838987"/>
                  <a:pt x="189570" y="1851102"/>
                </a:cubicBezTo>
                <a:cubicBezTo>
                  <a:pt x="198150" y="1861398"/>
                  <a:pt x="202396" y="1875079"/>
                  <a:pt x="211873" y="1884556"/>
                </a:cubicBezTo>
                <a:cubicBezTo>
                  <a:pt x="221350" y="1894033"/>
                  <a:pt x="235850" y="1897382"/>
                  <a:pt x="245327" y="1906859"/>
                </a:cubicBezTo>
                <a:cubicBezTo>
                  <a:pt x="258469" y="1920001"/>
                  <a:pt x="264889" y="1939116"/>
                  <a:pt x="278780" y="1951463"/>
                </a:cubicBezTo>
                <a:cubicBezTo>
                  <a:pt x="298814" y="1969271"/>
                  <a:pt x="323385" y="1981199"/>
                  <a:pt x="345688" y="1996068"/>
                </a:cubicBezTo>
                <a:cubicBezTo>
                  <a:pt x="356839" y="2003502"/>
                  <a:pt x="366427" y="2014133"/>
                  <a:pt x="379141" y="2018371"/>
                </a:cubicBezTo>
                <a:cubicBezTo>
                  <a:pt x="390292" y="2022088"/>
                  <a:pt x="402081" y="2024265"/>
                  <a:pt x="412595" y="2029522"/>
                </a:cubicBezTo>
                <a:cubicBezTo>
                  <a:pt x="424582" y="2035515"/>
                  <a:pt x="433454" y="2047244"/>
                  <a:pt x="446049" y="2051824"/>
                </a:cubicBezTo>
                <a:cubicBezTo>
                  <a:pt x="474855" y="2062299"/>
                  <a:pt x="506179" y="2064434"/>
                  <a:pt x="535258" y="2074127"/>
                </a:cubicBezTo>
                <a:lnTo>
                  <a:pt x="635619" y="2107580"/>
                </a:lnTo>
                <a:cubicBezTo>
                  <a:pt x="646770" y="2111297"/>
                  <a:pt x="657669" y="2115881"/>
                  <a:pt x="669073" y="2118732"/>
                </a:cubicBezTo>
                <a:lnTo>
                  <a:pt x="713678" y="2129883"/>
                </a:lnTo>
                <a:cubicBezTo>
                  <a:pt x="784027" y="2127177"/>
                  <a:pt x="955516" y="2135903"/>
                  <a:pt x="1059366" y="2107580"/>
                </a:cubicBezTo>
                <a:cubicBezTo>
                  <a:pt x="1082046" y="2101394"/>
                  <a:pt x="1103971" y="2092712"/>
                  <a:pt x="1126273" y="2085278"/>
                </a:cubicBezTo>
                <a:lnTo>
                  <a:pt x="1159727" y="2074127"/>
                </a:lnTo>
                <a:lnTo>
                  <a:pt x="1193180" y="2062976"/>
                </a:lnTo>
                <a:cubicBezTo>
                  <a:pt x="1200614" y="2055542"/>
                  <a:pt x="1207072" y="2046981"/>
                  <a:pt x="1215483" y="2040673"/>
                </a:cubicBezTo>
                <a:cubicBezTo>
                  <a:pt x="1215516" y="2040648"/>
                  <a:pt x="1299100" y="1984929"/>
                  <a:pt x="1315844" y="1973766"/>
                </a:cubicBezTo>
                <a:cubicBezTo>
                  <a:pt x="1326995" y="1966332"/>
                  <a:pt x="1339820" y="1960939"/>
                  <a:pt x="1349297" y="1951463"/>
                </a:cubicBezTo>
                <a:cubicBezTo>
                  <a:pt x="1356731" y="1944029"/>
                  <a:pt x="1363390" y="1935729"/>
                  <a:pt x="1371600" y="1929161"/>
                </a:cubicBezTo>
                <a:cubicBezTo>
                  <a:pt x="1403798" y="1903403"/>
                  <a:pt x="1403424" y="1914471"/>
                  <a:pt x="1427356" y="1884556"/>
                </a:cubicBezTo>
                <a:cubicBezTo>
                  <a:pt x="1471088" y="1829891"/>
                  <a:pt x="1430704" y="1866711"/>
                  <a:pt x="1471961" y="1784195"/>
                </a:cubicBezTo>
                <a:cubicBezTo>
                  <a:pt x="1504775" y="1718565"/>
                  <a:pt x="1489008" y="1755357"/>
                  <a:pt x="1516566" y="1672683"/>
                </a:cubicBezTo>
                <a:cubicBezTo>
                  <a:pt x="1520283" y="1661532"/>
                  <a:pt x="1524866" y="1650633"/>
                  <a:pt x="1527717" y="1639229"/>
                </a:cubicBezTo>
                <a:cubicBezTo>
                  <a:pt x="1535151" y="1609492"/>
                  <a:pt x="1540326" y="1579098"/>
                  <a:pt x="1550019" y="1550019"/>
                </a:cubicBezTo>
                <a:cubicBezTo>
                  <a:pt x="1576753" y="1469817"/>
                  <a:pt x="1544320" y="1569967"/>
                  <a:pt x="1572322" y="1471961"/>
                </a:cubicBezTo>
                <a:cubicBezTo>
                  <a:pt x="1604307" y="1360017"/>
                  <a:pt x="1559777" y="1533292"/>
                  <a:pt x="1594624" y="1393902"/>
                </a:cubicBezTo>
                <a:cubicBezTo>
                  <a:pt x="1590907" y="1278673"/>
                  <a:pt x="1589696" y="1163336"/>
                  <a:pt x="1583473" y="1048215"/>
                </a:cubicBezTo>
                <a:cubicBezTo>
                  <a:pt x="1582253" y="1025638"/>
                  <a:pt x="1575310" y="1003719"/>
                  <a:pt x="1572322" y="981307"/>
                </a:cubicBezTo>
                <a:cubicBezTo>
                  <a:pt x="1567873" y="947943"/>
                  <a:pt x="1564361" y="914454"/>
                  <a:pt x="1561170" y="880946"/>
                </a:cubicBezTo>
                <a:cubicBezTo>
                  <a:pt x="1544866" y="709755"/>
                  <a:pt x="1557355" y="796575"/>
                  <a:pt x="1538868" y="657922"/>
                </a:cubicBezTo>
                <a:cubicBezTo>
                  <a:pt x="1535394" y="631869"/>
                  <a:pt x="1532419" y="605723"/>
                  <a:pt x="1527717" y="579863"/>
                </a:cubicBezTo>
                <a:cubicBezTo>
                  <a:pt x="1524976" y="564785"/>
                  <a:pt x="1519891" y="550220"/>
                  <a:pt x="1516566" y="535259"/>
                </a:cubicBezTo>
                <a:cubicBezTo>
                  <a:pt x="1507472" y="494335"/>
                  <a:pt x="1505917" y="473745"/>
                  <a:pt x="1494263" y="434898"/>
                </a:cubicBezTo>
                <a:cubicBezTo>
                  <a:pt x="1487508" y="412380"/>
                  <a:pt x="1479395" y="390293"/>
                  <a:pt x="1471961" y="367990"/>
                </a:cubicBezTo>
                <a:lnTo>
                  <a:pt x="1449658" y="301083"/>
                </a:lnTo>
                <a:lnTo>
                  <a:pt x="1427356" y="234176"/>
                </a:lnTo>
                <a:cubicBezTo>
                  <a:pt x="1373504" y="180324"/>
                  <a:pt x="1441936" y="245840"/>
                  <a:pt x="1371600" y="189571"/>
                </a:cubicBezTo>
                <a:cubicBezTo>
                  <a:pt x="1363390" y="183003"/>
                  <a:pt x="1357507" y="173836"/>
                  <a:pt x="1349297" y="167268"/>
                </a:cubicBezTo>
                <a:cubicBezTo>
                  <a:pt x="1338832" y="158896"/>
                  <a:pt x="1326309" y="153338"/>
                  <a:pt x="1315844" y="144966"/>
                </a:cubicBezTo>
                <a:cubicBezTo>
                  <a:pt x="1307634" y="138398"/>
                  <a:pt x="1302945" y="127365"/>
                  <a:pt x="1293541" y="122663"/>
                </a:cubicBezTo>
                <a:cubicBezTo>
                  <a:pt x="1272514" y="112150"/>
                  <a:pt x="1248936" y="107795"/>
                  <a:pt x="1226634" y="100361"/>
                </a:cubicBezTo>
                <a:lnTo>
                  <a:pt x="1126273" y="66907"/>
                </a:lnTo>
                <a:cubicBezTo>
                  <a:pt x="1115122" y="63190"/>
                  <a:pt x="1104483" y="57214"/>
                  <a:pt x="1092819" y="55756"/>
                </a:cubicBezTo>
                <a:lnTo>
                  <a:pt x="1003610" y="44605"/>
                </a:lnTo>
                <a:cubicBezTo>
                  <a:pt x="981227" y="41407"/>
                  <a:pt x="958873" y="37888"/>
                  <a:pt x="936702" y="33454"/>
                </a:cubicBezTo>
                <a:cubicBezTo>
                  <a:pt x="921674" y="30448"/>
                  <a:pt x="907245" y="24632"/>
                  <a:pt x="892097" y="22302"/>
                </a:cubicBezTo>
                <a:cubicBezTo>
                  <a:pt x="816949" y="10741"/>
                  <a:pt x="822203" y="11151"/>
                  <a:pt x="780585" y="11151"/>
                </a:cubicBezTo>
              </a:path>
            </a:pathLst>
          </a:custGeom>
          <a:noFill/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4E224-D743-CC4C-AB03-E936EC07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52" y="1512258"/>
            <a:ext cx="2641600" cy="4610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67EF14-D5B4-2A48-B805-40C0F7363E00}"/>
              </a:ext>
            </a:extLst>
          </p:cNvPr>
          <p:cNvSpPr/>
          <p:nvPr/>
        </p:nvSpPr>
        <p:spPr>
          <a:xfrm>
            <a:off x="300626" y="325678"/>
            <a:ext cx="1094774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Stories will stick with your listener more effectively than statistics will.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Consider an analysis of features that were common to prize winning art in China.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0E10D-150C-5749-831F-2836956FA526}"/>
              </a:ext>
            </a:extLst>
          </p:cNvPr>
          <p:cNvSpPr/>
          <p:nvPr/>
        </p:nvSpPr>
        <p:spPr>
          <a:xfrm>
            <a:off x="1250074" y="1503217"/>
            <a:ext cx="4656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We could display the data in tabular form: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D5EEA-24A0-294F-AEEE-EA91A681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A29DD5-76CD-824E-B134-057407F5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92" y="767741"/>
            <a:ext cx="9307534" cy="52133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AD8FF-0176-EA43-BC55-FBFC681321F9}"/>
              </a:ext>
            </a:extLst>
          </p:cNvPr>
          <p:cNvSpPr/>
          <p:nvPr/>
        </p:nvSpPr>
        <p:spPr>
          <a:xfrm>
            <a:off x="939452" y="626397"/>
            <a:ext cx="2943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Or create a visualization: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87613-5A31-8E47-96C7-49B1592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6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5C61A1-315B-104D-9841-362E13703D5B}"/>
              </a:ext>
            </a:extLst>
          </p:cNvPr>
          <p:cNvSpPr/>
          <p:nvPr/>
        </p:nvSpPr>
        <p:spPr>
          <a:xfrm>
            <a:off x="2871365" y="1345121"/>
            <a:ext cx="4544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https://youtu.be/w9w08-NPivM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9C0B9-1D53-9E45-8B47-1C1450593427}"/>
              </a:ext>
            </a:extLst>
          </p:cNvPr>
          <p:cNvSpPr/>
          <p:nvPr/>
        </p:nvSpPr>
        <p:spPr>
          <a:xfrm>
            <a:off x="939451" y="626397"/>
            <a:ext cx="608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But storytelling makes more of an impact: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255CD-076B-244A-84E6-E1951B43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3E834B-E861-7449-9AED-ED8352940254}"/>
              </a:ext>
            </a:extLst>
          </p:cNvPr>
          <p:cNvSpPr txBox="1"/>
          <p:nvPr/>
        </p:nvSpPr>
        <p:spPr>
          <a:xfrm>
            <a:off x="851770" y="1327759"/>
            <a:ext cx="105113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Why should/does your listener care?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What is compelling about your findings?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What narrative should accompany your findings?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What visualization is appropriate to the insights you want to communicate?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A865E6-7E07-BF44-8DBB-D4C1E33DA17E}"/>
              </a:ext>
            </a:extLst>
          </p:cNvPr>
          <p:cNvSpPr/>
          <p:nvPr/>
        </p:nvSpPr>
        <p:spPr>
          <a:xfrm>
            <a:off x="851771" y="538619"/>
            <a:ext cx="9457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Some things to keep in mind when creating your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FEF4E-138D-6142-B56F-C9C9C495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A0007-C638-B74A-8178-E5FD1564005C}"/>
              </a:ext>
            </a:extLst>
          </p:cNvPr>
          <p:cNvSpPr/>
          <p:nvPr/>
        </p:nvSpPr>
        <p:spPr>
          <a:xfrm>
            <a:off x="959004" y="3651337"/>
            <a:ext cx="832996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There are many ways to think about your data and the story it tells. Here are a few.</a:t>
            </a:r>
          </a:p>
          <a:p>
            <a:endParaRPr lang="en-US" b="1" dirty="0"/>
          </a:p>
          <a:p>
            <a:r>
              <a:rPr lang="en-US" dirty="0">
                <a:hlinkClick r:id="rId2"/>
              </a:rPr>
              <a:t>http://bi-</a:t>
            </a:r>
            <a:r>
              <a:rPr lang="en-US" dirty="0" err="1">
                <a:hlinkClick r:id="rId2"/>
              </a:rPr>
              <a:t>notes.com</a:t>
            </a:r>
            <a:r>
              <a:rPr lang="en-US" dirty="0">
                <a:hlinkClick r:id="rId2"/>
              </a:rPr>
              <a:t>/2018/06/examples-data-storytelling-analytics/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CA8A39-D10B-DF4B-8FC4-4B55E5A15938}"/>
              </a:ext>
            </a:extLst>
          </p:cNvPr>
          <p:cNvSpPr/>
          <p:nvPr/>
        </p:nvSpPr>
        <p:spPr>
          <a:xfrm>
            <a:off x="959004" y="1884086"/>
            <a:ext cx="866449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Hans </a:t>
            </a:r>
            <a:r>
              <a:rPr lang="en-US" sz="2800" b="1" dirty="0" err="1"/>
              <a:t>Rosling</a:t>
            </a:r>
            <a:r>
              <a:rPr lang="en-US" sz="2800" b="1" dirty="0"/>
              <a:t> is a classic example of effective data storytelling. Here is his TED Talk along with some others.</a:t>
            </a:r>
          </a:p>
          <a:p>
            <a:endParaRPr lang="en-US" b="1" dirty="0"/>
          </a:p>
          <a:p>
            <a:r>
              <a:rPr lang="en-US" dirty="0">
                <a:hlinkClick r:id="rId3"/>
              </a:rPr>
              <a:t>https://bigdata-</a:t>
            </a:r>
            <a:r>
              <a:rPr lang="en-US" dirty="0" err="1">
                <a:hlinkClick r:id="rId3"/>
              </a:rPr>
              <a:t>madesimple.com</a:t>
            </a:r>
            <a:r>
              <a:rPr lang="en-US" dirty="0">
                <a:hlinkClick r:id="rId3"/>
              </a:rPr>
              <a:t>/best-ted-videos-on-data-visualization/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851D2-727F-984A-A27A-3669365C1FA0}"/>
              </a:ext>
            </a:extLst>
          </p:cNvPr>
          <p:cNvSpPr/>
          <p:nvPr/>
        </p:nvSpPr>
        <p:spPr>
          <a:xfrm>
            <a:off x="851771" y="538619"/>
            <a:ext cx="9457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More examples and inspiration: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CA722-D6B6-924C-AA73-A69772BB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0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0E851-5509-7246-AE15-14C28A37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951713-3ABD-4D46-B116-EF0E1923964F}"/>
              </a:ext>
            </a:extLst>
          </p:cNvPr>
          <p:cNvSpPr/>
          <p:nvPr/>
        </p:nvSpPr>
        <p:spPr>
          <a:xfrm>
            <a:off x="300626" y="325678"/>
            <a:ext cx="10947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Think like a designer when creating effective visualizations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131B6-8CD0-4AA7-AE49-181B4B2CA031}"/>
              </a:ext>
            </a:extLst>
          </p:cNvPr>
          <p:cNvSpPr txBox="1"/>
          <p:nvPr/>
        </p:nvSpPr>
        <p:spPr>
          <a:xfrm>
            <a:off x="851770" y="1327759"/>
            <a:ext cx="105113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Highlight the important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 it approachable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054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0E851-5509-7246-AE15-14C28A37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63741-9794-4064-986D-556A3C83FE6B}"/>
              </a:ext>
            </a:extLst>
          </p:cNvPr>
          <p:cNvSpPr/>
          <p:nvPr/>
        </p:nvSpPr>
        <p:spPr>
          <a:xfrm>
            <a:off x="1198658" y="484930"/>
            <a:ext cx="6087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Highlight the important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A254E-3C55-4DE9-87A9-34E0FEC42C32}"/>
              </a:ext>
            </a:extLst>
          </p:cNvPr>
          <p:cNvSpPr txBox="1"/>
          <p:nvPr/>
        </p:nvSpPr>
        <p:spPr>
          <a:xfrm>
            <a:off x="1198658" y="1383344"/>
            <a:ext cx="171008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Italics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Underline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200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Arrows/Lines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EABDCE0-B88F-4DC7-ADE4-B3D5400A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55" y="1189608"/>
            <a:ext cx="6814746" cy="42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72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229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Analytics Jumpstart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Jumpstart</dc:title>
  <dc:creator>Mary van Valkenburg</dc:creator>
  <cp:lastModifiedBy>Rothbart, Justin</cp:lastModifiedBy>
  <cp:revision>26</cp:revision>
  <cp:lastPrinted>2019-02-19T14:56:46Z</cp:lastPrinted>
  <dcterms:created xsi:type="dcterms:W3CDTF">2019-01-02T19:43:27Z</dcterms:created>
  <dcterms:modified xsi:type="dcterms:W3CDTF">2019-04-16T15:24:30Z</dcterms:modified>
</cp:coreProperties>
</file>