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57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916FE-0800-3D48-B92C-2B3DF73182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D42BC-3B5E-5B46-95AF-3A655066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connection to the database and declare a cursor</a:t>
            </a:r>
            <a:r>
              <a:rPr lang="en-US" baseline="0" dirty="0"/>
              <a:t> at that connection. The cursor is a pointer to a temporary workspace in the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D42BC-3B5E-5B46-95AF-3A655066D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D42BC-3B5E-5B46-95AF-3A655066D3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733" y="1122363"/>
            <a:ext cx="8280399" cy="1100137"/>
          </a:xfrm>
        </p:spPr>
        <p:txBody>
          <a:bodyPr>
            <a:noAutofit/>
          </a:bodyPr>
          <a:lstStyle/>
          <a:p>
            <a:r>
              <a:rPr lang="en-US" sz="6600" b="1">
                <a:solidFill>
                  <a:schemeClr val="accent6">
                    <a:lumMod val="50000"/>
                  </a:schemeClr>
                </a:solidFill>
              </a:rPr>
              <a:t>Analytics Jumpstart</a:t>
            </a:r>
            <a:endParaRPr lang="en-US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2556934"/>
            <a:ext cx="8813800" cy="98213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Working with </a:t>
            </a:r>
            <a:r>
              <a:rPr lang="en-US" sz="4000" b="1">
                <a:solidFill>
                  <a:schemeClr val="accent6">
                    <a:lumMod val="50000"/>
                  </a:schemeClr>
                </a:solidFill>
              </a:rPr>
              <a:t>sqlite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54200" y="3301340"/>
            <a:ext cx="8607961" cy="3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Nashville Software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7F7AE-865E-9043-AC99-C7C32003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6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6" y="228598"/>
            <a:ext cx="111126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For today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Using a SQLite database in python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/>
              <a:t>create a connection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/>
              <a:t>create a cursor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/>
              <a:t>execute SQL statement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 err="1"/>
              <a:t>fetchall</a:t>
            </a:r>
            <a:r>
              <a:rPr lang="en-US" sz="2400" b="1" dirty="0"/>
              <a:t>()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BC215-0FB4-5C46-94AE-369A1F2F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7854" y="1538868"/>
            <a:ext cx="999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SQLite</a:t>
            </a:r>
            <a:r>
              <a:rPr lang="en-US" sz="2800" dirty="0"/>
              <a:t> is an embedded, file-based relational database management system (RDBMS).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05D1E-4B3A-9F41-BB35-805300E9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9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956" y="535259"/>
            <a:ext cx="9946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# load the sqlite3 library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import sqlite3 as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sql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dirty="0"/>
          </a:p>
          <a:p>
            <a:r>
              <a:rPr lang="en-US" sz="2000" i="1" dirty="0"/>
              <a:t># load the database</a:t>
            </a:r>
          </a:p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db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000" b="1" dirty="0">
                <a:solidFill>
                  <a:srgbClr val="C00000"/>
                </a:solidFill>
              </a:rPr>
              <a:t>“./data/</a:t>
            </a:r>
            <a:r>
              <a:rPr lang="en-US" sz="2000" b="1" dirty="0" err="1">
                <a:solidFill>
                  <a:srgbClr val="C00000"/>
                </a:solidFill>
              </a:rPr>
              <a:t>weather.db</a:t>
            </a:r>
            <a:r>
              <a:rPr lang="en-US" sz="2000" b="1" dirty="0">
                <a:solidFill>
                  <a:srgbClr val="C00000"/>
                </a:solidFill>
              </a:rPr>
              <a:t>”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i="1" dirty="0"/>
              <a:t># create a connection, declare a cursor, and execute a select statement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sql.connect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db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mycursor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con.cursor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</a:p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mycursor.execute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"SELECT name FROM </a:t>
            </a:r>
            <a:r>
              <a:rPr lang="en-US" sz="2000" b="1" dirty="0" err="1">
                <a:solidFill>
                  <a:srgbClr val="C00000"/>
                </a:solidFill>
              </a:rPr>
              <a:t>sqlite_master</a:t>
            </a:r>
            <a:r>
              <a:rPr lang="en-US" sz="2000" b="1" dirty="0">
                <a:solidFill>
                  <a:srgbClr val="C00000"/>
                </a:solidFill>
              </a:rPr>
              <a:t> WHERE type='table' ORDER BY name;"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i="1" dirty="0"/>
              <a:t># retrieve the data stored in the cursor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tables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mycursor.fetchall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20746-DDA0-4D41-826A-FE0BF329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5551" y="1605775"/>
            <a:ext cx="104932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get_query</a:t>
            </a:r>
            <a:r>
              <a:rPr lang="en-US" sz="2000" b="1" dirty="0"/>
              <a:t>(select, </a:t>
            </a:r>
            <a:r>
              <a:rPr lang="en-US" sz="2000" b="1" dirty="0" err="1"/>
              <a:t>db</a:t>
            </a:r>
            <a:r>
              <a:rPr lang="en-US" sz="2000" b="1" dirty="0"/>
              <a:t>=</a:t>
            </a:r>
            <a:r>
              <a:rPr lang="en-US" sz="2000" b="1" dirty="0" err="1"/>
              <a:t>db</a:t>
            </a:r>
            <a:r>
              <a:rPr lang="en-US" sz="2000" b="1" dirty="0"/>
              <a:t>):    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rgbClr val="C00000"/>
                </a:solidFill>
              </a:rPr>
              <a:t>'''Executes a query and returns results and column/field names.'''</a:t>
            </a:r>
            <a:r>
              <a:rPr lang="en-US" sz="2000" b="1" dirty="0"/>
              <a:t>    	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with</a:t>
            </a:r>
            <a:r>
              <a:rPr lang="en-US" sz="2000" b="1" dirty="0"/>
              <a:t> </a:t>
            </a:r>
            <a:r>
              <a:rPr lang="en-US" sz="2000" b="1" dirty="0" err="1"/>
              <a:t>sql.connect</a:t>
            </a:r>
            <a:r>
              <a:rPr lang="en-US" sz="2000" b="1" dirty="0"/>
              <a:t>(</a:t>
            </a:r>
            <a:r>
              <a:rPr lang="en-US" sz="2000" b="1" dirty="0" err="1"/>
              <a:t>db</a:t>
            </a:r>
            <a:r>
              <a:rPr lang="en-US" sz="2000" b="1" dirty="0"/>
              <a:t>) as conn:        </a:t>
            </a:r>
          </a:p>
          <a:p>
            <a:r>
              <a:rPr lang="en-US" sz="2000" b="1" dirty="0"/>
              <a:t>		c = </a:t>
            </a:r>
            <a:r>
              <a:rPr lang="en-US" sz="2000" b="1" dirty="0" err="1"/>
              <a:t>conn.cursor</a:t>
            </a:r>
            <a:r>
              <a:rPr lang="en-US" sz="2000" b="1" dirty="0"/>
              <a:t>()        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c.execute</a:t>
            </a:r>
            <a:r>
              <a:rPr lang="en-US" sz="2000" b="1" dirty="0"/>
              <a:t>(select)        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col_names</a:t>
            </a:r>
            <a:r>
              <a:rPr lang="en-US" sz="2000" b="1" dirty="0"/>
              <a:t> = [</a:t>
            </a:r>
            <a:r>
              <a:rPr lang="en-US" sz="2000" b="1" dirty="0" err="1"/>
              <a:t>str</a:t>
            </a:r>
            <a:r>
              <a:rPr lang="en-US" sz="2000" b="1" dirty="0"/>
              <a:t>(name[0]).lower() for name in </a:t>
            </a:r>
            <a:r>
              <a:rPr lang="en-US" sz="2000" b="1" dirty="0" err="1"/>
              <a:t>c.description</a:t>
            </a:r>
            <a:r>
              <a:rPr lang="en-US" sz="2000" b="1" dirty="0"/>
              <a:t>]    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000" b="1" dirty="0"/>
              <a:t> </a:t>
            </a:r>
            <a:r>
              <a:rPr lang="en-US" sz="2000" b="1" dirty="0" err="1"/>
              <a:t>c.fetchall</a:t>
            </a:r>
            <a:r>
              <a:rPr lang="en-US" sz="2000" b="1" dirty="0"/>
              <a:t>(), </a:t>
            </a:r>
            <a:r>
              <a:rPr lang="en-US" sz="2000" b="1" dirty="0" err="1"/>
              <a:t>col_names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6341" y="702527"/>
            <a:ext cx="77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 can write a function like this one to execute a query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50782" y="2598234"/>
            <a:ext cx="970155" cy="12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50782" y="2906751"/>
            <a:ext cx="970155" cy="12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255512" y="3423424"/>
            <a:ext cx="880947" cy="35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35860" y="3774689"/>
            <a:ext cx="942277" cy="26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0937" y="2386362"/>
            <a:ext cx="1739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declare a cursor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9787" y="2717180"/>
            <a:ext cx="160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execute a 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8138" y="3940099"/>
            <a:ext cx="24421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the results of the query along with the column names </a:t>
            </a:r>
          </a:p>
          <a:p>
            <a:endParaRPr lang="en-US" sz="1400" dirty="0"/>
          </a:p>
          <a:p>
            <a:r>
              <a:rPr lang="en-US" sz="1400" dirty="0"/>
              <a:t>The results can be used to construct a df;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fetchall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1400" dirty="0"/>
              <a:t>gets the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US" sz="1400" dirty="0"/>
              <a:t> and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col_names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/>
              <a:t>gets the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columns</a:t>
            </a:r>
            <a:r>
              <a:rPr lang="en-US" sz="1400" dirty="0"/>
              <a:t> for the df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65830" y="3672472"/>
            <a:ext cx="160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grab column names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D1A9C1-A5BC-EF48-941E-EA0D9E31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6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747C2-BEB4-8943-BEFD-D33925EC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489B62-404B-474C-9184-BB470E060819}"/>
              </a:ext>
            </a:extLst>
          </p:cNvPr>
          <p:cNvSpPr/>
          <p:nvPr/>
        </p:nvSpPr>
        <p:spPr>
          <a:xfrm>
            <a:off x="782024" y="714082"/>
            <a:ext cx="9425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But…pandas makes loading the results of a query to a </a:t>
            </a:r>
            <a:r>
              <a:rPr lang="en-US" sz="2400" b="1" dirty="0" err="1"/>
              <a:t>DataFrame</a:t>
            </a:r>
            <a:r>
              <a:rPr lang="en-US" sz="2400" b="1" dirty="0"/>
              <a:t> easier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83707-1C38-F949-82F2-1DA1E892FBBF}"/>
              </a:ext>
            </a:extLst>
          </p:cNvPr>
          <p:cNvSpPr/>
          <p:nvPr/>
        </p:nvSpPr>
        <p:spPr>
          <a:xfrm>
            <a:off x="782024" y="1943977"/>
            <a:ext cx="10636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df = </a:t>
            </a:r>
            <a:r>
              <a:rPr lang="en-US" sz="2000" b="1" dirty="0" err="1"/>
              <a:t>pd.read_sql_query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“SELECT * from </a:t>
            </a:r>
            <a:r>
              <a:rPr lang="en-US" sz="2000" b="1" dirty="0" err="1">
                <a:solidFill>
                  <a:srgbClr val="C00000"/>
                </a:solidFill>
              </a:rPr>
              <a:t>my_table</a:t>
            </a:r>
            <a:r>
              <a:rPr lang="en-US" sz="2000" b="1" dirty="0">
                <a:solidFill>
                  <a:srgbClr val="C00000"/>
                </a:solidFill>
              </a:rPr>
              <a:t>;”</a:t>
            </a:r>
            <a:r>
              <a:rPr lang="en-US" sz="2000" b="1" dirty="0"/>
              <a:t>, conn)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3E0647-F00E-2942-9F66-97B864F1037B}"/>
              </a:ext>
            </a:extLst>
          </p:cNvPr>
          <p:cNvCxnSpPr>
            <a:cxnSpLocks/>
          </p:cNvCxnSpPr>
          <p:nvPr/>
        </p:nvCxnSpPr>
        <p:spPr>
          <a:xfrm flipH="1" flipV="1">
            <a:off x="2444280" y="2413271"/>
            <a:ext cx="429549" cy="100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9A4094-7DA3-2E4A-B485-4D709BAE1938}"/>
              </a:ext>
            </a:extLst>
          </p:cNvPr>
          <p:cNvSpPr txBox="1"/>
          <p:nvPr/>
        </p:nvSpPr>
        <p:spPr>
          <a:xfrm>
            <a:off x="2444279" y="3422562"/>
            <a:ext cx="219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Loads data to a </a:t>
            </a:r>
            <a:r>
              <a:rPr lang="en-US" sz="1400" dirty="0" err="1"/>
              <a:t>dataframe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20F34A-6BA7-2046-A9C2-115E0F7625E7}"/>
              </a:ext>
            </a:extLst>
          </p:cNvPr>
          <p:cNvCxnSpPr>
            <a:cxnSpLocks/>
          </p:cNvCxnSpPr>
          <p:nvPr/>
        </p:nvCxnSpPr>
        <p:spPr>
          <a:xfrm flipH="1" flipV="1">
            <a:off x="5143939" y="2565671"/>
            <a:ext cx="429549" cy="100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2CB4CE-5486-C943-94BD-933A8F075067}"/>
              </a:ext>
            </a:extLst>
          </p:cNvPr>
          <p:cNvSpPr txBox="1"/>
          <p:nvPr/>
        </p:nvSpPr>
        <p:spPr>
          <a:xfrm>
            <a:off x="5143938" y="3574962"/>
            <a:ext cx="2193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the specified query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02D021-AB21-DF47-88DC-707921582AEA}"/>
              </a:ext>
            </a:extLst>
          </p:cNvPr>
          <p:cNvCxnSpPr>
            <a:cxnSpLocks/>
          </p:cNvCxnSpPr>
          <p:nvPr/>
        </p:nvCxnSpPr>
        <p:spPr>
          <a:xfrm flipH="1" flipV="1">
            <a:off x="6906986" y="2344087"/>
            <a:ext cx="636814" cy="43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294271-E018-F84C-8ED8-0139A4BB620B}"/>
              </a:ext>
            </a:extLst>
          </p:cNvPr>
          <p:cNvSpPr txBox="1"/>
          <p:nvPr/>
        </p:nvSpPr>
        <p:spPr>
          <a:xfrm>
            <a:off x="7103370" y="2970802"/>
            <a:ext cx="310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 the specified connection</a:t>
            </a:r>
          </a:p>
        </p:txBody>
      </p:sp>
    </p:spTree>
    <p:extLst>
      <p:ext uri="{BB962C8B-B14F-4D97-AF65-F5344CB8AC3E}">
        <p14:creationId xmlns:p14="http://schemas.microsoft.com/office/powerpoint/2010/main" val="208245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9179" y="1122363"/>
            <a:ext cx="4326673" cy="1100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11B63-FD45-D04D-8256-DB702C83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268</Words>
  <Application>Microsoft Macintosh PowerPoint</Application>
  <PresentationFormat>Widescreen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Analytics Jumpstart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Jumpstart</dc:title>
  <dc:creator>Mary van Valkenburg</dc:creator>
  <cp:lastModifiedBy>Mary van Valkenburg</cp:lastModifiedBy>
  <cp:revision>13</cp:revision>
  <dcterms:created xsi:type="dcterms:W3CDTF">2019-01-02T19:43:27Z</dcterms:created>
  <dcterms:modified xsi:type="dcterms:W3CDTF">2019-03-26T14:47:47Z</dcterms:modified>
</cp:coreProperties>
</file>