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84" r:id="rId3"/>
    <p:sldId id="258" r:id="rId4"/>
    <p:sldId id="264" r:id="rId5"/>
    <p:sldId id="270" r:id="rId6"/>
    <p:sldId id="265" r:id="rId7"/>
    <p:sldId id="267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85" r:id="rId16"/>
    <p:sldId id="281" r:id="rId17"/>
    <p:sldId id="279" r:id="rId18"/>
    <p:sldId id="28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65"/>
    <p:restoredTop sz="94586"/>
  </p:normalViewPr>
  <p:slideViewPr>
    <p:cSldViewPr snapToGrid="0" snapToObjects="1">
      <p:cViewPr varScale="1">
        <p:scale>
          <a:sx n="102" d="100"/>
          <a:sy n="102" d="100"/>
        </p:scale>
        <p:origin x="6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AEE582-3361-5047-91A3-356F5CEC2609}" type="datetimeFigureOut">
              <a:rPr lang="en-US" smtClean="0"/>
              <a:t>5/31/19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97F5FC-BC3E-2041-B19A-F0CB625C8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906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Starts (ideally)</a:t>
            </a:r>
            <a:r>
              <a:rPr lang="en-US" baseline="0" dirty="0"/>
              <a:t> with a question. Get data, process + clean data, explore + get to know the data really well, communicate findings, build a model, test a hypothesis.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7F5FC-BC3E-2041-B19A-F0CB625C8A4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6133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Analysts generally focus on what has happened in the past, using descriptive analytics</a:t>
            </a:r>
            <a:r>
              <a:rPr lang="en-US" baseline="0" dirty="0"/>
              <a:t> to describe what happened and diagnostic analytics to explain why it happened. Data Scientists are additionally future-focused. They are generally responsible for predictive analytics and prescriptive analytics to predict and shape what </a:t>
            </a:r>
            <a:r>
              <a:rPr lang="en-US" b="1" i="1" baseline="0" dirty="0"/>
              <a:t>will</a:t>
            </a:r>
            <a:r>
              <a:rPr lang="en-US" baseline="0" dirty="0"/>
              <a:t> happen.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7F5FC-BC3E-2041-B19A-F0CB625C8A4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7449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Launch a </a:t>
            </a:r>
            <a:r>
              <a:rPr lang="en-US" dirty="0" err="1"/>
              <a:t>jupyter</a:t>
            </a:r>
            <a:r>
              <a:rPr lang="en-US" dirty="0"/>
              <a:t> notebook and follow along as we look</a:t>
            </a:r>
            <a:r>
              <a:rPr lang="en-US" baseline="0" dirty="0"/>
              <a:t> at the parts of the notebook server. This is the files tab. It shows your computer’s directory structure like finder on mac or explorer on windows.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7F5FC-BC3E-2041-B19A-F0CB625C8A4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2223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can look at the `Running`</a:t>
            </a:r>
            <a:r>
              <a:rPr lang="en-US" baseline="0" dirty="0"/>
              <a:t> tab to see what notebooks are currently running. This is where you will go if you want to shutdown a single notebook and not the entire notebook server.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7F5FC-BC3E-2041-B19A-F0CB625C8A4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047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the `New`</a:t>
            </a:r>
            <a:r>
              <a:rPr lang="en-US" baseline="0" dirty="0"/>
              <a:t> menu to launch a new notebook.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7F5FC-BC3E-2041-B19A-F0CB625C8A4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4164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are some of the basic operations</a:t>
            </a:r>
            <a:r>
              <a:rPr lang="en-US" baseline="0" dirty="0"/>
              <a:t> you can do.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7F5FC-BC3E-2041-B19A-F0CB625C8A4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1636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your notebook seems to be running longer than it should be or seems</a:t>
            </a:r>
            <a:r>
              <a:rPr lang="en-US" baseline="0" dirty="0"/>
              <a:t> hung up, you can either interrupt the kernel/notebook here or restart 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7F5FC-BC3E-2041-B19A-F0CB625C8A4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2978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will toggle between markdown for annotating your work and code to execute your analysis.</a:t>
            </a:r>
            <a:r>
              <a:rPr lang="en-US" baseline="0" dirty="0"/>
              <a:t> You change that here.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7F5FC-BC3E-2041-B19A-F0CB625C8A4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7218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7F5FC-BC3E-2041-B19A-F0CB625C8A4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966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D3411-686F-054A-8867-D588698B6584}" type="datetimeFigureOut">
              <a:rPr lang="en-US" smtClean="0"/>
              <a:t>5/31/19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0527B-6060-7945-9A18-557FDF7C5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D3411-686F-054A-8867-D588698B6584}" type="datetimeFigureOut">
              <a:rPr lang="en-US" smtClean="0"/>
              <a:t>5/31/19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0527B-6060-7945-9A18-557FDF7C5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44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D3411-686F-054A-8867-D588698B6584}" type="datetimeFigureOut">
              <a:rPr lang="en-US" smtClean="0"/>
              <a:t>5/31/19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0527B-6060-7945-9A18-557FDF7C5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2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D3411-686F-054A-8867-D588698B6584}" type="datetimeFigureOut">
              <a:rPr lang="en-US" smtClean="0"/>
              <a:t>5/31/19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0527B-6060-7945-9A18-557FDF7C5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D3411-686F-054A-8867-D588698B6584}" type="datetimeFigureOut">
              <a:rPr lang="en-US" smtClean="0"/>
              <a:t>5/31/19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0527B-6060-7945-9A18-557FDF7C5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90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D3411-686F-054A-8867-D588698B6584}" type="datetimeFigureOut">
              <a:rPr lang="en-US" smtClean="0"/>
              <a:t>5/31/19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0527B-6060-7945-9A18-557FDF7C5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43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D3411-686F-054A-8867-D588698B6584}" type="datetimeFigureOut">
              <a:rPr lang="en-US" smtClean="0"/>
              <a:t>5/31/19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0527B-6060-7945-9A18-557FDF7C5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2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D3411-686F-054A-8867-D588698B6584}" type="datetimeFigureOut">
              <a:rPr lang="en-US" smtClean="0"/>
              <a:t>5/31/19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0527B-6060-7945-9A18-557FDF7C5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D3411-686F-054A-8867-D588698B6584}" type="datetimeFigureOut">
              <a:rPr lang="en-US" smtClean="0"/>
              <a:t>5/31/19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0527B-6060-7945-9A18-557FDF7C5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4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D3411-686F-054A-8867-D588698B6584}" type="datetimeFigureOut">
              <a:rPr lang="en-US" smtClean="0"/>
              <a:t>5/31/19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0527B-6060-7945-9A18-557FDF7C5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D3411-686F-054A-8867-D588698B6584}" type="datetimeFigureOut">
              <a:rPr lang="en-US" smtClean="0"/>
              <a:t>5/31/19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0527B-6060-7945-9A18-557FDF7C5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53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D3411-686F-054A-8867-D588698B6584}" type="datetimeFigureOut">
              <a:rPr lang="en-US" smtClean="0"/>
              <a:t>5/31/19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10527B-6060-7945-9A18-557FDF7C5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tif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tif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tif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tif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tif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tif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tiff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3733" y="1122363"/>
            <a:ext cx="8174567" cy="1100137"/>
          </a:xfrm>
        </p:spPr>
        <p:txBody>
          <a:bodyPr>
            <a:noAutofit/>
          </a:bodyPr>
          <a:lstStyle/>
          <a:p>
            <a:r>
              <a:rPr lang="en-US" sz="6600" b="1" dirty="0">
                <a:solidFill>
                  <a:schemeClr val="accent6">
                    <a:lumMod val="50000"/>
                  </a:schemeClr>
                </a:solidFill>
              </a:rPr>
              <a:t>Analytics Jumpstart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54200" y="2556934"/>
            <a:ext cx="8813800" cy="982134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>
                <a:solidFill>
                  <a:schemeClr val="accent6">
                    <a:lumMod val="50000"/>
                  </a:schemeClr>
                </a:solidFill>
              </a:rPr>
              <a:t>Introduction</a:t>
            </a:r>
          </a:p>
          <a:p>
            <a:pPr algn="l"/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854200" y="3327400"/>
            <a:ext cx="8597900" cy="84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068931CE-2EE3-7D48-8215-D5728B8602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5181" y="5569527"/>
            <a:ext cx="983120" cy="97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14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376" y="283780"/>
            <a:ext cx="10343805" cy="5927834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>
            <a:off x="762000" y="1042432"/>
            <a:ext cx="584200" cy="55776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onut 8"/>
          <p:cNvSpPr/>
          <p:nvPr/>
        </p:nvSpPr>
        <p:spPr>
          <a:xfrm>
            <a:off x="1549400" y="1600200"/>
            <a:ext cx="939800" cy="598964"/>
          </a:xfrm>
          <a:prstGeom prst="donut">
            <a:avLst>
              <a:gd name="adj" fmla="val 4245"/>
            </a:avLst>
          </a:prstGeom>
          <a:solidFill>
            <a:schemeClr val="accent2"/>
          </a:solidFill>
          <a:ln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1A51BF-D68B-5A4A-82B6-A1BD967370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95181" y="5569527"/>
            <a:ext cx="983120" cy="97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0600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00" y="863601"/>
            <a:ext cx="11523133" cy="5054600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>
            <a:off x="1384300" y="2070100"/>
            <a:ext cx="774700" cy="3429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Donut 5"/>
          <p:cNvSpPr/>
          <p:nvPr/>
        </p:nvSpPr>
        <p:spPr>
          <a:xfrm>
            <a:off x="2247900" y="2287032"/>
            <a:ext cx="774700" cy="432832"/>
          </a:xfrm>
          <a:prstGeom prst="donut">
            <a:avLst>
              <a:gd name="adj" fmla="val 4245"/>
            </a:avLst>
          </a:prstGeom>
          <a:solidFill>
            <a:schemeClr val="accent2"/>
          </a:solidFill>
          <a:ln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A11018-E17C-B949-B556-6371D2F20E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95181" y="5569527"/>
            <a:ext cx="983120" cy="97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653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00" y="609600"/>
            <a:ext cx="11425842" cy="4924328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>
            <a:off x="9931400" y="2115582"/>
            <a:ext cx="774700" cy="3429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onut 4"/>
          <p:cNvSpPr/>
          <p:nvPr/>
        </p:nvSpPr>
        <p:spPr>
          <a:xfrm>
            <a:off x="10845800" y="2489200"/>
            <a:ext cx="774700" cy="497364"/>
          </a:xfrm>
          <a:prstGeom prst="donut">
            <a:avLst>
              <a:gd name="adj" fmla="val 4245"/>
            </a:avLst>
          </a:prstGeom>
          <a:solidFill>
            <a:schemeClr val="accent2"/>
          </a:solidFill>
          <a:ln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FC6971-23EA-F946-926C-18AE4C0506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95181" y="5569527"/>
            <a:ext cx="983120" cy="97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3450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" y="2794594"/>
            <a:ext cx="9720317" cy="375719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" y="314609"/>
            <a:ext cx="8166100" cy="2277865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>
            <a:off x="2006600" y="553482"/>
            <a:ext cx="1003300" cy="57681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onut 4"/>
          <p:cNvSpPr/>
          <p:nvPr/>
        </p:nvSpPr>
        <p:spPr>
          <a:xfrm>
            <a:off x="3009900" y="1003300"/>
            <a:ext cx="1155700" cy="635000"/>
          </a:xfrm>
          <a:prstGeom prst="donut">
            <a:avLst>
              <a:gd name="adj" fmla="val 4245"/>
            </a:avLst>
          </a:prstGeom>
          <a:solidFill>
            <a:schemeClr val="accent2"/>
          </a:solidFill>
          <a:ln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432800" y="841891"/>
            <a:ext cx="1739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>
              <a:solidFill>
                <a:srgbClr val="FF0000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meaningful</a:t>
            </a:r>
          </a:p>
          <a:p>
            <a:pPr marL="285750" indent="-285750">
              <a:buFont typeface="Arial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no spaces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D66CF27-0AFC-5646-ADB4-981FAA19FF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95181" y="5569527"/>
            <a:ext cx="983120" cy="97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4324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38" y="1714500"/>
            <a:ext cx="11657362" cy="304604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3700" y="3162300"/>
            <a:ext cx="2044700" cy="317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save   add cell   cut cell  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667000" y="3136900"/>
            <a:ext cx="1765300" cy="317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move cell (up/down) 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914900" y="3149600"/>
            <a:ext cx="294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rgbClr val="FF0000"/>
                </a:solidFill>
              </a:rPr>
              <a:t>toggle between markdown and code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318000" y="1955800"/>
            <a:ext cx="2108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rgbClr val="FF0000"/>
                </a:solidFill>
              </a:rPr>
              <a:t>run cell (shift + enter)</a:t>
            </a:r>
            <a:endParaRPr lang="en-US" sz="1400" b="1" dirty="0">
              <a:solidFill>
                <a:srgbClr val="FF0000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4064000" y="2260600"/>
            <a:ext cx="965200" cy="6096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CCDB919E-7736-E742-ABB1-2FD78D4C2E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95181" y="5569527"/>
            <a:ext cx="983120" cy="97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4509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6E59991-1F11-684C-A71D-3302CB7FE1FB}"/>
              </a:ext>
            </a:extLst>
          </p:cNvPr>
          <p:cNvSpPr txBox="1"/>
          <p:nvPr/>
        </p:nvSpPr>
        <p:spPr>
          <a:xfrm>
            <a:off x="433871" y="463457"/>
            <a:ext cx="7954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Open Anaconda Navigator and launch Jupyter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8DF1B4-35DA-4C40-A68B-9BFDB5EAD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918" y="1258322"/>
            <a:ext cx="7757246" cy="4677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5907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4800"/>
            <a:ext cx="11835556" cy="5903766"/>
          </a:xfrm>
          <a:prstGeom prst="rect">
            <a:avLst/>
          </a:prstGeom>
        </p:spPr>
      </p:pic>
      <p:cxnSp>
        <p:nvCxnSpPr>
          <p:cNvPr id="3" name="Straight Arrow Connector 2"/>
          <p:cNvCxnSpPr/>
          <p:nvPr/>
        </p:nvCxnSpPr>
        <p:spPr>
          <a:xfrm flipH="1">
            <a:off x="5549900" y="596900"/>
            <a:ext cx="1079500" cy="8128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onut 3"/>
          <p:cNvSpPr/>
          <p:nvPr/>
        </p:nvSpPr>
        <p:spPr>
          <a:xfrm>
            <a:off x="4673600" y="1358900"/>
            <a:ext cx="977900" cy="457200"/>
          </a:xfrm>
          <a:prstGeom prst="donut">
            <a:avLst>
              <a:gd name="adj" fmla="val 4245"/>
            </a:avLst>
          </a:prstGeom>
          <a:solidFill>
            <a:schemeClr val="accent2"/>
          </a:solidFill>
          <a:ln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1230AD-3B0D-4C4F-BAAA-58E5CD08A4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95181" y="5569527"/>
            <a:ext cx="983120" cy="97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0572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00" y="2549432"/>
            <a:ext cx="7315200" cy="434788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01" y="178204"/>
            <a:ext cx="9994900" cy="2774997"/>
          </a:xfrm>
          <a:prstGeom prst="rect">
            <a:avLst/>
          </a:prstGeom>
        </p:spPr>
      </p:pic>
      <p:sp>
        <p:nvSpPr>
          <p:cNvPr id="4" name="Donut 3"/>
          <p:cNvSpPr/>
          <p:nvPr/>
        </p:nvSpPr>
        <p:spPr>
          <a:xfrm>
            <a:off x="4318000" y="3009900"/>
            <a:ext cx="787400" cy="444500"/>
          </a:xfrm>
          <a:prstGeom prst="donut">
            <a:avLst>
              <a:gd name="adj" fmla="val 0"/>
            </a:avLst>
          </a:prstGeom>
          <a:solidFill>
            <a:schemeClr val="accent2"/>
          </a:solidFill>
          <a:ln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Donut 5"/>
          <p:cNvSpPr/>
          <p:nvPr/>
        </p:nvSpPr>
        <p:spPr>
          <a:xfrm>
            <a:off x="4521200" y="1003300"/>
            <a:ext cx="1028700" cy="484664"/>
          </a:xfrm>
          <a:prstGeom prst="donut">
            <a:avLst>
              <a:gd name="adj" fmla="val 0"/>
            </a:avLst>
          </a:prstGeom>
          <a:solidFill>
            <a:schemeClr val="accent2"/>
          </a:solidFill>
          <a:ln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F603CD3-889B-9B42-B53C-1CB99C6EC0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95181" y="5569527"/>
            <a:ext cx="983120" cy="97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758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50999" y="1574800"/>
            <a:ext cx="955828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Next up:</a:t>
            </a:r>
          </a:p>
          <a:p>
            <a:endParaRPr lang="en-US" sz="2800" b="1" dirty="0">
              <a:solidFill>
                <a:schemeClr val="accent6">
                  <a:lumMod val="75000"/>
                </a:schemeClr>
              </a:solidFill>
            </a:endParaRPr>
          </a:p>
          <a:p>
            <a:pPr marL="457200" indent="-457200">
              <a:buFontTx/>
              <a:buChar char="-"/>
            </a:pP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walk through </a:t>
            </a:r>
            <a:r>
              <a:rPr lang="en-US" sz="2800" b="1">
                <a:solidFill>
                  <a:schemeClr val="accent6">
                    <a:lumMod val="75000"/>
                  </a:schemeClr>
                </a:solidFill>
              </a:rPr>
              <a:t>analysis guide</a:t>
            </a:r>
            <a:endParaRPr lang="en-US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EA83C0-A022-DE46-A088-9097F68464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5181" y="5569527"/>
            <a:ext cx="983120" cy="97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717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60400" y="1371600"/>
            <a:ext cx="9791701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6">
                    <a:lumMod val="50000"/>
                  </a:schemeClr>
                </a:solidFill>
              </a:rPr>
              <a:t>Mahesh </a:t>
            </a:r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Rao, Instructor/Data Scientist at Amira Learning</a:t>
            </a:r>
          </a:p>
          <a:p>
            <a:endParaRPr lang="en-US" sz="28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2800" b="1" dirty="0">
                <a:solidFill>
                  <a:schemeClr val="accent6">
                    <a:lumMod val="50000"/>
                  </a:schemeClr>
                </a:solidFill>
              </a:rPr>
              <a:t>Justin</a:t>
            </a:r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accent6">
                    <a:lumMod val="50000"/>
                  </a:schemeClr>
                </a:solidFill>
              </a:rPr>
              <a:t>Rothbart</a:t>
            </a:r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, Instructor/Data Analyst at Ingram Content Group</a:t>
            </a:r>
          </a:p>
          <a:p>
            <a:endParaRPr lang="en-US" sz="28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2800" b="1" dirty="0">
                <a:solidFill>
                  <a:schemeClr val="accent6">
                    <a:lumMod val="50000"/>
                  </a:schemeClr>
                </a:solidFill>
              </a:rPr>
              <a:t>Mary</a:t>
            </a:r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 van Valkenburg, Instructor/Program Manager at NSS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712FC9-17D7-F647-9B12-DEAA5A6253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5181" y="5569527"/>
            <a:ext cx="983120" cy="97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882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90132" y="990600"/>
            <a:ext cx="988906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3600" b="1" dirty="0">
                <a:solidFill>
                  <a:schemeClr val="accent6">
                    <a:lumMod val="50000"/>
                  </a:schemeClr>
                </a:solidFill>
              </a:rPr>
              <a:t>Your name</a:t>
            </a:r>
          </a:p>
          <a:p>
            <a:pPr marL="285750" indent="-285750">
              <a:buFont typeface="Arial" charset="0"/>
              <a:buChar char="•"/>
            </a:pPr>
            <a:endParaRPr lang="en-US" sz="3600" b="1" dirty="0">
              <a:solidFill>
                <a:schemeClr val="accent6">
                  <a:lumMod val="50000"/>
                </a:schemeClr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3600" b="1" dirty="0">
                <a:solidFill>
                  <a:schemeClr val="accent6">
                    <a:lumMod val="50000"/>
                  </a:schemeClr>
                </a:solidFill>
              </a:rPr>
              <a:t>The place you call home</a:t>
            </a:r>
          </a:p>
          <a:p>
            <a:pPr marL="285750" indent="-285750">
              <a:buFont typeface="Arial" charset="0"/>
              <a:buChar char="•"/>
            </a:pPr>
            <a:endParaRPr lang="en-US" sz="3600" b="1" dirty="0">
              <a:solidFill>
                <a:schemeClr val="accent6">
                  <a:lumMod val="50000"/>
                </a:schemeClr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3600" b="1" dirty="0">
                <a:solidFill>
                  <a:schemeClr val="accent6">
                    <a:lumMod val="50000"/>
                  </a:schemeClr>
                </a:solidFill>
              </a:rPr>
              <a:t>Something people are usually surprised to discover about you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16F63C-8980-1346-842B-3F4E34262C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5181" y="5569527"/>
            <a:ext cx="983120" cy="97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173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6399" y="1727199"/>
            <a:ext cx="948266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800" dirty="0"/>
              <a:t>Ask lots of questions 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/>
              <a:t>Help each other; learn from each other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/>
              <a:t>Get comfortable with discomfort. Making mistakes, figuring them out, and then correcting them is part of the learning process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/>
              <a:t>After working through the assignment, form your own ideas and do your own exploration beyond what has been suggested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6333" y="728132"/>
            <a:ext cx="5342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6">
                    <a:lumMod val="50000"/>
                  </a:schemeClr>
                </a:solidFill>
              </a:rPr>
              <a:t>Classroom </a:t>
            </a:r>
            <a:r>
              <a:rPr lang="en-US" sz="3600" b="1" i="1" dirty="0">
                <a:solidFill>
                  <a:schemeClr val="accent6">
                    <a:lumMod val="50000"/>
                  </a:schemeClr>
                </a:solidFill>
              </a:rPr>
              <a:t>guidelines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05B6EF-2613-7D4A-B2E2-85BF50D98C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5181" y="5569527"/>
            <a:ext cx="983120" cy="97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930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2664" y="1676399"/>
            <a:ext cx="834813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b="1" dirty="0"/>
              <a:t>Concepts/Code Lecture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/>
              <a:t>Coding practice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/>
              <a:t>Interactive with instruction team and other students!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7867" y="677332"/>
            <a:ext cx="4334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6">
                    <a:lumMod val="50000"/>
                  </a:schemeClr>
                </a:solidFill>
              </a:rPr>
              <a:t>Class format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454AB4-DE5B-8449-8852-71DEACBD2E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5181" y="5569527"/>
            <a:ext cx="983120" cy="97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680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0997" y="888999"/>
            <a:ext cx="9812867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6">
                    <a:lumMod val="50000"/>
                  </a:schemeClr>
                </a:solidFill>
              </a:rPr>
              <a:t>Goals for the class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457200" indent="-457200">
              <a:buFont typeface="Arial" charset="0"/>
              <a:buChar char="•"/>
            </a:pPr>
            <a:r>
              <a:rPr lang="en-US" sz="2800" b="1" dirty="0"/>
              <a:t>Get hands-on experience of what it might be like to work as a data analyst or data scientist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b="1" dirty="0"/>
              <a:t>Get an idea of whether or not this might be a good fit for a career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b="1" dirty="0"/>
              <a:t>Learn some tools to help you on personal analysis projects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b="1" dirty="0"/>
              <a:t>Make discoveries and have fun</a:t>
            </a:r>
          </a:p>
          <a:p>
            <a:pPr marL="457200" indent="-457200">
              <a:buFont typeface="Arial" charset="0"/>
              <a:buChar char="•"/>
            </a:pPr>
            <a:endParaRPr lang="en-US" sz="32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1A4819-33A6-A14B-8797-A95F77B0EA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5181" y="5569527"/>
            <a:ext cx="983120" cy="97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15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6396" y="566800"/>
            <a:ext cx="10829451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6">
                    <a:lumMod val="50000"/>
                  </a:schemeClr>
                </a:solidFill>
              </a:rPr>
              <a:t>Goals for today</a:t>
            </a:r>
          </a:p>
          <a:p>
            <a:endParaRPr lang="en-US" sz="3600" b="1" dirty="0">
              <a:solidFill>
                <a:schemeClr val="accent6">
                  <a:lumMod val="50000"/>
                </a:schemeClr>
              </a:solidFill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b="1" dirty="0"/>
              <a:t>Define the Data Science Process – </a:t>
            </a:r>
            <a:r>
              <a:rPr lang="en-US" sz="2800" b="1" i="1" dirty="0"/>
              <a:t>a basic mental model for analysis</a:t>
            </a:r>
          </a:p>
          <a:p>
            <a:pPr marL="457200" indent="-457200">
              <a:buFont typeface="Arial" charset="0"/>
              <a:buChar char="•"/>
            </a:pPr>
            <a:endParaRPr lang="en-US" sz="2800" b="1" i="1" dirty="0"/>
          </a:p>
          <a:p>
            <a:pPr marL="457200" indent="-457200">
              <a:buFont typeface="Arial" charset="0"/>
              <a:buChar char="•"/>
            </a:pPr>
            <a:r>
              <a:rPr lang="en-US" sz="2800" b="1" dirty="0"/>
              <a:t>Define </a:t>
            </a:r>
            <a:r>
              <a:rPr lang="en-US" sz="2800" b="1" i="1" dirty="0"/>
              <a:t>different types </a:t>
            </a:r>
            <a:r>
              <a:rPr lang="en-US" sz="2800" b="1" dirty="0"/>
              <a:t>of analytics and differentiate between Data Analytics and Data Science</a:t>
            </a:r>
          </a:p>
          <a:p>
            <a:pPr marL="457200" indent="-457200">
              <a:buFont typeface="Arial" charset="0"/>
              <a:buChar char="•"/>
            </a:pPr>
            <a:endParaRPr lang="en-US" sz="2800" b="1" dirty="0"/>
          </a:p>
          <a:p>
            <a:pPr marL="342900" indent="-342900">
              <a:buFont typeface="Arial" charset="0"/>
              <a:buChar char="•"/>
            </a:pPr>
            <a:r>
              <a:rPr lang="en-US" sz="2800" b="1" dirty="0"/>
              <a:t>  Jupyter Notebook walkthrough/orientation</a:t>
            </a:r>
          </a:p>
          <a:p>
            <a:pPr marL="342900" indent="-342900">
              <a:buFont typeface="Arial" charset="0"/>
              <a:buChar char="•"/>
            </a:pPr>
            <a:endParaRPr lang="en-US" sz="2800" b="1" dirty="0"/>
          </a:p>
          <a:p>
            <a:pPr marL="342900" indent="-342900">
              <a:buFont typeface="Arial" charset="0"/>
              <a:buChar char="•"/>
            </a:pPr>
            <a:r>
              <a:rPr lang="en-US" sz="2800" b="1" dirty="0"/>
              <a:t>  Analysis Guide walkthrough</a:t>
            </a:r>
          </a:p>
          <a:p>
            <a:pPr marL="342900" indent="-342900">
              <a:buFont typeface="Arial" charset="0"/>
              <a:buChar char="•"/>
            </a:pPr>
            <a:endParaRPr lang="en-US" sz="2800" b="1" dirty="0"/>
          </a:p>
          <a:p>
            <a:pPr marL="342900" indent="-342900">
              <a:buFont typeface="Arial" charset="0"/>
              <a:buChar char="•"/>
            </a:pPr>
            <a:r>
              <a:rPr lang="en-US" sz="2800" b="1" dirty="0"/>
              <a:t>Get started on </a:t>
            </a:r>
            <a:r>
              <a:rPr lang="en-US" sz="2800" b="1"/>
              <a:t>the project!</a:t>
            </a:r>
            <a:endParaRPr lang="en-US" sz="2800" b="1" dirty="0"/>
          </a:p>
          <a:p>
            <a:pPr marL="457200" indent="-457200">
              <a:buFont typeface="Arial" charset="0"/>
              <a:buChar char="•"/>
            </a:pPr>
            <a:endParaRPr lang="en-US" sz="32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5E53E1-FDC3-7A4A-863E-5AEF3A15D9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5181" y="5569527"/>
            <a:ext cx="983120" cy="97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705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33500" y="342900"/>
            <a:ext cx="6908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The Data Science Process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15A6D7-2332-0547-B2DD-4DFAAEF851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5181" y="5569527"/>
            <a:ext cx="983120" cy="9765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123EBF2-FFE6-024A-AAF2-89001B25F1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1157" y="1050786"/>
            <a:ext cx="8594270" cy="5113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58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22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498600" y="304800"/>
            <a:ext cx="8496300" cy="5842000"/>
          </a:xfrm>
          <a:prstGeom prst="rect">
            <a:avLst/>
          </a:prstGeom>
          <a:ln/>
        </p:spPr>
      </p:pic>
      <p:sp>
        <p:nvSpPr>
          <p:cNvPr id="5" name="TextBox 4"/>
          <p:cNvSpPr txBox="1"/>
          <p:nvPr/>
        </p:nvSpPr>
        <p:spPr>
          <a:xfrm>
            <a:off x="2501900" y="1993900"/>
            <a:ext cx="1460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Data Analysis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02250" y="914400"/>
            <a:ext cx="1460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Data Science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943600" y="1334532"/>
            <a:ext cx="88900" cy="64666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273800" y="1283732"/>
            <a:ext cx="990600" cy="20216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365500" y="2363232"/>
            <a:ext cx="857250" cy="44346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2959100" y="2363232"/>
            <a:ext cx="50800" cy="68476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00C6A4A0-E76E-A649-A96C-28478E97AD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95181" y="5569527"/>
            <a:ext cx="983120" cy="97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066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1465</TotalTime>
  <Words>516</Words>
  <Application>Microsoft Macintosh PowerPoint</Application>
  <PresentationFormat>Widescreen</PresentationFormat>
  <Paragraphs>69</Paragraphs>
  <Slides>18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Analytics Jumpstart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 Science</dc:title>
  <dc:creator>Mary van Valkenburg</dc:creator>
  <cp:lastModifiedBy>Mary van Valkenburg</cp:lastModifiedBy>
  <cp:revision>52</cp:revision>
  <cp:lastPrinted>2019-05-31T14:39:21Z</cp:lastPrinted>
  <dcterms:created xsi:type="dcterms:W3CDTF">2018-08-29T19:58:32Z</dcterms:created>
  <dcterms:modified xsi:type="dcterms:W3CDTF">2019-05-31T14:40:16Z</dcterms:modified>
</cp:coreProperties>
</file>