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4" r:id="rId4"/>
    <p:sldId id="271" r:id="rId5"/>
    <p:sldId id="269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5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64AD0-03CA-E748-95D4-AA377D36D0EB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A1363-3438-BA4E-B736-129D8746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other pandas methods you will want to try out when you are exploring your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1363-3438-BA4E-B736-129D8746C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</a:t>
            </a:r>
            <a:r>
              <a:rPr lang="en-US" baseline="0" dirty="0"/>
              <a:t> links to the </a:t>
            </a:r>
            <a:r>
              <a:rPr lang="en-US" baseline="0" dirty="0" err="1"/>
              <a:t>matplotlib</a:t>
            </a:r>
            <a:r>
              <a:rPr lang="en-US" baseline="0" dirty="0"/>
              <a:t> pyplot API and to </a:t>
            </a:r>
            <a:r>
              <a:rPr lang="en-US" baseline="0" dirty="0" err="1"/>
              <a:t>seaborn</a:t>
            </a:r>
            <a:r>
              <a:rPr lang="en-US" baseline="0" dirty="0"/>
              <a:t>, a plotting library built on top of </a:t>
            </a:r>
            <a:r>
              <a:rPr lang="en-US" baseline="0" dirty="0" err="1"/>
              <a:t>matplotlib</a:t>
            </a:r>
            <a:r>
              <a:rPr lang="en-US" baseline="0" dirty="0"/>
              <a:t> that assists with making prettier plots.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1363-3438-BA4E-B736-129D8746C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plot you choose when creating exploratory data visualizations depends on what you want</a:t>
            </a:r>
            <a:r>
              <a:rPr lang="en-US" baseline="0" dirty="0"/>
              <a:t> to show. If you want to see how two things are related, a scatterplot is a common way to do that, while if you want to see the distribution of values for a particular measure, a histogram is a better option.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1363-3438-BA4E-B736-129D8746C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0A9B-4CF4-0944-99E4-2652FCD9C8C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0101-9637-9143-B1F3-C16DB6C6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#examples-using-matplotlib-pyplot-plo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hyperlink" Target="https://seaborn.pydata.org/examples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hyperlink" Target="https://twooctobers.com/blog/8-data-storytelling-concepts-with-exampl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pandas methods for exploratory analysis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E5D5F-E9C4-674D-AECF-D20D8538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4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6" y="228598"/>
            <a:ext cx="11112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For today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More pandas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b="1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/>
              <a:t>Value Counts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/>
              <a:t>Describe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/>
              <a:t>Info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Intro to Exploratory Data Analysis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A3DA5-EF9F-8B42-A742-CF14F206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08" y="522515"/>
            <a:ext cx="1098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Get Data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 Process + Clean Data  Exploratory Data Analysis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424551" y="249382"/>
            <a:ext cx="4750130" cy="961901"/>
          </a:xfrm>
          <a:custGeom>
            <a:avLst/>
            <a:gdLst>
              <a:gd name="connsiteX0" fmla="*/ 1781298 w 4750130"/>
              <a:gd name="connsiteY0" fmla="*/ 83127 h 961901"/>
              <a:gd name="connsiteX1" fmla="*/ 1721922 w 4750130"/>
              <a:gd name="connsiteY1" fmla="*/ 95002 h 961901"/>
              <a:gd name="connsiteX2" fmla="*/ 1662545 w 4750130"/>
              <a:gd name="connsiteY2" fmla="*/ 71252 h 961901"/>
              <a:gd name="connsiteX3" fmla="*/ 1591293 w 4750130"/>
              <a:gd name="connsiteY3" fmla="*/ 59376 h 961901"/>
              <a:gd name="connsiteX4" fmla="*/ 1246909 w 4750130"/>
              <a:gd name="connsiteY4" fmla="*/ 23750 h 961901"/>
              <a:gd name="connsiteX5" fmla="*/ 1104405 w 4750130"/>
              <a:gd name="connsiteY5" fmla="*/ 0 h 961901"/>
              <a:gd name="connsiteX6" fmla="*/ 688768 w 4750130"/>
              <a:gd name="connsiteY6" fmla="*/ 11875 h 961901"/>
              <a:gd name="connsiteX7" fmla="*/ 534389 w 4750130"/>
              <a:gd name="connsiteY7" fmla="*/ 47501 h 961901"/>
              <a:gd name="connsiteX8" fmla="*/ 439387 w 4750130"/>
              <a:gd name="connsiteY8" fmla="*/ 71252 h 961901"/>
              <a:gd name="connsiteX9" fmla="*/ 391885 w 4750130"/>
              <a:gd name="connsiteY9" fmla="*/ 83127 h 961901"/>
              <a:gd name="connsiteX10" fmla="*/ 344384 w 4750130"/>
              <a:gd name="connsiteY10" fmla="*/ 95002 h 961901"/>
              <a:gd name="connsiteX11" fmla="*/ 308758 w 4750130"/>
              <a:gd name="connsiteY11" fmla="*/ 118753 h 961901"/>
              <a:gd name="connsiteX12" fmla="*/ 225631 w 4750130"/>
              <a:gd name="connsiteY12" fmla="*/ 142504 h 961901"/>
              <a:gd name="connsiteX13" fmla="*/ 142504 w 4750130"/>
              <a:gd name="connsiteY13" fmla="*/ 190005 h 961901"/>
              <a:gd name="connsiteX14" fmla="*/ 106878 w 4750130"/>
              <a:gd name="connsiteY14" fmla="*/ 201880 h 961901"/>
              <a:gd name="connsiteX15" fmla="*/ 71252 w 4750130"/>
              <a:gd name="connsiteY15" fmla="*/ 237506 h 961901"/>
              <a:gd name="connsiteX16" fmla="*/ 0 w 4750130"/>
              <a:gd name="connsiteY16" fmla="*/ 296883 h 961901"/>
              <a:gd name="connsiteX17" fmla="*/ 11875 w 4750130"/>
              <a:gd name="connsiteY17" fmla="*/ 439387 h 961901"/>
              <a:gd name="connsiteX18" fmla="*/ 35626 w 4750130"/>
              <a:gd name="connsiteY18" fmla="*/ 475013 h 961901"/>
              <a:gd name="connsiteX19" fmla="*/ 83127 w 4750130"/>
              <a:gd name="connsiteY19" fmla="*/ 558140 h 961901"/>
              <a:gd name="connsiteX20" fmla="*/ 106878 w 4750130"/>
              <a:gd name="connsiteY20" fmla="*/ 593766 h 961901"/>
              <a:gd name="connsiteX21" fmla="*/ 142504 w 4750130"/>
              <a:gd name="connsiteY21" fmla="*/ 641267 h 961901"/>
              <a:gd name="connsiteX22" fmla="*/ 166254 w 4750130"/>
              <a:gd name="connsiteY22" fmla="*/ 676893 h 961901"/>
              <a:gd name="connsiteX23" fmla="*/ 201880 w 4750130"/>
              <a:gd name="connsiteY23" fmla="*/ 700644 h 961901"/>
              <a:gd name="connsiteX24" fmla="*/ 237506 w 4750130"/>
              <a:gd name="connsiteY24" fmla="*/ 736270 h 961901"/>
              <a:gd name="connsiteX25" fmla="*/ 308758 w 4750130"/>
              <a:gd name="connsiteY25" fmla="*/ 783771 h 961901"/>
              <a:gd name="connsiteX26" fmla="*/ 344384 w 4750130"/>
              <a:gd name="connsiteY26" fmla="*/ 807522 h 961901"/>
              <a:gd name="connsiteX27" fmla="*/ 415636 w 4750130"/>
              <a:gd name="connsiteY27" fmla="*/ 855023 h 961901"/>
              <a:gd name="connsiteX28" fmla="*/ 546265 w 4750130"/>
              <a:gd name="connsiteY28" fmla="*/ 890649 h 961901"/>
              <a:gd name="connsiteX29" fmla="*/ 593766 w 4750130"/>
              <a:gd name="connsiteY29" fmla="*/ 902524 h 961901"/>
              <a:gd name="connsiteX30" fmla="*/ 641267 w 4750130"/>
              <a:gd name="connsiteY30" fmla="*/ 914400 h 961901"/>
              <a:gd name="connsiteX31" fmla="*/ 771896 w 4750130"/>
              <a:gd name="connsiteY31" fmla="*/ 938150 h 961901"/>
              <a:gd name="connsiteX32" fmla="*/ 938150 w 4750130"/>
              <a:gd name="connsiteY32" fmla="*/ 961901 h 961901"/>
              <a:gd name="connsiteX33" fmla="*/ 1615044 w 4750130"/>
              <a:gd name="connsiteY33" fmla="*/ 950026 h 961901"/>
              <a:gd name="connsiteX34" fmla="*/ 1911927 w 4750130"/>
              <a:gd name="connsiteY34" fmla="*/ 914400 h 961901"/>
              <a:gd name="connsiteX35" fmla="*/ 2006930 w 4750130"/>
              <a:gd name="connsiteY35" fmla="*/ 902524 h 961901"/>
              <a:gd name="connsiteX36" fmla="*/ 2149433 w 4750130"/>
              <a:gd name="connsiteY36" fmla="*/ 878774 h 961901"/>
              <a:gd name="connsiteX37" fmla="*/ 2208810 w 4750130"/>
              <a:gd name="connsiteY37" fmla="*/ 855023 h 961901"/>
              <a:gd name="connsiteX38" fmla="*/ 2363189 w 4750130"/>
              <a:gd name="connsiteY38" fmla="*/ 819397 h 961901"/>
              <a:gd name="connsiteX39" fmla="*/ 2802576 w 4750130"/>
              <a:gd name="connsiteY39" fmla="*/ 831273 h 961901"/>
              <a:gd name="connsiteX40" fmla="*/ 2956955 w 4750130"/>
              <a:gd name="connsiteY40" fmla="*/ 855023 h 961901"/>
              <a:gd name="connsiteX41" fmla="*/ 3028207 w 4750130"/>
              <a:gd name="connsiteY41" fmla="*/ 866899 h 961901"/>
              <a:gd name="connsiteX42" fmla="*/ 3146961 w 4750130"/>
              <a:gd name="connsiteY42" fmla="*/ 890649 h 961901"/>
              <a:gd name="connsiteX43" fmla="*/ 3325091 w 4750130"/>
              <a:gd name="connsiteY43" fmla="*/ 914400 h 961901"/>
              <a:gd name="connsiteX44" fmla="*/ 3479470 w 4750130"/>
              <a:gd name="connsiteY44" fmla="*/ 938150 h 961901"/>
              <a:gd name="connsiteX45" fmla="*/ 3645724 w 4750130"/>
              <a:gd name="connsiteY45" fmla="*/ 961901 h 961901"/>
              <a:gd name="connsiteX46" fmla="*/ 4215740 w 4750130"/>
              <a:gd name="connsiteY46" fmla="*/ 950026 h 961901"/>
              <a:gd name="connsiteX47" fmla="*/ 4275117 w 4750130"/>
              <a:gd name="connsiteY47" fmla="*/ 938150 h 961901"/>
              <a:gd name="connsiteX48" fmla="*/ 4381994 w 4750130"/>
              <a:gd name="connsiteY48" fmla="*/ 902524 h 961901"/>
              <a:gd name="connsiteX49" fmla="*/ 4417620 w 4750130"/>
              <a:gd name="connsiteY49" fmla="*/ 890649 h 961901"/>
              <a:gd name="connsiteX50" fmla="*/ 4476997 w 4750130"/>
              <a:gd name="connsiteY50" fmla="*/ 866899 h 961901"/>
              <a:gd name="connsiteX51" fmla="*/ 4512623 w 4750130"/>
              <a:gd name="connsiteY51" fmla="*/ 855023 h 961901"/>
              <a:gd name="connsiteX52" fmla="*/ 4607626 w 4750130"/>
              <a:gd name="connsiteY52" fmla="*/ 795647 h 961901"/>
              <a:gd name="connsiteX53" fmla="*/ 4690753 w 4750130"/>
              <a:gd name="connsiteY53" fmla="*/ 748145 h 961901"/>
              <a:gd name="connsiteX54" fmla="*/ 4750130 w 4750130"/>
              <a:gd name="connsiteY54" fmla="*/ 676893 h 961901"/>
              <a:gd name="connsiteX55" fmla="*/ 4726379 w 4750130"/>
              <a:gd name="connsiteY55" fmla="*/ 391886 h 961901"/>
              <a:gd name="connsiteX56" fmla="*/ 4702628 w 4750130"/>
              <a:gd name="connsiteY56" fmla="*/ 344384 h 961901"/>
              <a:gd name="connsiteX57" fmla="*/ 4595750 w 4750130"/>
              <a:gd name="connsiteY57" fmla="*/ 249382 h 961901"/>
              <a:gd name="connsiteX58" fmla="*/ 4560124 w 4750130"/>
              <a:gd name="connsiteY58" fmla="*/ 213756 h 961901"/>
              <a:gd name="connsiteX59" fmla="*/ 4500748 w 4750130"/>
              <a:gd name="connsiteY59" fmla="*/ 190005 h 961901"/>
              <a:gd name="connsiteX60" fmla="*/ 4358244 w 4750130"/>
              <a:gd name="connsiteY60" fmla="*/ 142504 h 961901"/>
              <a:gd name="connsiteX61" fmla="*/ 4286992 w 4750130"/>
              <a:gd name="connsiteY61" fmla="*/ 118753 h 961901"/>
              <a:gd name="connsiteX62" fmla="*/ 4049485 w 4750130"/>
              <a:gd name="connsiteY62" fmla="*/ 83127 h 961901"/>
              <a:gd name="connsiteX63" fmla="*/ 3111335 w 4750130"/>
              <a:gd name="connsiteY63" fmla="*/ 95002 h 961901"/>
              <a:gd name="connsiteX64" fmla="*/ 2826327 w 4750130"/>
              <a:gd name="connsiteY64" fmla="*/ 130628 h 961901"/>
              <a:gd name="connsiteX65" fmla="*/ 2731324 w 4750130"/>
              <a:gd name="connsiteY65" fmla="*/ 142504 h 961901"/>
              <a:gd name="connsiteX66" fmla="*/ 2695698 w 4750130"/>
              <a:gd name="connsiteY66" fmla="*/ 154379 h 961901"/>
              <a:gd name="connsiteX67" fmla="*/ 2553194 w 4750130"/>
              <a:gd name="connsiteY67" fmla="*/ 178130 h 961901"/>
              <a:gd name="connsiteX68" fmla="*/ 1733797 w 4750130"/>
              <a:gd name="connsiteY68" fmla="*/ 154379 h 961901"/>
              <a:gd name="connsiteX69" fmla="*/ 1698171 w 4750130"/>
              <a:gd name="connsiteY69" fmla="*/ 142504 h 961901"/>
              <a:gd name="connsiteX70" fmla="*/ 1591293 w 4750130"/>
              <a:gd name="connsiteY70" fmla="*/ 59376 h 961901"/>
              <a:gd name="connsiteX71" fmla="*/ 1472540 w 4750130"/>
              <a:gd name="connsiteY71" fmla="*/ 23750 h 961901"/>
              <a:gd name="connsiteX72" fmla="*/ 1460665 w 4750130"/>
              <a:gd name="connsiteY72" fmla="*/ 0 h 96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750130" h="961901">
                <a:moveTo>
                  <a:pt x="1781298" y="83127"/>
                </a:moveTo>
                <a:cubicBezTo>
                  <a:pt x="1761506" y="87085"/>
                  <a:pt x="1742006" y="97010"/>
                  <a:pt x="1721922" y="95002"/>
                </a:cubicBezTo>
                <a:cubicBezTo>
                  <a:pt x="1700711" y="92881"/>
                  <a:pt x="1683111" y="76861"/>
                  <a:pt x="1662545" y="71252"/>
                </a:cubicBezTo>
                <a:cubicBezTo>
                  <a:pt x="1639315" y="64917"/>
                  <a:pt x="1615151" y="62629"/>
                  <a:pt x="1591293" y="59376"/>
                </a:cubicBezTo>
                <a:cubicBezTo>
                  <a:pt x="1396207" y="32773"/>
                  <a:pt x="1427625" y="37652"/>
                  <a:pt x="1246909" y="23750"/>
                </a:cubicBezTo>
                <a:cubicBezTo>
                  <a:pt x="1213195" y="17007"/>
                  <a:pt x="1133864" y="0"/>
                  <a:pt x="1104405" y="0"/>
                </a:cubicBezTo>
                <a:cubicBezTo>
                  <a:pt x="965803" y="0"/>
                  <a:pt x="827314" y="7917"/>
                  <a:pt x="688768" y="11875"/>
                </a:cubicBezTo>
                <a:cubicBezTo>
                  <a:pt x="590465" y="44643"/>
                  <a:pt x="744045" y="-4914"/>
                  <a:pt x="534389" y="47501"/>
                </a:cubicBezTo>
                <a:lnTo>
                  <a:pt x="439387" y="71252"/>
                </a:lnTo>
                <a:lnTo>
                  <a:pt x="391885" y="83127"/>
                </a:lnTo>
                <a:lnTo>
                  <a:pt x="344384" y="95002"/>
                </a:lnTo>
                <a:cubicBezTo>
                  <a:pt x="332509" y="102919"/>
                  <a:pt x="321524" y="112370"/>
                  <a:pt x="308758" y="118753"/>
                </a:cubicBezTo>
                <a:cubicBezTo>
                  <a:pt x="291726" y="127269"/>
                  <a:pt x="240845" y="138700"/>
                  <a:pt x="225631" y="142504"/>
                </a:cubicBezTo>
                <a:cubicBezTo>
                  <a:pt x="189855" y="166354"/>
                  <a:pt x="184687" y="171927"/>
                  <a:pt x="142504" y="190005"/>
                </a:cubicBezTo>
                <a:cubicBezTo>
                  <a:pt x="130998" y="194936"/>
                  <a:pt x="118753" y="197922"/>
                  <a:pt x="106878" y="201880"/>
                </a:cubicBezTo>
                <a:cubicBezTo>
                  <a:pt x="95003" y="213755"/>
                  <a:pt x="84154" y="226755"/>
                  <a:pt x="71252" y="237506"/>
                </a:cubicBezTo>
                <a:cubicBezTo>
                  <a:pt x="-27947" y="320172"/>
                  <a:pt x="104082" y="192801"/>
                  <a:pt x="0" y="296883"/>
                </a:cubicBezTo>
                <a:cubicBezTo>
                  <a:pt x="3958" y="344384"/>
                  <a:pt x="2527" y="392647"/>
                  <a:pt x="11875" y="439387"/>
                </a:cubicBezTo>
                <a:cubicBezTo>
                  <a:pt x="14674" y="453382"/>
                  <a:pt x="29243" y="462247"/>
                  <a:pt x="35626" y="475013"/>
                </a:cubicBezTo>
                <a:cubicBezTo>
                  <a:pt x="87015" y="577792"/>
                  <a:pt x="-12591" y="424135"/>
                  <a:pt x="83127" y="558140"/>
                </a:cubicBezTo>
                <a:cubicBezTo>
                  <a:pt x="91423" y="569754"/>
                  <a:pt x="98582" y="582152"/>
                  <a:pt x="106878" y="593766"/>
                </a:cubicBezTo>
                <a:cubicBezTo>
                  <a:pt x="118382" y="609871"/>
                  <a:pt x="131000" y="625161"/>
                  <a:pt x="142504" y="641267"/>
                </a:cubicBezTo>
                <a:cubicBezTo>
                  <a:pt x="150800" y="652881"/>
                  <a:pt x="156162" y="666801"/>
                  <a:pt x="166254" y="676893"/>
                </a:cubicBezTo>
                <a:cubicBezTo>
                  <a:pt x="176346" y="686985"/>
                  <a:pt x="190916" y="691507"/>
                  <a:pt x="201880" y="700644"/>
                </a:cubicBezTo>
                <a:cubicBezTo>
                  <a:pt x="214782" y="711395"/>
                  <a:pt x="224249" y="725959"/>
                  <a:pt x="237506" y="736270"/>
                </a:cubicBezTo>
                <a:cubicBezTo>
                  <a:pt x="260038" y="753795"/>
                  <a:pt x="285007" y="767937"/>
                  <a:pt x="308758" y="783771"/>
                </a:cubicBezTo>
                <a:lnTo>
                  <a:pt x="344384" y="807522"/>
                </a:lnTo>
                <a:lnTo>
                  <a:pt x="415636" y="855023"/>
                </a:lnTo>
                <a:cubicBezTo>
                  <a:pt x="482229" y="877222"/>
                  <a:pt x="439117" y="863863"/>
                  <a:pt x="546265" y="890649"/>
                </a:cubicBezTo>
                <a:lnTo>
                  <a:pt x="593766" y="902524"/>
                </a:lnTo>
                <a:cubicBezTo>
                  <a:pt x="609600" y="906483"/>
                  <a:pt x="625263" y="911199"/>
                  <a:pt x="641267" y="914400"/>
                </a:cubicBezTo>
                <a:cubicBezTo>
                  <a:pt x="698786" y="925903"/>
                  <a:pt x="711117" y="929033"/>
                  <a:pt x="771896" y="938150"/>
                </a:cubicBezTo>
                <a:lnTo>
                  <a:pt x="938150" y="961901"/>
                </a:lnTo>
                <a:lnTo>
                  <a:pt x="1615044" y="950026"/>
                </a:lnTo>
                <a:cubicBezTo>
                  <a:pt x="1712065" y="947172"/>
                  <a:pt x="1816802" y="926291"/>
                  <a:pt x="1911927" y="914400"/>
                </a:cubicBezTo>
                <a:cubicBezTo>
                  <a:pt x="1943595" y="910441"/>
                  <a:pt x="1975450" y="907771"/>
                  <a:pt x="2006930" y="902524"/>
                </a:cubicBezTo>
                <a:cubicBezTo>
                  <a:pt x="2242283" y="863298"/>
                  <a:pt x="1731454" y="931020"/>
                  <a:pt x="2149433" y="878774"/>
                </a:cubicBezTo>
                <a:cubicBezTo>
                  <a:pt x="2169225" y="870857"/>
                  <a:pt x="2188436" y="861292"/>
                  <a:pt x="2208810" y="855023"/>
                </a:cubicBezTo>
                <a:cubicBezTo>
                  <a:pt x="2261996" y="838658"/>
                  <a:pt x="2309770" y="830081"/>
                  <a:pt x="2363189" y="819397"/>
                </a:cubicBezTo>
                <a:lnTo>
                  <a:pt x="2802576" y="831273"/>
                </a:lnTo>
                <a:cubicBezTo>
                  <a:pt x="2869126" y="834231"/>
                  <a:pt x="2896947" y="844112"/>
                  <a:pt x="2956955" y="855023"/>
                </a:cubicBezTo>
                <a:cubicBezTo>
                  <a:pt x="2980645" y="859330"/>
                  <a:pt x="3004596" y="862177"/>
                  <a:pt x="3028207" y="866899"/>
                </a:cubicBezTo>
                <a:cubicBezTo>
                  <a:pt x="3159362" y="893130"/>
                  <a:pt x="2970660" y="863526"/>
                  <a:pt x="3146961" y="890649"/>
                </a:cubicBezTo>
                <a:cubicBezTo>
                  <a:pt x="3243943" y="905569"/>
                  <a:pt x="3222539" y="900726"/>
                  <a:pt x="3325091" y="914400"/>
                </a:cubicBezTo>
                <a:cubicBezTo>
                  <a:pt x="3612359" y="952703"/>
                  <a:pt x="3225504" y="901868"/>
                  <a:pt x="3479470" y="938150"/>
                </a:cubicBezTo>
                <a:cubicBezTo>
                  <a:pt x="3687536" y="967874"/>
                  <a:pt x="3475715" y="933567"/>
                  <a:pt x="3645724" y="961901"/>
                </a:cubicBezTo>
                <a:lnTo>
                  <a:pt x="4215740" y="950026"/>
                </a:lnTo>
                <a:cubicBezTo>
                  <a:pt x="4235910" y="949265"/>
                  <a:pt x="4255413" y="942529"/>
                  <a:pt x="4275117" y="938150"/>
                </a:cubicBezTo>
                <a:cubicBezTo>
                  <a:pt x="4340246" y="923677"/>
                  <a:pt x="4311451" y="928978"/>
                  <a:pt x="4381994" y="902524"/>
                </a:cubicBezTo>
                <a:cubicBezTo>
                  <a:pt x="4393715" y="898129"/>
                  <a:pt x="4405899" y="895044"/>
                  <a:pt x="4417620" y="890649"/>
                </a:cubicBezTo>
                <a:cubicBezTo>
                  <a:pt x="4437580" y="883164"/>
                  <a:pt x="4457037" y="874384"/>
                  <a:pt x="4476997" y="866899"/>
                </a:cubicBezTo>
                <a:cubicBezTo>
                  <a:pt x="4488718" y="862504"/>
                  <a:pt x="4501427" y="860621"/>
                  <a:pt x="4512623" y="855023"/>
                </a:cubicBezTo>
                <a:cubicBezTo>
                  <a:pt x="4602199" y="810234"/>
                  <a:pt x="4541689" y="833325"/>
                  <a:pt x="4607626" y="795647"/>
                </a:cubicBezTo>
                <a:cubicBezTo>
                  <a:pt x="4644582" y="774529"/>
                  <a:pt x="4659191" y="774447"/>
                  <a:pt x="4690753" y="748145"/>
                </a:cubicBezTo>
                <a:cubicBezTo>
                  <a:pt x="4725041" y="719571"/>
                  <a:pt x="4726777" y="711923"/>
                  <a:pt x="4750130" y="676893"/>
                </a:cubicBezTo>
                <a:cubicBezTo>
                  <a:pt x="4749059" y="655480"/>
                  <a:pt x="4755086" y="468439"/>
                  <a:pt x="4726379" y="391886"/>
                </a:cubicBezTo>
                <a:cubicBezTo>
                  <a:pt x="4720163" y="375310"/>
                  <a:pt x="4713250" y="358546"/>
                  <a:pt x="4702628" y="344384"/>
                </a:cubicBezTo>
                <a:cubicBezTo>
                  <a:pt x="4673673" y="305777"/>
                  <a:pt x="4631333" y="280516"/>
                  <a:pt x="4595750" y="249382"/>
                </a:cubicBezTo>
                <a:cubicBezTo>
                  <a:pt x="4583111" y="238323"/>
                  <a:pt x="4574365" y="222657"/>
                  <a:pt x="4560124" y="213756"/>
                </a:cubicBezTo>
                <a:cubicBezTo>
                  <a:pt x="4542048" y="202458"/>
                  <a:pt x="4520849" y="197100"/>
                  <a:pt x="4500748" y="190005"/>
                </a:cubicBezTo>
                <a:cubicBezTo>
                  <a:pt x="4453532" y="173340"/>
                  <a:pt x="4405745" y="158338"/>
                  <a:pt x="4358244" y="142504"/>
                </a:cubicBezTo>
                <a:cubicBezTo>
                  <a:pt x="4334493" y="134587"/>
                  <a:pt x="4311776" y="122294"/>
                  <a:pt x="4286992" y="118753"/>
                </a:cubicBezTo>
                <a:cubicBezTo>
                  <a:pt x="4096901" y="91597"/>
                  <a:pt x="4175956" y="104205"/>
                  <a:pt x="4049485" y="83127"/>
                </a:cubicBezTo>
                <a:lnTo>
                  <a:pt x="3111335" y="95002"/>
                </a:lnTo>
                <a:cubicBezTo>
                  <a:pt x="2958447" y="98362"/>
                  <a:pt x="2977856" y="111686"/>
                  <a:pt x="2826327" y="130628"/>
                </a:cubicBezTo>
                <a:lnTo>
                  <a:pt x="2731324" y="142504"/>
                </a:lnTo>
                <a:cubicBezTo>
                  <a:pt x="2719449" y="146462"/>
                  <a:pt x="2707973" y="151924"/>
                  <a:pt x="2695698" y="154379"/>
                </a:cubicBezTo>
                <a:cubicBezTo>
                  <a:pt x="2648477" y="163823"/>
                  <a:pt x="2553194" y="178130"/>
                  <a:pt x="2553194" y="178130"/>
                </a:cubicBezTo>
                <a:cubicBezTo>
                  <a:pt x="2383930" y="175526"/>
                  <a:pt x="1991688" y="228060"/>
                  <a:pt x="1733797" y="154379"/>
                </a:cubicBezTo>
                <a:cubicBezTo>
                  <a:pt x="1721761" y="150940"/>
                  <a:pt x="1710046" y="146462"/>
                  <a:pt x="1698171" y="142504"/>
                </a:cubicBezTo>
                <a:cubicBezTo>
                  <a:pt x="1670218" y="114551"/>
                  <a:pt x="1629170" y="68845"/>
                  <a:pt x="1591293" y="59376"/>
                </a:cubicBezTo>
                <a:cubicBezTo>
                  <a:pt x="1573355" y="54892"/>
                  <a:pt x="1476671" y="32011"/>
                  <a:pt x="1472540" y="23750"/>
                </a:cubicBezTo>
                <a:lnTo>
                  <a:pt x="1460665" y="0"/>
                </a:ln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986" y="1991608"/>
            <a:ext cx="114846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Statistics and other info</a:t>
            </a:r>
          </a:p>
          <a:p>
            <a:endParaRPr lang="en-US" sz="2400" b="1" dirty="0"/>
          </a:p>
          <a:p>
            <a:r>
              <a:rPr lang="en-US" dirty="0"/>
              <a:t>	</a:t>
            </a:r>
            <a:r>
              <a:rPr lang="en-US" b="1" i="1" dirty="0" err="1">
                <a:solidFill>
                  <a:srgbClr val="C00000"/>
                </a:solidFill>
              </a:rPr>
              <a:t>series.value_counts</a:t>
            </a:r>
            <a:r>
              <a:rPr lang="en-US" b="1" i="1" dirty="0">
                <a:solidFill>
                  <a:srgbClr val="C00000"/>
                </a:solidFill>
              </a:rPr>
              <a:t>() </a:t>
            </a:r>
            <a:r>
              <a:rPr lang="mr-IN" b="1" i="1" dirty="0">
                <a:solidFill>
                  <a:srgbClr val="C00000"/>
                </a:solidFill>
              </a:rPr>
              <a:t>–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/>
              <a:t>returns the frequency of each unique value in a pandas series (or data frame column)</a:t>
            </a:r>
          </a:p>
          <a:p>
            <a:endParaRPr lang="en-US" b="1" dirty="0"/>
          </a:p>
          <a:p>
            <a:r>
              <a:rPr lang="en-US" dirty="0"/>
              <a:t>	</a:t>
            </a:r>
            <a:r>
              <a:rPr lang="en-US" b="1" i="1" dirty="0" err="1">
                <a:solidFill>
                  <a:srgbClr val="C00000"/>
                </a:solidFill>
              </a:rPr>
              <a:t>df.describe</a:t>
            </a:r>
            <a:r>
              <a:rPr lang="en-US" b="1" i="1" dirty="0">
                <a:solidFill>
                  <a:srgbClr val="C00000"/>
                </a:solidFill>
              </a:rPr>
              <a:t>() </a:t>
            </a:r>
            <a:r>
              <a:rPr lang="mr-IN" b="1" i="1" dirty="0">
                <a:solidFill>
                  <a:srgbClr val="C00000"/>
                </a:solidFill>
              </a:rPr>
              <a:t>–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/>
              <a:t>to get summary statistics about quantitative data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	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	</a:t>
            </a:r>
            <a:r>
              <a:rPr lang="en-US" b="1" i="1" dirty="0" err="1">
                <a:solidFill>
                  <a:srgbClr val="C00000"/>
                </a:solidFill>
              </a:rPr>
              <a:t>df.info</a:t>
            </a:r>
            <a:r>
              <a:rPr lang="en-US" b="1" i="1" dirty="0">
                <a:solidFill>
                  <a:srgbClr val="C00000"/>
                </a:solidFill>
              </a:rPr>
              <a:t>() </a:t>
            </a:r>
            <a:r>
              <a:rPr lang="mr-IN" b="1" i="1" dirty="0">
                <a:solidFill>
                  <a:srgbClr val="C00000"/>
                </a:solidFill>
              </a:rPr>
              <a:t>–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/>
              <a:t>to get information about the </a:t>
            </a:r>
            <a:r>
              <a:rPr lang="en-US" b="1" dirty="0" err="1"/>
              <a:t>DataFrame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i="1" dirty="0" err="1">
                <a:solidFill>
                  <a:srgbClr val="C00000"/>
                </a:solidFill>
              </a:rPr>
              <a:t>df.isnull</a:t>
            </a:r>
            <a:r>
              <a:rPr lang="en-US" b="1" i="1" dirty="0">
                <a:solidFill>
                  <a:srgbClr val="C00000"/>
                </a:solidFill>
              </a:rPr>
              <a:t>().sum() </a:t>
            </a:r>
            <a:r>
              <a:rPr lang="mr-IN" b="1" i="1" dirty="0">
                <a:solidFill>
                  <a:srgbClr val="C00000"/>
                </a:solidFill>
              </a:rPr>
              <a:t>–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/>
              <a:t>to get counts of missing values</a:t>
            </a:r>
          </a:p>
          <a:p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83B9E-77BB-7049-9BB7-F04897B8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04" y="1793815"/>
            <a:ext cx="98090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dirty="0"/>
              <a:t>Exploratory Plots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https://matplotlib.org/api/_as_gen/matplotlib.pyplot.plot.html#examples-using-matplotlib-pyplot-plot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seaborn.pydata.org</a:t>
            </a:r>
            <a:r>
              <a:rPr lang="en-US" dirty="0">
                <a:hlinkClick r:id="rId4"/>
              </a:rPr>
              <a:t>/examples/</a:t>
            </a:r>
            <a:r>
              <a:rPr lang="en-US" dirty="0" err="1">
                <a:hlinkClick r:id="rId4"/>
              </a:rPr>
              <a:t>index.html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008" y="522515"/>
            <a:ext cx="1098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Get Data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 Process + Clean Data  Exploratory Data Analysis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B36AD-DF35-1242-9EA6-1BD034F35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7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wooctobers.com/wp-content/uploads/2018/03/CrazyEggVis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0" y="118754"/>
            <a:ext cx="7096518" cy="663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20589" y="6430924"/>
            <a:ext cx="5759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twooctobers.com</a:t>
            </a:r>
            <a:r>
              <a:rPr lang="en-US" sz="1400" dirty="0">
                <a:hlinkClick r:id="rId4"/>
              </a:rPr>
              <a:t>/blog/8-data-storytelling-concepts-with-examples/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AA1C9-12C3-5542-84AD-2BA1110BD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39" y="415635"/>
            <a:ext cx="10284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Reminders</a:t>
            </a:r>
          </a:p>
          <a:p>
            <a:endParaRPr lang="en-US" sz="2000" b="1" dirty="0"/>
          </a:p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Build upon your work in the same notebook each week. Just open it and add to it.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If the code in a cell did not run as expected, modify the code in that cell (not a new one)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Remove any unused/un-useful cells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Beware of the changing state of objects in your notebook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/>
              <a:t>Example </a:t>
            </a:r>
            <a:r>
              <a:rPr lang="mr-IN" sz="2000" b="1" dirty="0"/>
              <a:t>–</a:t>
            </a:r>
            <a:r>
              <a:rPr lang="en-US" sz="2000" b="1" dirty="0"/>
              <a:t> if you create a df and drop 3 columns and then go back to add code to look at the head() in the same cell you are re-running the command to drop the 3 columns which are no longer there!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FA68C-CDDE-6543-8E14-7843892E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6266" y="2345376"/>
            <a:ext cx="270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4020D-3BCB-E741-9A4A-5FFE9C01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21434</TotalTime>
  <Words>323</Words>
  <Application>Microsoft Macintosh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Wingdings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Mary van Valkenburg</dc:creator>
  <cp:lastModifiedBy>Mary van Valkenburg</cp:lastModifiedBy>
  <cp:revision>36</cp:revision>
  <dcterms:created xsi:type="dcterms:W3CDTF">2018-08-30T15:24:04Z</dcterms:created>
  <dcterms:modified xsi:type="dcterms:W3CDTF">2019-03-26T14:01:09Z</dcterms:modified>
</cp:coreProperties>
</file>