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5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4A80E-FADD-B74A-87F9-3EC98343E6C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537B-6F32-7149-9E69-4EA839B9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D42BC-3B5E-5B46-95AF-3A655066D3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81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D42BC-3B5E-5B46-95AF-3A655066D3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2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D42BC-3B5E-5B46-95AF-3A655066D3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D42BC-3B5E-5B46-95AF-3A655066D3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9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B01-A3DB-2C41-A727-6419629C72E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4CCD-A6A2-3A4B-B1CE-F30945E1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B01-A3DB-2C41-A727-6419629C72E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4CCD-A6A2-3A4B-B1CE-F30945E1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B01-A3DB-2C41-A727-6419629C72E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4CCD-A6A2-3A4B-B1CE-F30945E1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B01-A3DB-2C41-A727-6419629C72E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4CCD-A6A2-3A4B-B1CE-F30945E1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2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B01-A3DB-2C41-A727-6419629C72E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4CCD-A6A2-3A4B-B1CE-F30945E1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1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B01-A3DB-2C41-A727-6419629C72E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4CCD-A6A2-3A4B-B1CE-F30945E1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B01-A3DB-2C41-A727-6419629C72E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4CCD-A6A2-3A4B-B1CE-F30945E1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B01-A3DB-2C41-A727-6419629C72E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4CCD-A6A2-3A4B-B1CE-F30945E1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6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B01-A3DB-2C41-A727-6419629C72E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4CCD-A6A2-3A4B-B1CE-F30945E1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9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B01-A3DB-2C41-A727-6419629C72E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4CCD-A6A2-3A4B-B1CE-F30945E1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1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B01-A3DB-2C41-A727-6419629C72E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4CCD-A6A2-3A4B-B1CE-F30945E1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4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FBB01-A3DB-2C41-A727-6419629C72E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4CCD-A6A2-3A4B-B1CE-F30945E1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0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733" y="1122363"/>
            <a:ext cx="8280399" cy="1100137"/>
          </a:xfrm>
        </p:spPr>
        <p:txBody>
          <a:bodyPr>
            <a:noAutofit/>
          </a:bodyPr>
          <a:lstStyle/>
          <a:p>
            <a:r>
              <a:rPr lang="en-US" sz="6600" b="1">
                <a:solidFill>
                  <a:schemeClr val="accent6">
                    <a:lumMod val="50000"/>
                  </a:schemeClr>
                </a:solidFill>
              </a:rPr>
              <a:t>Analytics Jumpstart</a:t>
            </a:r>
            <a:endParaRPr lang="en-US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2556934"/>
            <a:ext cx="8813800" cy="98213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folium maps and </a:t>
            </a:r>
            <a:r>
              <a:rPr lang="en-US" sz="4000" b="1" dirty="0" err="1">
                <a:solidFill>
                  <a:schemeClr val="accent6">
                    <a:lumMod val="50000"/>
                  </a:schemeClr>
                </a:solidFill>
              </a:rPr>
              <a:t>df.iterrows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54200" y="3301340"/>
            <a:ext cx="8607961" cy="34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13467" y="3576934"/>
            <a:ext cx="7450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Nashville Software School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324233-AE1E-A44C-AD45-4D638495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0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79179" y="1122363"/>
            <a:ext cx="4326673" cy="11001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accent6">
                    <a:lumMod val="50000"/>
                  </a:schemeClr>
                </a:solidFill>
              </a:rPr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B0F49-0867-E34E-AA05-5AB24FD8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396" y="228598"/>
            <a:ext cx="1111266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For today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/>
              <a:t>folium  maps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 err="1"/>
              <a:t>df.iterrows</a:t>
            </a:r>
            <a:r>
              <a:rPr lang="en-US" sz="2400" b="1" dirty="0"/>
              <a:t>()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E048F-BEA4-BE47-9A77-FE625ADE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4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343" y="261257"/>
            <a:ext cx="92844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Folium</a:t>
            </a:r>
          </a:p>
          <a:p>
            <a:endParaRPr lang="en-US" sz="36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Python package built upon the leaflet </a:t>
            </a:r>
            <a:r>
              <a:rPr lang="en-US" sz="2400" dirty="0" err="1"/>
              <a:t>javascript</a:t>
            </a:r>
            <a:r>
              <a:rPr lang="en-US" sz="2400" dirty="0"/>
              <a:t> library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Create interactive maps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Build markers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Easily customized popups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E1897-E0F4-084F-8535-73E8BA1AE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2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932" y="0"/>
            <a:ext cx="115303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 initialize a map in folium, you need a location + (optionally) a beginning </a:t>
            </a:r>
            <a:r>
              <a:rPr lang="en-US" sz="2800" b="1" dirty="0" err="1"/>
              <a:t>zoom_level</a:t>
            </a:r>
            <a:r>
              <a:rPr lang="en-US" sz="2800" b="1" dirty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 folium </a:t>
            </a:r>
            <a:r>
              <a:rPr lang="en-US" b="1" dirty="0">
                <a:solidFill>
                  <a:srgbClr val="C00000"/>
                </a:solidFill>
              </a:rPr>
              <a:t>location</a:t>
            </a:r>
            <a:r>
              <a:rPr lang="en-US" dirty="0"/>
              <a:t> is a list with latitude first and longitude second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the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zoom_start</a:t>
            </a:r>
            <a:r>
              <a:rPr lang="en-US" dirty="0"/>
              <a:t> tells folium how close to zoom into the location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pass </a:t>
            </a:r>
            <a:r>
              <a:rPr lang="en-US" b="1" dirty="0">
                <a:solidFill>
                  <a:srgbClr val="C00000"/>
                </a:solidFill>
              </a:rPr>
              <a:t>location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C00000"/>
                </a:solidFill>
              </a:rPr>
              <a:t>zoom_start</a:t>
            </a:r>
            <a:r>
              <a:rPr lang="en-US" dirty="0"/>
              <a:t> to the </a:t>
            </a:r>
            <a:r>
              <a:rPr lang="en-US" b="1" dirty="0" err="1">
                <a:solidFill>
                  <a:srgbClr val="C00000"/>
                </a:solidFill>
              </a:rPr>
              <a:t>folium.Map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constructor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call the map in </a:t>
            </a:r>
            <a:r>
              <a:rPr lang="en-US" dirty="0" err="1"/>
              <a:t>jupyter</a:t>
            </a:r>
            <a:r>
              <a:rPr lang="en-US" dirty="0"/>
              <a:t> to display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035370"/>
            <a:ext cx="7831563" cy="4822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B142D-BAF4-F343-96AE-CAC893358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537" y="234176"/>
            <a:ext cx="11552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/>
              <a:t>You will use </a:t>
            </a:r>
            <a:r>
              <a:rPr lang="en-US" sz="2400" b="1" dirty="0" err="1">
                <a:solidFill>
                  <a:srgbClr val="0070C0"/>
                </a:solidFill>
              </a:rPr>
              <a:t>iterrows</a:t>
            </a:r>
            <a:r>
              <a:rPr lang="en-US" sz="2400" b="1" dirty="0">
                <a:solidFill>
                  <a:srgbClr val="0070C0"/>
                </a:solidFill>
              </a:rPr>
              <a:t>()</a:t>
            </a:r>
            <a:r>
              <a:rPr lang="en-US" sz="2400" b="1" dirty="0"/>
              <a:t> to build markers with popups for your folium maps, so let’s look at how that works. Here are the first 4 rows of </a:t>
            </a:r>
            <a:r>
              <a:rPr lang="en-US" sz="2400" b="1" dirty="0" err="1">
                <a:solidFill>
                  <a:srgbClr val="0070C0"/>
                </a:solidFill>
              </a:rPr>
              <a:t>urban_art</a:t>
            </a:r>
            <a:r>
              <a:rPr lang="en-US" sz="2400" b="1" dirty="0"/>
              <a:t>, a data frame of public art in Nashville.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505"/>
            <a:ext cx="10615961" cy="45620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C217F0-841A-AB4F-8565-5C7330F47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4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9" y="1516565"/>
            <a:ext cx="11862085" cy="4276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4537" y="234176"/>
            <a:ext cx="11552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Here we use a for-loop with </a:t>
            </a:r>
            <a:r>
              <a:rPr lang="en-US" sz="2400" b="1" dirty="0" err="1">
                <a:solidFill>
                  <a:srgbClr val="0070C0"/>
                </a:solidFill>
              </a:rPr>
              <a:t>iterrows</a:t>
            </a:r>
            <a:r>
              <a:rPr lang="en-US" sz="2400" b="1" dirty="0">
                <a:solidFill>
                  <a:srgbClr val="0070C0"/>
                </a:solidFill>
              </a:rPr>
              <a:t>()</a:t>
            </a:r>
            <a:r>
              <a:rPr lang="en-US" sz="2400" b="1" dirty="0"/>
              <a:t> to iterate through the </a:t>
            </a:r>
            <a:r>
              <a:rPr lang="en-US" sz="2400" b="1" dirty="0" err="1">
                <a:solidFill>
                  <a:srgbClr val="0070C0"/>
                </a:solidFill>
              </a:rPr>
              <a:t>urban_art</a:t>
            </a:r>
            <a:r>
              <a:rPr lang="en-US" sz="2400" b="1" dirty="0"/>
              <a:t> data frame. We grab each row, print it, then move on to the next row, grab it, print it, until we reach the end of the data frame: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5D5C5-8207-114E-AEE1-10B5E28D4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0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8" y="1471963"/>
            <a:ext cx="11631722" cy="45079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537" y="234176"/>
            <a:ext cx="1155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Each data frame row returned with </a:t>
            </a:r>
            <a:r>
              <a:rPr lang="en-US" sz="2400" b="1" dirty="0" err="1">
                <a:solidFill>
                  <a:srgbClr val="0070C0"/>
                </a:solidFill>
              </a:rPr>
              <a:t>iterrows</a:t>
            </a:r>
            <a:r>
              <a:rPr lang="en-US" sz="2400" b="1" dirty="0">
                <a:solidFill>
                  <a:srgbClr val="0070C0"/>
                </a:solidFill>
              </a:rPr>
              <a:t>()</a:t>
            </a:r>
            <a:r>
              <a:rPr lang="en-US" sz="2400" b="1" dirty="0"/>
              <a:t> is a tuple with 2 elements. The first element is the row id and the second element holds all of the values for that row.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1111F-F70E-7C4C-953B-24352455C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4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489" y="345688"/>
            <a:ext cx="5866709" cy="59770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537" y="234176"/>
            <a:ext cx="42374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 can drill further down in each data frame row using </a:t>
            </a:r>
            <a:r>
              <a:rPr lang="en-US" sz="2400" b="1" dirty="0" err="1">
                <a:solidFill>
                  <a:srgbClr val="0070C0"/>
                </a:solidFill>
              </a:rPr>
              <a:t>iterrows</a:t>
            </a:r>
            <a:r>
              <a:rPr lang="en-US" sz="2400" b="1" dirty="0">
                <a:solidFill>
                  <a:srgbClr val="0070C0"/>
                </a:solidFill>
              </a:rPr>
              <a:t>()</a:t>
            </a:r>
            <a:r>
              <a:rPr lang="en-US" sz="2400" b="1" dirty="0"/>
              <a:t> by using slicing a column by name from the row values. Here we are grabbing and printing the locations and title of each art work in the </a:t>
            </a:r>
            <a:r>
              <a:rPr lang="en-US" sz="2400" b="1" dirty="0" err="1">
                <a:solidFill>
                  <a:srgbClr val="0070C0"/>
                </a:solidFill>
              </a:rPr>
              <a:t>urban_art</a:t>
            </a:r>
            <a:r>
              <a:rPr lang="en-US" sz="2400" b="1" dirty="0"/>
              <a:t> data frame.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DCE8F-20AE-5B4C-9FDE-601032D29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0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412" y="304799"/>
            <a:ext cx="8018725" cy="56726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664" y="133815"/>
            <a:ext cx="301083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By using </a:t>
            </a:r>
            <a:r>
              <a:rPr lang="en-US" sz="2000" b="1" dirty="0" err="1">
                <a:solidFill>
                  <a:srgbClr val="0070C0"/>
                </a:solidFill>
              </a:rPr>
              <a:t>iterrows</a:t>
            </a:r>
            <a:r>
              <a:rPr lang="en-US" sz="2000" b="1" dirty="0">
                <a:solidFill>
                  <a:srgbClr val="0070C0"/>
                </a:solidFill>
              </a:rPr>
              <a:t>()</a:t>
            </a:r>
            <a:r>
              <a:rPr lang="en-US" sz="2000" b="1" dirty="0"/>
              <a:t> in a for-loop, we create a location from each row’s latitude and longitude values and popups from each row’s title and description. </a:t>
            </a:r>
          </a:p>
          <a:p>
            <a:endParaRPr lang="en-US" sz="2000" b="1" dirty="0"/>
          </a:p>
          <a:p>
            <a:r>
              <a:rPr lang="en-US" sz="2000" b="1" dirty="0"/>
              <a:t>We create a marker each time through the loop by passing the location and the popup to the </a:t>
            </a:r>
            <a:r>
              <a:rPr lang="en-US" sz="2000" b="1" dirty="0" err="1">
                <a:solidFill>
                  <a:srgbClr val="0070C0"/>
                </a:solidFill>
              </a:rPr>
              <a:t>folium.Marker</a:t>
            </a:r>
            <a:r>
              <a:rPr lang="en-US" sz="2000" b="1" dirty="0">
                <a:solidFill>
                  <a:srgbClr val="0070C0"/>
                </a:solidFill>
              </a:rPr>
              <a:t>() </a:t>
            </a:r>
            <a:r>
              <a:rPr lang="en-US" sz="2000" b="1" dirty="0"/>
              <a:t>constructor. </a:t>
            </a:r>
          </a:p>
          <a:p>
            <a:endParaRPr lang="en-US" sz="2000" b="1" dirty="0"/>
          </a:p>
          <a:p>
            <a:r>
              <a:rPr lang="en-US" sz="2000" b="1" dirty="0"/>
              <a:t>We use the .</a:t>
            </a:r>
            <a:r>
              <a:rPr lang="en-US" sz="2000" b="1" dirty="0" err="1"/>
              <a:t>add_to</a:t>
            </a:r>
            <a:r>
              <a:rPr lang="en-US" sz="2000" b="1" dirty="0"/>
              <a:t>() method to add the marker to the map.</a:t>
            </a:r>
          </a:p>
          <a:p>
            <a:endParaRPr lang="en-US" sz="2000" b="1" dirty="0"/>
          </a:p>
          <a:p>
            <a:r>
              <a:rPr lang="en-US" sz="2000" b="1" dirty="0"/>
              <a:t>After exiting the loop, we display the map.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217E9-063B-0E47-B65E-B7ACC4AA5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9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364</Words>
  <Application>Microsoft Macintosh PowerPoint</Application>
  <PresentationFormat>Widescreen</PresentationFormat>
  <Paragraphs>35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Analytics Jumpstart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Jumpstart</dc:title>
  <dc:creator>Mary van Valkenburg</dc:creator>
  <cp:lastModifiedBy>Mary van Valkenburg</cp:lastModifiedBy>
  <cp:revision>2</cp:revision>
  <dcterms:created xsi:type="dcterms:W3CDTF">2019-01-02T21:23:20Z</dcterms:created>
  <dcterms:modified xsi:type="dcterms:W3CDTF">2019-03-26T14:14:29Z</dcterms:modified>
</cp:coreProperties>
</file>