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are some other pandas methods you will want to try out when you are exploring your data. </a:t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are the links to the matplotlib pyplot API and to seaborn, a plotting library built on top of matplotlib that assists with making prettier plots.</a:t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type of plot you choose when creating exploratory data visualizations depends on what you want to show. If you want to see how two things are related, a scatterplot is a common way to do that, while if you want to see the distribution of values for a particular measure, a histogram is a better option.</a:t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tplotlib.org/api/_as_gen/matplotlib.pyplot.plot.html#examples-using-matplotlib-pyplot-plot" TargetMode="External"/><Relationship Id="rId4" Type="http://schemas.openxmlformats.org/officeDocument/2006/relationships/hyperlink" Target="https://seaborn.pydata.org/examples/index.html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twooctobers.com/blog/8-data-storytelling-concepts-with-examples/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83733" y="1122363"/>
            <a:ext cx="8280399" cy="110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rgbClr val="385623"/>
                </a:solidFill>
              </a:rPr>
              <a:t>Analytics Jumpstart</a:t>
            </a:r>
            <a:endParaRPr b="1" sz="6600">
              <a:solidFill>
                <a:srgbClr val="385623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854200" y="2556934"/>
            <a:ext cx="8813800" cy="98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000"/>
              <a:buNone/>
            </a:pPr>
            <a:r>
              <a:rPr b="1" lang="en-US" sz="4000">
                <a:solidFill>
                  <a:srgbClr val="385623"/>
                </a:solidFill>
              </a:rPr>
              <a:t>pandas methods for exploratory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385623"/>
              </a:solidFill>
            </a:endParaRPr>
          </a:p>
        </p:txBody>
      </p:sp>
      <p:cxnSp>
        <p:nvCxnSpPr>
          <p:cNvPr id="90" name="Google Shape;90;p13"/>
          <p:cNvCxnSpPr/>
          <p:nvPr/>
        </p:nvCxnSpPr>
        <p:spPr>
          <a:xfrm flipH="1" rot="10800000">
            <a:off x="1854200" y="3301340"/>
            <a:ext cx="8607961" cy="3452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Nashville Software School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06396" y="228598"/>
            <a:ext cx="1111266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For today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pandas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Counts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to Exploratory Data Analysis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285008" y="522515"/>
            <a:ext cx="109846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Get Data 🡪 Process + Clean Data 🡪 Exploratory Data Analysis</a:t>
            </a:r>
            <a:endParaRPr b="1" sz="32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424551" y="249382"/>
            <a:ext cx="4750130" cy="961901"/>
          </a:xfrm>
          <a:custGeom>
            <a:rect b="b" l="l" r="r" t="t"/>
            <a:pathLst>
              <a:path extrusionOk="0" h="961901" w="4750130">
                <a:moveTo>
                  <a:pt x="1781298" y="83127"/>
                </a:moveTo>
                <a:cubicBezTo>
                  <a:pt x="1761506" y="87085"/>
                  <a:pt x="1742006" y="97010"/>
                  <a:pt x="1721922" y="95002"/>
                </a:cubicBezTo>
                <a:cubicBezTo>
                  <a:pt x="1700711" y="92881"/>
                  <a:pt x="1683111" y="76861"/>
                  <a:pt x="1662545" y="71252"/>
                </a:cubicBezTo>
                <a:cubicBezTo>
                  <a:pt x="1639315" y="64917"/>
                  <a:pt x="1615151" y="62629"/>
                  <a:pt x="1591293" y="59376"/>
                </a:cubicBezTo>
                <a:cubicBezTo>
                  <a:pt x="1396207" y="32773"/>
                  <a:pt x="1427625" y="37652"/>
                  <a:pt x="1246909" y="23750"/>
                </a:cubicBezTo>
                <a:cubicBezTo>
                  <a:pt x="1213195" y="17007"/>
                  <a:pt x="1133864" y="0"/>
                  <a:pt x="1104405" y="0"/>
                </a:cubicBezTo>
                <a:cubicBezTo>
                  <a:pt x="965803" y="0"/>
                  <a:pt x="827314" y="7917"/>
                  <a:pt x="688768" y="11875"/>
                </a:cubicBezTo>
                <a:cubicBezTo>
                  <a:pt x="590465" y="44643"/>
                  <a:pt x="744045" y="-4914"/>
                  <a:pt x="534389" y="47501"/>
                </a:cubicBezTo>
                <a:lnTo>
                  <a:pt x="439387" y="71252"/>
                </a:lnTo>
                <a:lnTo>
                  <a:pt x="391885" y="83127"/>
                </a:lnTo>
                <a:lnTo>
                  <a:pt x="344384" y="95002"/>
                </a:lnTo>
                <a:cubicBezTo>
                  <a:pt x="332509" y="102919"/>
                  <a:pt x="321524" y="112370"/>
                  <a:pt x="308758" y="118753"/>
                </a:cubicBezTo>
                <a:cubicBezTo>
                  <a:pt x="291726" y="127269"/>
                  <a:pt x="240845" y="138700"/>
                  <a:pt x="225631" y="142504"/>
                </a:cubicBezTo>
                <a:cubicBezTo>
                  <a:pt x="189855" y="166354"/>
                  <a:pt x="184687" y="171927"/>
                  <a:pt x="142504" y="190005"/>
                </a:cubicBezTo>
                <a:cubicBezTo>
                  <a:pt x="130998" y="194936"/>
                  <a:pt x="118753" y="197922"/>
                  <a:pt x="106878" y="201880"/>
                </a:cubicBezTo>
                <a:cubicBezTo>
                  <a:pt x="95003" y="213755"/>
                  <a:pt x="84154" y="226755"/>
                  <a:pt x="71252" y="237506"/>
                </a:cubicBezTo>
                <a:cubicBezTo>
                  <a:pt x="-27947" y="320172"/>
                  <a:pt x="104082" y="192801"/>
                  <a:pt x="0" y="296883"/>
                </a:cubicBezTo>
                <a:cubicBezTo>
                  <a:pt x="3958" y="344384"/>
                  <a:pt x="2527" y="392647"/>
                  <a:pt x="11875" y="439387"/>
                </a:cubicBezTo>
                <a:cubicBezTo>
                  <a:pt x="14674" y="453382"/>
                  <a:pt x="29243" y="462247"/>
                  <a:pt x="35626" y="475013"/>
                </a:cubicBezTo>
                <a:cubicBezTo>
                  <a:pt x="87015" y="577792"/>
                  <a:pt x="-12591" y="424135"/>
                  <a:pt x="83127" y="558140"/>
                </a:cubicBezTo>
                <a:cubicBezTo>
                  <a:pt x="91423" y="569754"/>
                  <a:pt x="98582" y="582152"/>
                  <a:pt x="106878" y="593766"/>
                </a:cubicBezTo>
                <a:cubicBezTo>
                  <a:pt x="118382" y="609871"/>
                  <a:pt x="131000" y="625161"/>
                  <a:pt x="142504" y="641267"/>
                </a:cubicBezTo>
                <a:cubicBezTo>
                  <a:pt x="150800" y="652881"/>
                  <a:pt x="156162" y="666801"/>
                  <a:pt x="166254" y="676893"/>
                </a:cubicBezTo>
                <a:cubicBezTo>
                  <a:pt x="176346" y="686985"/>
                  <a:pt x="190916" y="691507"/>
                  <a:pt x="201880" y="700644"/>
                </a:cubicBezTo>
                <a:cubicBezTo>
                  <a:pt x="214782" y="711395"/>
                  <a:pt x="224249" y="725959"/>
                  <a:pt x="237506" y="736270"/>
                </a:cubicBezTo>
                <a:cubicBezTo>
                  <a:pt x="260038" y="753795"/>
                  <a:pt x="285007" y="767937"/>
                  <a:pt x="308758" y="783771"/>
                </a:cubicBezTo>
                <a:lnTo>
                  <a:pt x="344384" y="807522"/>
                </a:lnTo>
                <a:lnTo>
                  <a:pt x="415636" y="855023"/>
                </a:lnTo>
                <a:cubicBezTo>
                  <a:pt x="482229" y="877222"/>
                  <a:pt x="439117" y="863863"/>
                  <a:pt x="546265" y="890649"/>
                </a:cubicBezTo>
                <a:lnTo>
                  <a:pt x="593766" y="902524"/>
                </a:lnTo>
                <a:cubicBezTo>
                  <a:pt x="609600" y="906483"/>
                  <a:pt x="625263" y="911199"/>
                  <a:pt x="641267" y="914400"/>
                </a:cubicBezTo>
                <a:cubicBezTo>
                  <a:pt x="698786" y="925903"/>
                  <a:pt x="711117" y="929033"/>
                  <a:pt x="771896" y="938150"/>
                </a:cubicBezTo>
                <a:lnTo>
                  <a:pt x="938150" y="961901"/>
                </a:lnTo>
                <a:lnTo>
                  <a:pt x="1615044" y="950026"/>
                </a:lnTo>
                <a:cubicBezTo>
                  <a:pt x="1712065" y="947172"/>
                  <a:pt x="1816802" y="926291"/>
                  <a:pt x="1911927" y="914400"/>
                </a:cubicBezTo>
                <a:cubicBezTo>
                  <a:pt x="1943595" y="910441"/>
                  <a:pt x="1975450" y="907771"/>
                  <a:pt x="2006930" y="902524"/>
                </a:cubicBezTo>
                <a:cubicBezTo>
                  <a:pt x="2242283" y="863298"/>
                  <a:pt x="1731454" y="931020"/>
                  <a:pt x="2149433" y="878774"/>
                </a:cubicBezTo>
                <a:cubicBezTo>
                  <a:pt x="2169225" y="870857"/>
                  <a:pt x="2188436" y="861292"/>
                  <a:pt x="2208810" y="855023"/>
                </a:cubicBezTo>
                <a:cubicBezTo>
                  <a:pt x="2261996" y="838658"/>
                  <a:pt x="2309770" y="830081"/>
                  <a:pt x="2363189" y="819397"/>
                </a:cubicBezTo>
                <a:lnTo>
                  <a:pt x="2802576" y="831273"/>
                </a:lnTo>
                <a:cubicBezTo>
                  <a:pt x="2869126" y="834231"/>
                  <a:pt x="2896947" y="844112"/>
                  <a:pt x="2956955" y="855023"/>
                </a:cubicBezTo>
                <a:cubicBezTo>
                  <a:pt x="2980645" y="859330"/>
                  <a:pt x="3004596" y="862177"/>
                  <a:pt x="3028207" y="866899"/>
                </a:cubicBezTo>
                <a:cubicBezTo>
                  <a:pt x="3159362" y="893130"/>
                  <a:pt x="2970660" y="863526"/>
                  <a:pt x="3146961" y="890649"/>
                </a:cubicBezTo>
                <a:cubicBezTo>
                  <a:pt x="3243943" y="905569"/>
                  <a:pt x="3222539" y="900726"/>
                  <a:pt x="3325091" y="914400"/>
                </a:cubicBezTo>
                <a:cubicBezTo>
                  <a:pt x="3612359" y="952703"/>
                  <a:pt x="3225504" y="901868"/>
                  <a:pt x="3479470" y="938150"/>
                </a:cubicBezTo>
                <a:cubicBezTo>
                  <a:pt x="3687536" y="967874"/>
                  <a:pt x="3475715" y="933567"/>
                  <a:pt x="3645724" y="961901"/>
                </a:cubicBezTo>
                <a:lnTo>
                  <a:pt x="4215740" y="950026"/>
                </a:lnTo>
                <a:cubicBezTo>
                  <a:pt x="4235910" y="949265"/>
                  <a:pt x="4255413" y="942529"/>
                  <a:pt x="4275117" y="938150"/>
                </a:cubicBezTo>
                <a:cubicBezTo>
                  <a:pt x="4340246" y="923677"/>
                  <a:pt x="4311451" y="928978"/>
                  <a:pt x="4381994" y="902524"/>
                </a:cubicBezTo>
                <a:cubicBezTo>
                  <a:pt x="4393715" y="898129"/>
                  <a:pt x="4405899" y="895044"/>
                  <a:pt x="4417620" y="890649"/>
                </a:cubicBezTo>
                <a:cubicBezTo>
                  <a:pt x="4437580" y="883164"/>
                  <a:pt x="4457037" y="874384"/>
                  <a:pt x="4476997" y="866899"/>
                </a:cubicBezTo>
                <a:cubicBezTo>
                  <a:pt x="4488718" y="862504"/>
                  <a:pt x="4501427" y="860621"/>
                  <a:pt x="4512623" y="855023"/>
                </a:cubicBezTo>
                <a:cubicBezTo>
                  <a:pt x="4602199" y="810234"/>
                  <a:pt x="4541689" y="833325"/>
                  <a:pt x="4607626" y="795647"/>
                </a:cubicBezTo>
                <a:cubicBezTo>
                  <a:pt x="4644582" y="774529"/>
                  <a:pt x="4659191" y="774447"/>
                  <a:pt x="4690753" y="748145"/>
                </a:cubicBezTo>
                <a:cubicBezTo>
                  <a:pt x="4725041" y="719571"/>
                  <a:pt x="4726777" y="711923"/>
                  <a:pt x="4750130" y="676893"/>
                </a:cubicBezTo>
                <a:cubicBezTo>
                  <a:pt x="4749059" y="655480"/>
                  <a:pt x="4755086" y="468439"/>
                  <a:pt x="4726379" y="391886"/>
                </a:cubicBezTo>
                <a:cubicBezTo>
                  <a:pt x="4720163" y="375310"/>
                  <a:pt x="4713250" y="358546"/>
                  <a:pt x="4702628" y="344384"/>
                </a:cubicBezTo>
                <a:cubicBezTo>
                  <a:pt x="4673673" y="305777"/>
                  <a:pt x="4631333" y="280516"/>
                  <a:pt x="4595750" y="249382"/>
                </a:cubicBezTo>
                <a:cubicBezTo>
                  <a:pt x="4583111" y="238323"/>
                  <a:pt x="4574365" y="222657"/>
                  <a:pt x="4560124" y="213756"/>
                </a:cubicBezTo>
                <a:cubicBezTo>
                  <a:pt x="4542048" y="202458"/>
                  <a:pt x="4520849" y="197100"/>
                  <a:pt x="4500748" y="190005"/>
                </a:cubicBezTo>
                <a:cubicBezTo>
                  <a:pt x="4453532" y="173340"/>
                  <a:pt x="4405745" y="158338"/>
                  <a:pt x="4358244" y="142504"/>
                </a:cubicBezTo>
                <a:cubicBezTo>
                  <a:pt x="4334493" y="134587"/>
                  <a:pt x="4311776" y="122294"/>
                  <a:pt x="4286992" y="118753"/>
                </a:cubicBezTo>
                <a:cubicBezTo>
                  <a:pt x="4096901" y="91597"/>
                  <a:pt x="4175956" y="104205"/>
                  <a:pt x="4049485" y="83127"/>
                </a:cubicBezTo>
                <a:lnTo>
                  <a:pt x="3111335" y="95002"/>
                </a:lnTo>
                <a:cubicBezTo>
                  <a:pt x="2958447" y="98362"/>
                  <a:pt x="2977856" y="111686"/>
                  <a:pt x="2826327" y="130628"/>
                </a:cubicBezTo>
                <a:lnTo>
                  <a:pt x="2731324" y="142504"/>
                </a:lnTo>
                <a:cubicBezTo>
                  <a:pt x="2719449" y="146462"/>
                  <a:pt x="2707973" y="151924"/>
                  <a:pt x="2695698" y="154379"/>
                </a:cubicBezTo>
                <a:cubicBezTo>
                  <a:pt x="2648477" y="163823"/>
                  <a:pt x="2553194" y="178130"/>
                  <a:pt x="2553194" y="178130"/>
                </a:cubicBezTo>
                <a:cubicBezTo>
                  <a:pt x="2383930" y="175526"/>
                  <a:pt x="1991688" y="228060"/>
                  <a:pt x="1733797" y="154379"/>
                </a:cubicBezTo>
                <a:cubicBezTo>
                  <a:pt x="1721761" y="150940"/>
                  <a:pt x="1710046" y="146462"/>
                  <a:pt x="1698171" y="142504"/>
                </a:cubicBezTo>
                <a:cubicBezTo>
                  <a:pt x="1670218" y="114551"/>
                  <a:pt x="1629170" y="68845"/>
                  <a:pt x="1591293" y="59376"/>
                </a:cubicBezTo>
                <a:cubicBezTo>
                  <a:pt x="1573355" y="54892"/>
                  <a:pt x="1476671" y="32011"/>
                  <a:pt x="1472540" y="23750"/>
                </a:cubicBezTo>
                <a:lnTo>
                  <a:pt x="1460665" y="0"/>
                </a:lnTo>
              </a:path>
            </a:pathLst>
          </a:custGeom>
          <a:noFill/>
          <a:ln cap="flat" cmpd="sng" w="381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59986" y="1991608"/>
            <a:ext cx="1148468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and other info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series.value_counts() –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frequency of each unique value in a pandas series (or data frame column)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df.describe() –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summary statistics about quantitative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df.info() –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information about the DataFrame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df.isnull().sum() –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counts of missing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599704" y="1793815"/>
            <a:ext cx="9809017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Plots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seaborn as sns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https://matplotlib.org/api/_as_gen/matplotlib.pyplot.plot.html#examples-using-matplotlib-pyplot-plot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https://seaborn.pydata.org/examples/index.html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85008" y="522515"/>
            <a:ext cx="109846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Get Data 🡪 Process + Clean Data 🡪 Exploratory Data Analysis</a:t>
            </a:r>
            <a:endParaRPr b="1" sz="32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twooctobers.com/wp-content/uploads/2018/03/CrazyEggVisual.png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10" y="118754"/>
            <a:ext cx="7096518" cy="6638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6420589" y="6430924"/>
            <a:ext cx="57595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https://twooctobers.com/blog/8-data-storytelling-concepts-with-examples/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558139" y="415635"/>
            <a:ext cx="1028403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Reminders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upon your work in the same notebook each week. Just open it and add to it.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code in a cell did not run as expected, modify the code in that cell (not a new one)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any unused/un-useful cells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Beware of the changing state of objects in your notebook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if you create a df and drop 3 columns and then go back to add code to look at the head() in the same cell you are re-running the command to drop the 3 columns which are no longer there!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3996266" y="2345376"/>
            <a:ext cx="27093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181" y="5569527"/>
            <a:ext cx="983120" cy="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