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youtu.be/w9w08-NPivM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bi-notes.com/examples-data-storytelling-analytics/" TargetMode="External"/><Relationship Id="rId4" Type="http://schemas.openxmlformats.org/officeDocument/2006/relationships/hyperlink" Target="https://bigdata-madesimple.com/best-ted-videos-on-data-visualization/" TargetMode="External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1083733" y="1122363"/>
            <a:ext cx="8280399" cy="1100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6600"/>
              <a:buFont typeface="Calibri"/>
              <a:buNone/>
            </a:pPr>
            <a:r>
              <a:rPr b="1" lang="en-US" sz="6600">
                <a:solidFill>
                  <a:srgbClr val="385623"/>
                </a:solidFill>
              </a:rPr>
              <a:t>Analytics Jumpstart</a:t>
            </a:r>
            <a:endParaRPr b="1" sz="6600">
              <a:solidFill>
                <a:srgbClr val="385623"/>
              </a:solidFill>
            </a:endParaRPr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854200" y="2556934"/>
            <a:ext cx="8813800" cy="9821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4000"/>
              <a:buNone/>
            </a:pPr>
            <a:r>
              <a:rPr b="1" lang="en-US" sz="4000">
                <a:solidFill>
                  <a:srgbClr val="385623"/>
                </a:solidFill>
              </a:rPr>
              <a:t>Presentation + Storytelling</a:t>
            </a:r>
            <a:endParaRPr>
              <a:solidFill>
                <a:srgbClr val="385623"/>
              </a:solidFill>
            </a:endParaRPr>
          </a:p>
        </p:txBody>
      </p:sp>
      <p:cxnSp>
        <p:nvCxnSpPr>
          <p:cNvPr id="90" name="Google Shape;90;p13"/>
          <p:cNvCxnSpPr/>
          <p:nvPr/>
        </p:nvCxnSpPr>
        <p:spPr>
          <a:xfrm flipH="1" rot="10800000">
            <a:off x="1854200" y="3301340"/>
            <a:ext cx="8607961" cy="3452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1" name="Google Shape;91;p13"/>
          <p:cNvSpPr/>
          <p:nvPr/>
        </p:nvSpPr>
        <p:spPr>
          <a:xfrm>
            <a:off x="1913467" y="3576934"/>
            <a:ext cx="745066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Nashville Software School</a:t>
            </a:r>
            <a:endParaRPr/>
          </a:p>
        </p:txBody>
      </p:sp>
      <p:pic>
        <p:nvPicPr>
          <p:cNvPr id="92" name="Google Shape;9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95181" y="5569527"/>
            <a:ext cx="983120" cy="976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95181" y="5569527"/>
            <a:ext cx="983120" cy="97656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/>
          <p:nvPr/>
        </p:nvSpPr>
        <p:spPr>
          <a:xfrm>
            <a:off x="1198658" y="484930"/>
            <a:ext cx="608764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 it clean</a:t>
            </a:r>
            <a:endParaRPr/>
          </a:p>
        </p:txBody>
      </p:sp>
      <p:pic>
        <p:nvPicPr>
          <p:cNvPr id="159" name="Google Shape;15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14750" y="1242874"/>
            <a:ext cx="8477250" cy="4326653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 txBox="1"/>
          <p:nvPr/>
        </p:nvSpPr>
        <p:spPr>
          <a:xfrm>
            <a:off x="1198658" y="1580445"/>
            <a:ext cx="264554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Embrace Whitespace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Watch Alignment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Consistent Colors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95181" y="5569527"/>
            <a:ext cx="983120" cy="976566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3"/>
          <p:cNvSpPr/>
          <p:nvPr/>
        </p:nvSpPr>
        <p:spPr>
          <a:xfrm>
            <a:off x="1198658" y="484930"/>
            <a:ext cx="608764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it approachable</a:t>
            </a:r>
            <a:endParaRPr/>
          </a:p>
        </p:txBody>
      </p:sp>
      <p:sp>
        <p:nvSpPr>
          <p:cNvPr id="167" name="Google Shape;167;p23"/>
          <p:cNvSpPr txBox="1"/>
          <p:nvPr/>
        </p:nvSpPr>
        <p:spPr>
          <a:xfrm>
            <a:off x="1198658" y="1582340"/>
            <a:ext cx="264554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Clean Labels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Accessibility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Avoid Jargon</a:t>
            </a:r>
            <a:endParaRPr/>
          </a:p>
        </p:txBody>
      </p:sp>
      <p:pic>
        <p:nvPicPr>
          <p:cNvPr id="168" name="Google Shape;16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2730" y="484930"/>
            <a:ext cx="4456590" cy="6061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/>
        </p:nvSpPr>
        <p:spPr>
          <a:xfrm>
            <a:off x="3479179" y="1122363"/>
            <a:ext cx="4326673" cy="1100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6600"/>
              <a:buFont typeface="Calibri"/>
              <a:buNone/>
            </a:pPr>
            <a:r>
              <a:rPr b="1" lang="en-US" sz="66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/>
          </a:p>
        </p:txBody>
      </p:sp>
      <p:pic>
        <p:nvPicPr>
          <p:cNvPr id="174" name="Google Shape;17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95181" y="5569527"/>
            <a:ext cx="983120" cy="976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/>
        </p:nvSpPr>
        <p:spPr>
          <a:xfrm>
            <a:off x="1333500" y="342900"/>
            <a:ext cx="69088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 Science Process</a:t>
            </a:r>
            <a:endParaRPr/>
          </a:p>
        </p:txBody>
      </p:sp>
      <p:pic>
        <p:nvPicPr>
          <p:cNvPr id="98" name="Google Shape;9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95181" y="5569527"/>
            <a:ext cx="983120" cy="976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33500" y="1050785"/>
            <a:ext cx="8594271" cy="511320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/>
          <p:nvPr/>
        </p:nvSpPr>
        <p:spPr>
          <a:xfrm>
            <a:off x="5551715" y="4261757"/>
            <a:ext cx="3967842" cy="2284336"/>
          </a:xfrm>
          <a:custGeom>
            <a:rect b="b" l="l" r="r" t="t"/>
            <a:pathLst>
              <a:path extrusionOk="0" h="2129883" w="1594624">
                <a:moveTo>
                  <a:pt x="1014761" y="0"/>
                </a:moveTo>
                <a:cubicBezTo>
                  <a:pt x="985024" y="3717"/>
                  <a:pt x="955384" y="8310"/>
                  <a:pt x="925551" y="11151"/>
                </a:cubicBezTo>
                <a:cubicBezTo>
                  <a:pt x="877305" y="15746"/>
                  <a:pt x="828718" y="16639"/>
                  <a:pt x="780585" y="22302"/>
                </a:cubicBezTo>
                <a:cubicBezTo>
                  <a:pt x="724978" y="28844"/>
                  <a:pt x="744130" y="35973"/>
                  <a:pt x="691375" y="55756"/>
                </a:cubicBezTo>
                <a:cubicBezTo>
                  <a:pt x="677025" y="61137"/>
                  <a:pt x="661638" y="63190"/>
                  <a:pt x="646770" y="66907"/>
                </a:cubicBezTo>
                <a:cubicBezTo>
                  <a:pt x="635619" y="74341"/>
                  <a:pt x="625304" y="83216"/>
                  <a:pt x="613317" y="89210"/>
                </a:cubicBezTo>
                <a:cubicBezTo>
                  <a:pt x="595494" y="98122"/>
                  <a:pt x="551929" y="106749"/>
                  <a:pt x="535258" y="111512"/>
                </a:cubicBezTo>
                <a:cubicBezTo>
                  <a:pt x="423234" y="143518"/>
                  <a:pt x="596697" y="98938"/>
                  <a:pt x="457200" y="133815"/>
                </a:cubicBezTo>
                <a:cubicBezTo>
                  <a:pt x="446049" y="141249"/>
                  <a:pt x="435733" y="150124"/>
                  <a:pt x="423746" y="156117"/>
                </a:cubicBezTo>
                <a:cubicBezTo>
                  <a:pt x="413232" y="161374"/>
                  <a:pt x="400371" y="161220"/>
                  <a:pt x="390292" y="167268"/>
                </a:cubicBezTo>
                <a:cubicBezTo>
                  <a:pt x="381277" y="172677"/>
                  <a:pt x="375424" y="182137"/>
                  <a:pt x="367990" y="189571"/>
                </a:cubicBezTo>
                <a:cubicBezTo>
                  <a:pt x="364273" y="200722"/>
                  <a:pt x="362096" y="212511"/>
                  <a:pt x="356839" y="223024"/>
                </a:cubicBezTo>
                <a:cubicBezTo>
                  <a:pt x="341314" y="254073"/>
                  <a:pt x="325744" y="265271"/>
                  <a:pt x="301083" y="289932"/>
                </a:cubicBezTo>
                <a:cubicBezTo>
                  <a:pt x="297366" y="301083"/>
                  <a:pt x="295979" y="313306"/>
                  <a:pt x="289931" y="323385"/>
                </a:cubicBezTo>
                <a:cubicBezTo>
                  <a:pt x="284522" y="332400"/>
                  <a:pt x="274197" y="337478"/>
                  <a:pt x="267629" y="345688"/>
                </a:cubicBezTo>
                <a:cubicBezTo>
                  <a:pt x="211366" y="416018"/>
                  <a:pt x="276871" y="347597"/>
                  <a:pt x="223024" y="401444"/>
                </a:cubicBezTo>
                <a:cubicBezTo>
                  <a:pt x="215590" y="423746"/>
                  <a:pt x="211236" y="447324"/>
                  <a:pt x="200722" y="468351"/>
                </a:cubicBezTo>
                <a:cubicBezTo>
                  <a:pt x="193288" y="483219"/>
                  <a:pt x="184593" y="497522"/>
                  <a:pt x="178419" y="512956"/>
                </a:cubicBezTo>
                <a:cubicBezTo>
                  <a:pt x="151917" y="579211"/>
                  <a:pt x="161397" y="566960"/>
                  <a:pt x="144966" y="624468"/>
                </a:cubicBezTo>
                <a:cubicBezTo>
                  <a:pt x="141737" y="635770"/>
                  <a:pt x="137043" y="646620"/>
                  <a:pt x="133814" y="657922"/>
                </a:cubicBezTo>
                <a:cubicBezTo>
                  <a:pt x="129604" y="672658"/>
                  <a:pt x="127067" y="687847"/>
                  <a:pt x="122663" y="702527"/>
                </a:cubicBezTo>
                <a:cubicBezTo>
                  <a:pt x="115908" y="725044"/>
                  <a:pt x="107795" y="747132"/>
                  <a:pt x="100361" y="769434"/>
                </a:cubicBezTo>
                <a:lnTo>
                  <a:pt x="89210" y="802888"/>
                </a:lnTo>
                <a:lnTo>
                  <a:pt x="44605" y="936702"/>
                </a:lnTo>
                <a:lnTo>
                  <a:pt x="33453" y="970156"/>
                </a:lnTo>
                <a:cubicBezTo>
                  <a:pt x="23900" y="998816"/>
                  <a:pt x="16751" y="1017414"/>
                  <a:pt x="11151" y="1048215"/>
                </a:cubicBezTo>
                <a:cubicBezTo>
                  <a:pt x="6449" y="1074075"/>
                  <a:pt x="3717" y="1100254"/>
                  <a:pt x="0" y="1126273"/>
                </a:cubicBezTo>
                <a:cubicBezTo>
                  <a:pt x="3717" y="1230351"/>
                  <a:pt x="4851" y="1334553"/>
                  <a:pt x="11151" y="1438507"/>
                </a:cubicBezTo>
                <a:cubicBezTo>
                  <a:pt x="12552" y="1461627"/>
                  <a:pt x="28019" y="1514417"/>
                  <a:pt x="33453" y="1538868"/>
                </a:cubicBezTo>
                <a:cubicBezTo>
                  <a:pt x="67462" y="1691905"/>
                  <a:pt x="25866" y="1523460"/>
                  <a:pt x="55756" y="1628078"/>
                </a:cubicBezTo>
                <a:cubicBezTo>
                  <a:pt x="59966" y="1642814"/>
                  <a:pt x="61526" y="1658333"/>
                  <a:pt x="66907" y="1672683"/>
                </a:cubicBezTo>
                <a:cubicBezTo>
                  <a:pt x="81601" y="1711867"/>
                  <a:pt x="111586" y="1750853"/>
                  <a:pt x="133814" y="1784195"/>
                </a:cubicBezTo>
                <a:cubicBezTo>
                  <a:pt x="141248" y="1795346"/>
                  <a:pt x="146640" y="1808172"/>
                  <a:pt x="156117" y="1817649"/>
                </a:cubicBezTo>
                <a:cubicBezTo>
                  <a:pt x="167268" y="1828800"/>
                  <a:pt x="179474" y="1838987"/>
                  <a:pt x="189570" y="1851102"/>
                </a:cubicBezTo>
                <a:cubicBezTo>
                  <a:pt x="198150" y="1861398"/>
                  <a:pt x="202396" y="1875079"/>
                  <a:pt x="211873" y="1884556"/>
                </a:cubicBezTo>
                <a:cubicBezTo>
                  <a:pt x="221350" y="1894033"/>
                  <a:pt x="235850" y="1897382"/>
                  <a:pt x="245327" y="1906859"/>
                </a:cubicBezTo>
                <a:cubicBezTo>
                  <a:pt x="258469" y="1920001"/>
                  <a:pt x="264889" y="1939116"/>
                  <a:pt x="278780" y="1951463"/>
                </a:cubicBezTo>
                <a:cubicBezTo>
                  <a:pt x="298814" y="1969271"/>
                  <a:pt x="323385" y="1981199"/>
                  <a:pt x="345688" y="1996068"/>
                </a:cubicBezTo>
                <a:cubicBezTo>
                  <a:pt x="356839" y="2003502"/>
                  <a:pt x="366427" y="2014133"/>
                  <a:pt x="379141" y="2018371"/>
                </a:cubicBezTo>
                <a:cubicBezTo>
                  <a:pt x="390292" y="2022088"/>
                  <a:pt x="402081" y="2024265"/>
                  <a:pt x="412595" y="2029522"/>
                </a:cubicBezTo>
                <a:cubicBezTo>
                  <a:pt x="424582" y="2035515"/>
                  <a:pt x="433454" y="2047244"/>
                  <a:pt x="446049" y="2051824"/>
                </a:cubicBezTo>
                <a:cubicBezTo>
                  <a:pt x="474855" y="2062299"/>
                  <a:pt x="506179" y="2064434"/>
                  <a:pt x="535258" y="2074127"/>
                </a:cubicBezTo>
                <a:lnTo>
                  <a:pt x="635619" y="2107580"/>
                </a:lnTo>
                <a:cubicBezTo>
                  <a:pt x="646770" y="2111297"/>
                  <a:pt x="657669" y="2115881"/>
                  <a:pt x="669073" y="2118732"/>
                </a:cubicBezTo>
                <a:lnTo>
                  <a:pt x="713678" y="2129883"/>
                </a:lnTo>
                <a:cubicBezTo>
                  <a:pt x="784027" y="2127177"/>
                  <a:pt x="955516" y="2135903"/>
                  <a:pt x="1059366" y="2107580"/>
                </a:cubicBezTo>
                <a:cubicBezTo>
                  <a:pt x="1082046" y="2101394"/>
                  <a:pt x="1103971" y="2092712"/>
                  <a:pt x="1126273" y="2085278"/>
                </a:cubicBezTo>
                <a:lnTo>
                  <a:pt x="1159727" y="2074127"/>
                </a:lnTo>
                <a:lnTo>
                  <a:pt x="1193180" y="2062976"/>
                </a:lnTo>
                <a:cubicBezTo>
                  <a:pt x="1200614" y="2055542"/>
                  <a:pt x="1207072" y="2046981"/>
                  <a:pt x="1215483" y="2040673"/>
                </a:cubicBezTo>
                <a:cubicBezTo>
                  <a:pt x="1215516" y="2040648"/>
                  <a:pt x="1299100" y="1984929"/>
                  <a:pt x="1315844" y="1973766"/>
                </a:cubicBezTo>
                <a:cubicBezTo>
                  <a:pt x="1326995" y="1966332"/>
                  <a:pt x="1339820" y="1960939"/>
                  <a:pt x="1349297" y="1951463"/>
                </a:cubicBezTo>
                <a:cubicBezTo>
                  <a:pt x="1356731" y="1944029"/>
                  <a:pt x="1363390" y="1935729"/>
                  <a:pt x="1371600" y="1929161"/>
                </a:cubicBezTo>
                <a:cubicBezTo>
                  <a:pt x="1403798" y="1903403"/>
                  <a:pt x="1403424" y="1914471"/>
                  <a:pt x="1427356" y="1884556"/>
                </a:cubicBezTo>
                <a:cubicBezTo>
                  <a:pt x="1471088" y="1829891"/>
                  <a:pt x="1430704" y="1866711"/>
                  <a:pt x="1471961" y="1784195"/>
                </a:cubicBezTo>
                <a:cubicBezTo>
                  <a:pt x="1504775" y="1718565"/>
                  <a:pt x="1489008" y="1755357"/>
                  <a:pt x="1516566" y="1672683"/>
                </a:cubicBezTo>
                <a:cubicBezTo>
                  <a:pt x="1520283" y="1661532"/>
                  <a:pt x="1524866" y="1650633"/>
                  <a:pt x="1527717" y="1639229"/>
                </a:cubicBezTo>
                <a:cubicBezTo>
                  <a:pt x="1535151" y="1609492"/>
                  <a:pt x="1540326" y="1579098"/>
                  <a:pt x="1550019" y="1550019"/>
                </a:cubicBezTo>
                <a:cubicBezTo>
                  <a:pt x="1576753" y="1469817"/>
                  <a:pt x="1544320" y="1569967"/>
                  <a:pt x="1572322" y="1471961"/>
                </a:cubicBezTo>
                <a:cubicBezTo>
                  <a:pt x="1604307" y="1360017"/>
                  <a:pt x="1559777" y="1533292"/>
                  <a:pt x="1594624" y="1393902"/>
                </a:cubicBezTo>
                <a:cubicBezTo>
                  <a:pt x="1590907" y="1278673"/>
                  <a:pt x="1589696" y="1163336"/>
                  <a:pt x="1583473" y="1048215"/>
                </a:cubicBezTo>
                <a:cubicBezTo>
                  <a:pt x="1582253" y="1025638"/>
                  <a:pt x="1575310" y="1003719"/>
                  <a:pt x="1572322" y="981307"/>
                </a:cubicBezTo>
                <a:cubicBezTo>
                  <a:pt x="1567873" y="947943"/>
                  <a:pt x="1564361" y="914454"/>
                  <a:pt x="1561170" y="880946"/>
                </a:cubicBezTo>
                <a:cubicBezTo>
                  <a:pt x="1544866" y="709755"/>
                  <a:pt x="1557355" y="796575"/>
                  <a:pt x="1538868" y="657922"/>
                </a:cubicBezTo>
                <a:cubicBezTo>
                  <a:pt x="1535394" y="631869"/>
                  <a:pt x="1532419" y="605723"/>
                  <a:pt x="1527717" y="579863"/>
                </a:cubicBezTo>
                <a:cubicBezTo>
                  <a:pt x="1524976" y="564785"/>
                  <a:pt x="1519891" y="550220"/>
                  <a:pt x="1516566" y="535259"/>
                </a:cubicBezTo>
                <a:cubicBezTo>
                  <a:pt x="1507472" y="494335"/>
                  <a:pt x="1505917" y="473745"/>
                  <a:pt x="1494263" y="434898"/>
                </a:cubicBezTo>
                <a:cubicBezTo>
                  <a:pt x="1487508" y="412380"/>
                  <a:pt x="1479395" y="390293"/>
                  <a:pt x="1471961" y="367990"/>
                </a:cubicBezTo>
                <a:lnTo>
                  <a:pt x="1449658" y="301083"/>
                </a:lnTo>
                <a:lnTo>
                  <a:pt x="1427356" y="234176"/>
                </a:lnTo>
                <a:cubicBezTo>
                  <a:pt x="1373504" y="180324"/>
                  <a:pt x="1441936" y="245840"/>
                  <a:pt x="1371600" y="189571"/>
                </a:cubicBezTo>
                <a:cubicBezTo>
                  <a:pt x="1363390" y="183003"/>
                  <a:pt x="1357507" y="173836"/>
                  <a:pt x="1349297" y="167268"/>
                </a:cubicBezTo>
                <a:cubicBezTo>
                  <a:pt x="1338832" y="158896"/>
                  <a:pt x="1326309" y="153338"/>
                  <a:pt x="1315844" y="144966"/>
                </a:cubicBezTo>
                <a:cubicBezTo>
                  <a:pt x="1307634" y="138398"/>
                  <a:pt x="1302945" y="127365"/>
                  <a:pt x="1293541" y="122663"/>
                </a:cubicBezTo>
                <a:cubicBezTo>
                  <a:pt x="1272514" y="112150"/>
                  <a:pt x="1248936" y="107795"/>
                  <a:pt x="1226634" y="100361"/>
                </a:cubicBezTo>
                <a:lnTo>
                  <a:pt x="1126273" y="66907"/>
                </a:lnTo>
                <a:cubicBezTo>
                  <a:pt x="1115122" y="63190"/>
                  <a:pt x="1104483" y="57214"/>
                  <a:pt x="1092819" y="55756"/>
                </a:cubicBezTo>
                <a:lnTo>
                  <a:pt x="1003610" y="44605"/>
                </a:lnTo>
                <a:cubicBezTo>
                  <a:pt x="981227" y="41407"/>
                  <a:pt x="958873" y="37888"/>
                  <a:pt x="936702" y="33454"/>
                </a:cubicBezTo>
                <a:cubicBezTo>
                  <a:pt x="921674" y="30448"/>
                  <a:pt x="907245" y="24632"/>
                  <a:pt x="892097" y="22302"/>
                </a:cubicBezTo>
                <a:cubicBezTo>
                  <a:pt x="816949" y="10741"/>
                  <a:pt x="822203" y="11151"/>
                  <a:pt x="780585" y="11151"/>
                </a:cubicBezTo>
              </a:path>
            </a:pathLst>
          </a:custGeom>
          <a:noFill/>
          <a:ln cap="flat" cmpd="sng" w="76200">
            <a:solidFill>
              <a:srgbClr val="FF2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40952" y="1512258"/>
            <a:ext cx="2641600" cy="461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/>
          <p:nvPr/>
        </p:nvSpPr>
        <p:spPr>
          <a:xfrm>
            <a:off x="300626" y="325678"/>
            <a:ext cx="10947748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Stories will stick with your listener more effectively than statistics will.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Consider an analysis of features that were common to prize winning art in China.</a:t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1250074" y="1503217"/>
            <a:ext cx="465633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could display the data in tabular form:</a:t>
            </a:r>
            <a:endParaRPr/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95181" y="5569527"/>
            <a:ext cx="983120" cy="976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6792" y="767741"/>
            <a:ext cx="9307534" cy="5213397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/>
          <p:nvPr/>
        </p:nvSpPr>
        <p:spPr>
          <a:xfrm>
            <a:off x="939452" y="626397"/>
            <a:ext cx="294361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create a visualization:</a:t>
            </a:r>
            <a:endParaRPr/>
          </a:p>
        </p:txBody>
      </p:sp>
      <p:pic>
        <p:nvPicPr>
          <p:cNvPr id="115" name="Google Shape;11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95181" y="5569527"/>
            <a:ext cx="983120" cy="976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/>
          <p:nvPr/>
        </p:nvSpPr>
        <p:spPr>
          <a:xfrm>
            <a:off x="2871365" y="1345121"/>
            <a:ext cx="454404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https://youtu.be/w9w08-NPivM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939451" y="626397"/>
            <a:ext cx="608764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storytelling makes more of an impact:</a:t>
            </a:r>
            <a:endParaRPr/>
          </a:p>
        </p:txBody>
      </p:sp>
      <p:pic>
        <p:nvPicPr>
          <p:cNvPr id="122" name="Google Shape;12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95181" y="5569527"/>
            <a:ext cx="983120" cy="976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/>
        </p:nvSpPr>
        <p:spPr>
          <a:xfrm>
            <a:off x="851770" y="1327759"/>
            <a:ext cx="10511324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should/does your listener care?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compelling about your findings?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narrative should accompany your findings?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visualization is appropriate to the insights you want to communicate?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851771" y="538619"/>
            <a:ext cx="94571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Some things to keep in mind when creating your presentation</a:t>
            </a:r>
            <a:endParaRPr/>
          </a:p>
        </p:txBody>
      </p:sp>
      <p:pic>
        <p:nvPicPr>
          <p:cNvPr id="129" name="Google Shape;12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95181" y="5569527"/>
            <a:ext cx="983120" cy="976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959004" y="3651337"/>
            <a:ext cx="832996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many ways to think about your data and the story it tells. Here are a few.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https://bi-notes.com/examples-data-storytelling-analytics/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959004" y="1884086"/>
            <a:ext cx="8664498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Hans Rosling is a classic example of effective data storytelling. Here is his TED Talk along with some others.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https://bigdata-madesimple.com/best-ted-videos-on-data-visualization/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851771" y="538619"/>
            <a:ext cx="94571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More examples and inspiration:</a:t>
            </a:r>
            <a:endParaRPr/>
          </a:p>
        </p:txBody>
      </p:sp>
      <p:pic>
        <p:nvPicPr>
          <p:cNvPr id="137" name="Google Shape;137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795181" y="5569527"/>
            <a:ext cx="983120" cy="976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95181" y="5569527"/>
            <a:ext cx="983120" cy="97656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/>
          <p:nvPr/>
        </p:nvSpPr>
        <p:spPr>
          <a:xfrm>
            <a:off x="300626" y="325678"/>
            <a:ext cx="1094774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Think like a designer when creating effective visualizations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/>
          </a:p>
        </p:txBody>
      </p:sp>
      <p:sp>
        <p:nvSpPr>
          <p:cNvPr id="144" name="Google Shape;144;p20"/>
          <p:cNvSpPr txBox="1"/>
          <p:nvPr/>
        </p:nvSpPr>
        <p:spPr>
          <a:xfrm>
            <a:off x="851770" y="1327759"/>
            <a:ext cx="10511324" cy="34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Highlight the important stuff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 it clean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it approachable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95181" y="5569527"/>
            <a:ext cx="983120" cy="97656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/>
          <p:nvPr/>
        </p:nvSpPr>
        <p:spPr>
          <a:xfrm>
            <a:off x="1198658" y="484930"/>
            <a:ext cx="608764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Highlight the important stuff</a:t>
            </a:r>
            <a:endParaRPr/>
          </a:p>
        </p:txBody>
      </p:sp>
      <p:sp>
        <p:nvSpPr>
          <p:cNvPr id="151" name="Google Shape;151;p21"/>
          <p:cNvSpPr txBox="1"/>
          <p:nvPr/>
        </p:nvSpPr>
        <p:spPr>
          <a:xfrm>
            <a:off x="1198658" y="1383344"/>
            <a:ext cx="1710085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Bold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Italics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Underline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Color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Arrows/Lines</a:t>
            </a:r>
            <a:endParaRPr/>
          </a:p>
        </p:txBody>
      </p:sp>
      <p:pic>
        <p:nvPicPr>
          <p:cNvPr descr="Related image" id="152" name="Google Shape;15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63555" y="1189608"/>
            <a:ext cx="6814746" cy="4285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