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7" r:id="rId4"/>
    <p:sldId id="265" r:id="rId5"/>
    <p:sldId id="266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3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64AD0-03CA-E748-95D4-AA377D36D0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A1363-3438-BA4E-B736-129D8746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practice to check your data in a text editor before importing it with</a:t>
            </a:r>
            <a:r>
              <a:rPr lang="en-US" baseline="0" dirty="0"/>
              <a:t> pandas. If you find problems down the line, you can always go back and correct for them upstream </a:t>
            </a:r>
            <a:r>
              <a:rPr lang="mr-IN" baseline="0" dirty="0"/>
              <a:t>–</a:t>
            </a:r>
            <a:r>
              <a:rPr lang="en-US" baseline="0" dirty="0"/>
              <a:t> but early detection of footnotes or other data issues usually means less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1363-3438-BA4E-B736-129D8746C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</a:t>
            </a:r>
            <a:r>
              <a:rPr lang="en-US" baseline="0" dirty="0"/>
              <a:t> to note here that if you want an operation on your data frame to be persistent, either assign the operated on df back to itself or use the `</a:t>
            </a:r>
            <a:r>
              <a:rPr lang="en-US" baseline="0" dirty="0" err="1"/>
              <a:t>inplace</a:t>
            </a:r>
            <a:r>
              <a:rPr lang="en-US" baseline="0" dirty="0"/>
              <a:t> = True` argument when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1363-3438-BA4E-B736-129D8746C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link to the pandas </a:t>
            </a:r>
            <a:r>
              <a:rPr lang="en-US" dirty="0" err="1"/>
              <a:t>api</a:t>
            </a:r>
            <a:r>
              <a:rPr lang="en-US" dirty="0"/>
              <a:t> documentation. You can read about all the methods, properties of series</a:t>
            </a:r>
            <a:r>
              <a:rPr lang="en-US" baseline="0" dirty="0"/>
              <a:t> and dataframes here. In these notes, </a:t>
            </a:r>
            <a:r>
              <a:rPr lang="en-US" dirty="0"/>
              <a:t>`df`</a:t>
            </a:r>
            <a:r>
              <a:rPr lang="en-US" baseline="0" dirty="0"/>
              <a:t> is a placeholder for whatever your data frame is named. The .</a:t>
            </a:r>
            <a:r>
              <a:rPr lang="en-US" baseline="0" dirty="0" err="1"/>
              <a:t>loc</a:t>
            </a:r>
            <a:r>
              <a:rPr lang="en-US" baseline="0" dirty="0"/>
              <a:t> and .</a:t>
            </a:r>
            <a:r>
              <a:rPr lang="en-US" baseline="0" dirty="0" err="1"/>
              <a:t>iloc</a:t>
            </a:r>
            <a:r>
              <a:rPr lang="en-US" baseline="0" dirty="0"/>
              <a:t> methods get a slice of your data frame either by names (for .</a:t>
            </a:r>
            <a:r>
              <a:rPr lang="en-US" baseline="0" dirty="0" err="1"/>
              <a:t>loc</a:t>
            </a:r>
            <a:r>
              <a:rPr lang="en-US" baseline="0" dirty="0"/>
              <a:t>) or index numbers (.</a:t>
            </a:r>
            <a:r>
              <a:rPr lang="en-US" baseline="0" dirty="0" err="1"/>
              <a:t>iloc</a:t>
            </a:r>
            <a:r>
              <a:rPr lang="en-US" baseline="0" dirty="0"/>
              <a:t>). Whiteboard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1363-3438-BA4E-B736-129D8746C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0A9B-4CF4-0944-99E4-2652FCD9C8CC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api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034" y="1122363"/>
            <a:ext cx="7623958" cy="1100137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Intro to commonly used pandas methods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D315E-B241-7A49-867D-EC78A221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4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6" y="228598"/>
            <a:ext cx="111126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Goals for today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Learn some pandas methods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Work on coding tasks 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Use the pandas API to understand methods and their signatures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E9DB2-CB76-7441-B778-F46BB869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E7312-25F7-5F41-ADD7-D863D49B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110F16-4017-664B-BF25-76536705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3" y="370047"/>
            <a:ext cx="11355185" cy="4199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6C358D-AA48-2444-9B48-52A0FCC9AE84}"/>
              </a:ext>
            </a:extLst>
          </p:cNvPr>
          <p:cNvSpPr/>
          <p:nvPr/>
        </p:nvSpPr>
        <p:spPr>
          <a:xfrm>
            <a:off x="5059673" y="51176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So, when thinking about </a:t>
            </a:r>
            <a:r>
              <a:rPr lang="en-US" i="1" dirty="0">
                <a:solidFill>
                  <a:srgbClr val="000000"/>
                </a:solidFill>
                <a:latin typeface="Helvetica Neue" panose="02000503000000020004" pitchFamily="2" charset="0"/>
              </a:rPr>
              <a:t>axes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Axis = 0 --&gt;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Axis = 1 --&gt; Columns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You see this when running 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dataframe.shape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--&gt; (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n_rows,n_cols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9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08" y="522515"/>
            <a:ext cx="1098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Get Data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 Process + Clean Data </a:t>
            </a:r>
            <a:r>
              <a:rPr lang="en-US" sz="3200" b="1">
                <a:solidFill>
                  <a:schemeClr val="accent6">
                    <a:lumMod val="50000"/>
                  </a:schemeClr>
                </a:solidFill>
                <a:sym typeface="Wingdings"/>
              </a:rPr>
              <a:t> Exploratory Data Analysis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517" y="1840675"/>
            <a:ext cx="106521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CSV Workflow</a:t>
            </a:r>
          </a:p>
          <a:p>
            <a:r>
              <a:rPr lang="en-US" dirty="0"/>
              <a:t>Open the file in text editor to determine</a:t>
            </a:r>
          </a:p>
          <a:p>
            <a:r>
              <a:rPr lang="en-US" dirty="0"/>
              <a:t>	- is there a header?  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pandas default is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header = ‘infer’</a:t>
            </a:r>
          </a:p>
          <a:p>
            <a:r>
              <a:rPr lang="en-US" dirty="0"/>
              <a:t>	- are there notes (non-data) at the top?  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pandas default is </a:t>
            </a:r>
            <a:r>
              <a:rPr lang="en-US" b="1" i="1" dirty="0" err="1">
                <a:solidFill>
                  <a:srgbClr val="C00000"/>
                </a:solidFill>
              </a:rPr>
              <a:t>skiprows</a:t>
            </a:r>
            <a:r>
              <a:rPr lang="en-US" b="1" i="1" dirty="0">
                <a:solidFill>
                  <a:srgbClr val="C00000"/>
                </a:solidFill>
              </a:rPr>
              <a:t> = None </a:t>
            </a:r>
            <a:endParaRPr lang="en-US" i="1" dirty="0"/>
          </a:p>
          <a:p>
            <a:r>
              <a:rPr lang="en-US" dirty="0"/>
              <a:t>	- are there footnotes or other (non-data) at the bottom?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pandas default is </a:t>
            </a:r>
            <a:r>
              <a:rPr lang="en-US" b="1" i="1" dirty="0" err="1">
                <a:solidFill>
                  <a:srgbClr val="C00000"/>
                </a:solidFill>
              </a:rPr>
              <a:t>nrows</a:t>
            </a:r>
            <a:r>
              <a:rPr lang="en-US" b="1" i="1" dirty="0">
                <a:solidFill>
                  <a:srgbClr val="C00000"/>
                </a:solidFill>
              </a:rPr>
              <a:t> = None</a:t>
            </a:r>
            <a:endParaRPr lang="en-US" i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Read the file into a pandas </a:t>
            </a:r>
            <a:r>
              <a:rPr lang="en-US" dirty="0" err="1"/>
              <a:t>DataFrame</a:t>
            </a:r>
            <a:r>
              <a:rPr lang="en-US" dirty="0"/>
              <a:t>        </a:t>
            </a:r>
            <a:r>
              <a:rPr lang="en-US" b="1" i="1" dirty="0">
                <a:solidFill>
                  <a:srgbClr val="C00000"/>
                </a:solidFill>
              </a:rPr>
              <a:t>df =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pd.read_csv</a:t>
            </a:r>
            <a:r>
              <a:rPr lang="en-US" b="1" i="1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/>
              <a:t>Check the top and the bottom to ensure all data was read       </a:t>
            </a:r>
            <a:r>
              <a:rPr lang="en-US" b="1" i="1" dirty="0" err="1">
                <a:solidFill>
                  <a:srgbClr val="C00000"/>
                </a:solidFill>
              </a:rPr>
              <a:t>df.head</a:t>
            </a:r>
            <a:r>
              <a:rPr lang="en-US" b="1" i="1" dirty="0">
                <a:solidFill>
                  <a:srgbClr val="C00000"/>
                </a:solidFill>
              </a:rPr>
              <a:t>() </a:t>
            </a:r>
            <a:r>
              <a:rPr lang="en-US" dirty="0"/>
              <a:t>and </a:t>
            </a:r>
            <a:r>
              <a:rPr lang="en-US" b="1" i="1" dirty="0" err="1">
                <a:solidFill>
                  <a:srgbClr val="C00000"/>
                </a:solidFill>
              </a:rPr>
              <a:t>df.tail</a:t>
            </a:r>
            <a:r>
              <a:rPr lang="en-US" b="1" i="1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/>
              <a:t>Look at the dimensions     </a:t>
            </a:r>
            <a:r>
              <a:rPr lang="en-US" b="1" i="1" dirty="0" err="1">
                <a:solidFill>
                  <a:srgbClr val="C00000"/>
                </a:solidFill>
              </a:rPr>
              <a:t>df.shape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01881" y="391886"/>
            <a:ext cx="1805049" cy="1140031"/>
          </a:xfrm>
          <a:custGeom>
            <a:avLst/>
            <a:gdLst>
              <a:gd name="connsiteX0" fmla="*/ 558140 w 1805049"/>
              <a:gd name="connsiteY0" fmla="*/ 0 h 1140031"/>
              <a:gd name="connsiteX1" fmla="*/ 285007 w 1805049"/>
              <a:gd name="connsiteY1" fmla="*/ 23750 h 1140031"/>
              <a:gd name="connsiteX2" fmla="*/ 201880 w 1805049"/>
              <a:gd name="connsiteY2" fmla="*/ 47501 h 1140031"/>
              <a:gd name="connsiteX3" fmla="*/ 95002 w 1805049"/>
              <a:gd name="connsiteY3" fmla="*/ 130628 h 1140031"/>
              <a:gd name="connsiteX4" fmla="*/ 83127 w 1805049"/>
              <a:gd name="connsiteY4" fmla="*/ 166254 h 1140031"/>
              <a:gd name="connsiteX5" fmla="*/ 35625 w 1805049"/>
              <a:gd name="connsiteY5" fmla="*/ 261257 h 1140031"/>
              <a:gd name="connsiteX6" fmla="*/ 0 w 1805049"/>
              <a:gd name="connsiteY6" fmla="*/ 380010 h 1140031"/>
              <a:gd name="connsiteX7" fmla="*/ 23750 w 1805049"/>
              <a:gd name="connsiteY7" fmla="*/ 641267 h 1140031"/>
              <a:gd name="connsiteX8" fmla="*/ 35625 w 1805049"/>
              <a:gd name="connsiteY8" fmla="*/ 676893 h 1140031"/>
              <a:gd name="connsiteX9" fmla="*/ 166254 w 1805049"/>
              <a:gd name="connsiteY9" fmla="*/ 831272 h 1140031"/>
              <a:gd name="connsiteX10" fmla="*/ 237506 w 1805049"/>
              <a:gd name="connsiteY10" fmla="*/ 878774 h 1140031"/>
              <a:gd name="connsiteX11" fmla="*/ 285007 w 1805049"/>
              <a:gd name="connsiteY11" fmla="*/ 914400 h 1140031"/>
              <a:gd name="connsiteX12" fmla="*/ 356259 w 1805049"/>
              <a:gd name="connsiteY12" fmla="*/ 973776 h 1140031"/>
              <a:gd name="connsiteX13" fmla="*/ 451262 w 1805049"/>
              <a:gd name="connsiteY13" fmla="*/ 1021278 h 1140031"/>
              <a:gd name="connsiteX14" fmla="*/ 486888 w 1805049"/>
              <a:gd name="connsiteY14" fmla="*/ 1033153 h 1140031"/>
              <a:gd name="connsiteX15" fmla="*/ 581890 w 1805049"/>
              <a:gd name="connsiteY15" fmla="*/ 1080654 h 1140031"/>
              <a:gd name="connsiteX16" fmla="*/ 700644 w 1805049"/>
              <a:gd name="connsiteY16" fmla="*/ 1104405 h 1140031"/>
              <a:gd name="connsiteX17" fmla="*/ 736270 w 1805049"/>
              <a:gd name="connsiteY17" fmla="*/ 1116280 h 1140031"/>
              <a:gd name="connsiteX18" fmla="*/ 807522 w 1805049"/>
              <a:gd name="connsiteY18" fmla="*/ 1128156 h 1140031"/>
              <a:gd name="connsiteX19" fmla="*/ 866898 w 1805049"/>
              <a:gd name="connsiteY19" fmla="*/ 1140031 h 1140031"/>
              <a:gd name="connsiteX20" fmla="*/ 1401288 w 1805049"/>
              <a:gd name="connsiteY20" fmla="*/ 1128156 h 1140031"/>
              <a:gd name="connsiteX21" fmla="*/ 1448789 w 1805049"/>
              <a:gd name="connsiteY21" fmla="*/ 1116280 h 1140031"/>
              <a:gd name="connsiteX22" fmla="*/ 1567542 w 1805049"/>
              <a:gd name="connsiteY22" fmla="*/ 1080654 h 1140031"/>
              <a:gd name="connsiteX23" fmla="*/ 1603168 w 1805049"/>
              <a:gd name="connsiteY23" fmla="*/ 1056904 h 1140031"/>
              <a:gd name="connsiteX24" fmla="*/ 1686296 w 1805049"/>
              <a:gd name="connsiteY24" fmla="*/ 1009402 h 1140031"/>
              <a:gd name="connsiteX25" fmla="*/ 1745672 w 1805049"/>
              <a:gd name="connsiteY25" fmla="*/ 938150 h 1140031"/>
              <a:gd name="connsiteX26" fmla="*/ 1757548 w 1805049"/>
              <a:gd name="connsiteY26" fmla="*/ 890649 h 1140031"/>
              <a:gd name="connsiteX27" fmla="*/ 1781298 w 1805049"/>
              <a:gd name="connsiteY27" fmla="*/ 831272 h 1140031"/>
              <a:gd name="connsiteX28" fmla="*/ 1793174 w 1805049"/>
              <a:gd name="connsiteY28" fmla="*/ 748145 h 1140031"/>
              <a:gd name="connsiteX29" fmla="*/ 1805049 w 1805049"/>
              <a:gd name="connsiteY29" fmla="*/ 700644 h 1140031"/>
              <a:gd name="connsiteX30" fmla="*/ 1793174 w 1805049"/>
              <a:gd name="connsiteY30" fmla="*/ 463137 h 1140031"/>
              <a:gd name="connsiteX31" fmla="*/ 1769423 w 1805049"/>
              <a:gd name="connsiteY31" fmla="*/ 391885 h 1140031"/>
              <a:gd name="connsiteX32" fmla="*/ 1674420 w 1805049"/>
              <a:gd name="connsiteY32" fmla="*/ 273132 h 1140031"/>
              <a:gd name="connsiteX33" fmla="*/ 1626919 w 1805049"/>
              <a:gd name="connsiteY33" fmla="*/ 237506 h 1140031"/>
              <a:gd name="connsiteX34" fmla="*/ 1555667 w 1805049"/>
              <a:gd name="connsiteY34" fmla="*/ 190005 h 1140031"/>
              <a:gd name="connsiteX35" fmla="*/ 1413163 w 1805049"/>
              <a:gd name="connsiteY35" fmla="*/ 106878 h 1140031"/>
              <a:gd name="connsiteX36" fmla="*/ 1377537 w 1805049"/>
              <a:gd name="connsiteY36" fmla="*/ 83127 h 1140031"/>
              <a:gd name="connsiteX37" fmla="*/ 1223158 w 1805049"/>
              <a:gd name="connsiteY37" fmla="*/ 23750 h 1140031"/>
              <a:gd name="connsiteX38" fmla="*/ 1116280 w 1805049"/>
              <a:gd name="connsiteY38" fmla="*/ 0 h 1140031"/>
              <a:gd name="connsiteX39" fmla="*/ 570015 w 1805049"/>
              <a:gd name="connsiteY39" fmla="*/ 11875 h 1140031"/>
              <a:gd name="connsiteX40" fmla="*/ 534389 w 1805049"/>
              <a:gd name="connsiteY40" fmla="*/ 23750 h 1140031"/>
              <a:gd name="connsiteX41" fmla="*/ 463137 w 1805049"/>
              <a:gd name="connsiteY41" fmla="*/ 23750 h 114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5049" h="1140031">
                <a:moveTo>
                  <a:pt x="558140" y="0"/>
                </a:moveTo>
                <a:cubicBezTo>
                  <a:pt x="426533" y="32900"/>
                  <a:pt x="577877" y="-1717"/>
                  <a:pt x="285007" y="23750"/>
                </a:cubicBezTo>
                <a:cubicBezTo>
                  <a:pt x="264838" y="25504"/>
                  <a:pt x="222713" y="40557"/>
                  <a:pt x="201880" y="47501"/>
                </a:cubicBezTo>
                <a:cubicBezTo>
                  <a:pt x="116654" y="104318"/>
                  <a:pt x="150812" y="74818"/>
                  <a:pt x="95002" y="130628"/>
                </a:cubicBezTo>
                <a:cubicBezTo>
                  <a:pt x="91044" y="142503"/>
                  <a:pt x="88307" y="154858"/>
                  <a:pt x="83127" y="166254"/>
                </a:cubicBezTo>
                <a:cubicBezTo>
                  <a:pt x="68476" y="198486"/>
                  <a:pt x="46821" y="227668"/>
                  <a:pt x="35625" y="261257"/>
                </a:cubicBezTo>
                <a:cubicBezTo>
                  <a:pt x="6714" y="347992"/>
                  <a:pt x="17947" y="308221"/>
                  <a:pt x="0" y="380010"/>
                </a:cubicBezTo>
                <a:cubicBezTo>
                  <a:pt x="8381" y="530863"/>
                  <a:pt x="-4426" y="542648"/>
                  <a:pt x="23750" y="641267"/>
                </a:cubicBezTo>
                <a:cubicBezTo>
                  <a:pt x="27189" y="653303"/>
                  <a:pt x="29546" y="665951"/>
                  <a:pt x="35625" y="676893"/>
                </a:cubicBezTo>
                <a:cubicBezTo>
                  <a:pt x="64401" y="728690"/>
                  <a:pt x="118490" y="799429"/>
                  <a:pt x="166254" y="831272"/>
                </a:cubicBezTo>
                <a:cubicBezTo>
                  <a:pt x="190005" y="847106"/>
                  <a:pt x="214670" y="861647"/>
                  <a:pt x="237506" y="878774"/>
                </a:cubicBezTo>
                <a:cubicBezTo>
                  <a:pt x="253340" y="890649"/>
                  <a:pt x="269980" y="901519"/>
                  <a:pt x="285007" y="914400"/>
                </a:cubicBezTo>
                <a:cubicBezTo>
                  <a:pt x="328985" y="952095"/>
                  <a:pt x="308138" y="947528"/>
                  <a:pt x="356259" y="973776"/>
                </a:cubicBezTo>
                <a:cubicBezTo>
                  <a:pt x="387341" y="990730"/>
                  <a:pt x="417673" y="1010082"/>
                  <a:pt x="451262" y="1021278"/>
                </a:cubicBezTo>
                <a:cubicBezTo>
                  <a:pt x="463137" y="1025236"/>
                  <a:pt x="475492" y="1027973"/>
                  <a:pt x="486888" y="1033153"/>
                </a:cubicBezTo>
                <a:cubicBezTo>
                  <a:pt x="519120" y="1047804"/>
                  <a:pt x="547172" y="1073710"/>
                  <a:pt x="581890" y="1080654"/>
                </a:cubicBezTo>
                <a:cubicBezTo>
                  <a:pt x="621475" y="1088571"/>
                  <a:pt x="662347" y="1091640"/>
                  <a:pt x="700644" y="1104405"/>
                </a:cubicBezTo>
                <a:cubicBezTo>
                  <a:pt x="712519" y="1108363"/>
                  <a:pt x="724050" y="1113565"/>
                  <a:pt x="736270" y="1116280"/>
                </a:cubicBezTo>
                <a:cubicBezTo>
                  <a:pt x="759775" y="1121503"/>
                  <a:pt x="783832" y="1123849"/>
                  <a:pt x="807522" y="1128156"/>
                </a:cubicBezTo>
                <a:cubicBezTo>
                  <a:pt x="827380" y="1131767"/>
                  <a:pt x="847106" y="1136073"/>
                  <a:pt x="866898" y="1140031"/>
                </a:cubicBezTo>
                <a:lnTo>
                  <a:pt x="1401288" y="1128156"/>
                </a:lnTo>
                <a:cubicBezTo>
                  <a:pt x="1417595" y="1127490"/>
                  <a:pt x="1433156" y="1120970"/>
                  <a:pt x="1448789" y="1116280"/>
                </a:cubicBezTo>
                <a:cubicBezTo>
                  <a:pt x="1593348" y="1072912"/>
                  <a:pt x="1458057" y="1108027"/>
                  <a:pt x="1567542" y="1080654"/>
                </a:cubicBezTo>
                <a:cubicBezTo>
                  <a:pt x="1579417" y="1072737"/>
                  <a:pt x="1590776" y="1063985"/>
                  <a:pt x="1603168" y="1056904"/>
                </a:cubicBezTo>
                <a:cubicBezTo>
                  <a:pt x="1640126" y="1035786"/>
                  <a:pt x="1654733" y="1035705"/>
                  <a:pt x="1686296" y="1009402"/>
                </a:cubicBezTo>
                <a:cubicBezTo>
                  <a:pt x="1720585" y="980827"/>
                  <a:pt x="1722319" y="973181"/>
                  <a:pt x="1745672" y="938150"/>
                </a:cubicBezTo>
                <a:cubicBezTo>
                  <a:pt x="1749631" y="922316"/>
                  <a:pt x="1752387" y="906132"/>
                  <a:pt x="1757548" y="890649"/>
                </a:cubicBezTo>
                <a:cubicBezTo>
                  <a:pt x="1764289" y="870426"/>
                  <a:pt x="1776128" y="851952"/>
                  <a:pt x="1781298" y="831272"/>
                </a:cubicBezTo>
                <a:cubicBezTo>
                  <a:pt x="1788087" y="804117"/>
                  <a:pt x="1788167" y="775684"/>
                  <a:pt x="1793174" y="748145"/>
                </a:cubicBezTo>
                <a:cubicBezTo>
                  <a:pt x="1796094" y="732087"/>
                  <a:pt x="1801091" y="716478"/>
                  <a:pt x="1805049" y="700644"/>
                </a:cubicBezTo>
                <a:cubicBezTo>
                  <a:pt x="1801091" y="621475"/>
                  <a:pt x="1802260" y="541882"/>
                  <a:pt x="1793174" y="463137"/>
                </a:cubicBezTo>
                <a:cubicBezTo>
                  <a:pt x="1790304" y="438267"/>
                  <a:pt x="1783310" y="412716"/>
                  <a:pt x="1769423" y="391885"/>
                </a:cubicBezTo>
                <a:cubicBezTo>
                  <a:pt x="1726755" y="327883"/>
                  <a:pt x="1728571" y="320514"/>
                  <a:pt x="1674420" y="273132"/>
                </a:cubicBezTo>
                <a:cubicBezTo>
                  <a:pt x="1659525" y="260099"/>
                  <a:pt x="1641946" y="250387"/>
                  <a:pt x="1626919" y="237506"/>
                </a:cubicBezTo>
                <a:cubicBezTo>
                  <a:pt x="1570312" y="188986"/>
                  <a:pt x="1616266" y="210204"/>
                  <a:pt x="1555667" y="190005"/>
                </a:cubicBezTo>
                <a:cubicBezTo>
                  <a:pt x="1410295" y="93091"/>
                  <a:pt x="1558344" y="187534"/>
                  <a:pt x="1413163" y="106878"/>
                </a:cubicBezTo>
                <a:cubicBezTo>
                  <a:pt x="1400687" y="99947"/>
                  <a:pt x="1390613" y="88848"/>
                  <a:pt x="1377537" y="83127"/>
                </a:cubicBezTo>
                <a:cubicBezTo>
                  <a:pt x="1327025" y="61028"/>
                  <a:pt x="1277222" y="34562"/>
                  <a:pt x="1223158" y="23750"/>
                </a:cubicBezTo>
                <a:cubicBezTo>
                  <a:pt x="1147777" y="8674"/>
                  <a:pt x="1183363" y="16770"/>
                  <a:pt x="1116280" y="0"/>
                </a:cubicBezTo>
                <a:lnTo>
                  <a:pt x="570015" y="11875"/>
                </a:lnTo>
                <a:cubicBezTo>
                  <a:pt x="557508" y="12385"/>
                  <a:pt x="546830" y="22368"/>
                  <a:pt x="534389" y="23750"/>
                </a:cubicBezTo>
                <a:cubicBezTo>
                  <a:pt x="510784" y="26373"/>
                  <a:pt x="486888" y="23750"/>
                  <a:pt x="463137" y="2375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4921C-0410-FD4F-B65C-4803370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08" y="522516"/>
            <a:ext cx="1098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Get Data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 Process + Clean Data  Exploratory Data Analysis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410691" y="157198"/>
            <a:ext cx="3716977" cy="1255967"/>
          </a:xfrm>
          <a:custGeom>
            <a:avLst/>
            <a:gdLst>
              <a:gd name="connsiteX0" fmla="*/ 973777 w 3716977"/>
              <a:gd name="connsiteY0" fmla="*/ 56559 h 1255967"/>
              <a:gd name="connsiteX1" fmla="*/ 213756 w 3716977"/>
              <a:gd name="connsiteY1" fmla="*/ 80309 h 1255967"/>
              <a:gd name="connsiteX2" fmla="*/ 178130 w 3716977"/>
              <a:gd name="connsiteY2" fmla="*/ 104060 h 1255967"/>
              <a:gd name="connsiteX3" fmla="*/ 106878 w 3716977"/>
              <a:gd name="connsiteY3" fmla="*/ 175312 h 1255967"/>
              <a:gd name="connsiteX4" fmla="*/ 83127 w 3716977"/>
              <a:gd name="connsiteY4" fmla="*/ 210938 h 1255967"/>
              <a:gd name="connsiteX5" fmla="*/ 35626 w 3716977"/>
              <a:gd name="connsiteY5" fmla="*/ 294065 h 1255967"/>
              <a:gd name="connsiteX6" fmla="*/ 11875 w 3716977"/>
              <a:gd name="connsiteY6" fmla="*/ 484071 h 1255967"/>
              <a:gd name="connsiteX7" fmla="*/ 0 w 3716977"/>
              <a:gd name="connsiteY7" fmla="*/ 555322 h 1255967"/>
              <a:gd name="connsiteX8" fmla="*/ 11875 w 3716977"/>
              <a:gd name="connsiteY8" fmla="*/ 780954 h 1255967"/>
              <a:gd name="connsiteX9" fmla="*/ 59377 w 3716977"/>
              <a:gd name="connsiteY9" fmla="*/ 852206 h 1255967"/>
              <a:gd name="connsiteX10" fmla="*/ 83127 w 3716977"/>
              <a:gd name="connsiteY10" fmla="*/ 887832 h 1255967"/>
              <a:gd name="connsiteX11" fmla="*/ 166254 w 3716977"/>
              <a:gd name="connsiteY11" fmla="*/ 959084 h 1255967"/>
              <a:gd name="connsiteX12" fmla="*/ 201880 w 3716977"/>
              <a:gd name="connsiteY12" fmla="*/ 970959 h 1255967"/>
              <a:gd name="connsiteX13" fmla="*/ 237506 w 3716977"/>
              <a:gd name="connsiteY13" fmla="*/ 994709 h 1255967"/>
              <a:gd name="connsiteX14" fmla="*/ 320634 w 3716977"/>
              <a:gd name="connsiteY14" fmla="*/ 1030335 h 1255967"/>
              <a:gd name="connsiteX15" fmla="*/ 380010 w 3716977"/>
              <a:gd name="connsiteY15" fmla="*/ 1054086 h 1255967"/>
              <a:gd name="connsiteX16" fmla="*/ 451262 w 3716977"/>
              <a:gd name="connsiteY16" fmla="*/ 1077837 h 1255967"/>
              <a:gd name="connsiteX17" fmla="*/ 581891 w 3716977"/>
              <a:gd name="connsiteY17" fmla="*/ 1089712 h 1255967"/>
              <a:gd name="connsiteX18" fmla="*/ 831273 w 3716977"/>
              <a:gd name="connsiteY18" fmla="*/ 1113463 h 1255967"/>
              <a:gd name="connsiteX19" fmla="*/ 1033153 w 3716977"/>
              <a:gd name="connsiteY19" fmla="*/ 1125338 h 1255967"/>
              <a:gd name="connsiteX20" fmla="*/ 1353787 w 3716977"/>
              <a:gd name="connsiteY20" fmla="*/ 1137213 h 1255967"/>
              <a:gd name="connsiteX21" fmla="*/ 1460665 w 3716977"/>
              <a:gd name="connsiteY21" fmla="*/ 1149089 h 1255967"/>
              <a:gd name="connsiteX22" fmla="*/ 2006930 w 3716977"/>
              <a:gd name="connsiteY22" fmla="*/ 1196590 h 1255967"/>
              <a:gd name="connsiteX23" fmla="*/ 2149434 w 3716977"/>
              <a:gd name="connsiteY23" fmla="*/ 1220341 h 1255967"/>
              <a:gd name="connsiteX24" fmla="*/ 2636322 w 3716977"/>
              <a:gd name="connsiteY24" fmla="*/ 1255967 h 1255967"/>
              <a:gd name="connsiteX25" fmla="*/ 3063834 w 3716977"/>
              <a:gd name="connsiteY25" fmla="*/ 1232216 h 1255967"/>
              <a:gd name="connsiteX26" fmla="*/ 3087584 w 3716977"/>
              <a:gd name="connsiteY26" fmla="*/ 1160964 h 1255967"/>
              <a:gd name="connsiteX27" fmla="*/ 3182587 w 3716977"/>
              <a:gd name="connsiteY27" fmla="*/ 1077837 h 1255967"/>
              <a:gd name="connsiteX28" fmla="*/ 3218213 w 3716977"/>
              <a:gd name="connsiteY28" fmla="*/ 1054086 h 1255967"/>
              <a:gd name="connsiteX29" fmla="*/ 3360717 w 3716977"/>
              <a:gd name="connsiteY29" fmla="*/ 994709 h 1255967"/>
              <a:gd name="connsiteX30" fmla="*/ 3491345 w 3716977"/>
              <a:gd name="connsiteY30" fmla="*/ 970959 h 1255967"/>
              <a:gd name="connsiteX31" fmla="*/ 3526971 w 3716977"/>
              <a:gd name="connsiteY31" fmla="*/ 959084 h 1255967"/>
              <a:gd name="connsiteX32" fmla="*/ 3621974 w 3716977"/>
              <a:gd name="connsiteY32" fmla="*/ 935333 h 1255967"/>
              <a:gd name="connsiteX33" fmla="*/ 3645725 w 3716977"/>
              <a:gd name="connsiteY33" fmla="*/ 899707 h 1255967"/>
              <a:gd name="connsiteX34" fmla="*/ 3681351 w 3716977"/>
              <a:gd name="connsiteY34" fmla="*/ 864081 h 1255967"/>
              <a:gd name="connsiteX35" fmla="*/ 3716977 w 3716977"/>
              <a:gd name="connsiteY35" fmla="*/ 780954 h 1255967"/>
              <a:gd name="connsiteX36" fmla="*/ 3705101 w 3716977"/>
              <a:gd name="connsiteY36" fmla="*/ 614699 h 1255967"/>
              <a:gd name="connsiteX37" fmla="*/ 3657600 w 3716977"/>
              <a:gd name="connsiteY37" fmla="*/ 579073 h 1255967"/>
              <a:gd name="connsiteX38" fmla="*/ 3621974 w 3716977"/>
              <a:gd name="connsiteY38" fmla="*/ 543447 h 1255967"/>
              <a:gd name="connsiteX39" fmla="*/ 3467595 w 3716977"/>
              <a:gd name="connsiteY39" fmla="*/ 448445 h 1255967"/>
              <a:gd name="connsiteX40" fmla="*/ 3336966 w 3716977"/>
              <a:gd name="connsiteY40" fmla="*/ 377193 h 1255967"/>
              <a:gd name="connsiteX41" fmla="*/ 3265714 w 3716977"/>
              <a:gd name="connsiteY41" fmla="*/ 353442 h 1255967"/>
              <a:gd name="connsiteX42" fmla="*/ 3230088 w 3716977"/>
              <a:gd name="connsiteY42" fmla="*/ 329691 h 1255967"/>
              <a:gd name="connsiteX43" fmla="*/ 3194462 w 3716977"/>
              <a:gd name="connsiteY43" fmla="*/ 317816 h 1255967"/>
              <a:gd name="connsiteX44" fmla="*/ 3111335 w 3716977"/>
              <a:gd name="connsiteY44" fmla="*/ 282190 h 1255967"/>
              <a:gd name="connsiteX45" fmla="*/ 3075709 w 3716977"/>
              <a:gd name="connsiteY45" fmla="*/ 258439 h 1255967"/>
              <a:gd name="connsiteX46" fmla="*/ 3040083 w 3716977"/>
              <a:gd name="connsiteY46" fmla="*/ 246564 h 1255967"/>
              <a:gd name="connsiteX47" fmla="*/ 2956956 w 3716977"/>
              <a:gd name="connsiteY47" fmla="*/ 199063 h 1255967"/>
              <a:gd name="connsiteX48" fmla="*/ 2921330 w 3716977"/>
              <a:gd name="connsiteY48" fmla="*/ 187187 h 1255967"/>
              <a:gd name="connsiteX49" fmla="*/ 2885704 w 3716977"/>
              <a:gd name="connsiteY49" fmla="*/ 163437 h 1255967"/>
              <a:gd name="connsiteX50" fmla="*/ 2826327 w 3716977"/>
              <a:gd name="connsiteY50" fmla="*/ 139686 h 1255967"/>
              <a:gd name="connsiteX51" fmla="*/ 2778826 w 3716977"/>
              <a:gd name="connsiteY51" fmla="*/ 115935 h 1255967"/>
              <a:gd name="connsiteX52" fmla="*/ 2707574 w 3716977"/>
              <a:gd name="connsiteY52" fmla="*/ 104060 h 1255967"/>
              <a:gd name="connsiteX53" fmla="*/ 2612571 w 3716977"/>
              <a:gd name="connsiteY53" fmla="*/ 80309 h 1255967"/>
              <a:gd name="connsiteX54" fmla="*/ 2553195 w 3716977"/>
              <a:gd name="connsiteY54" fmla="*/ 68434 h 1255967"/>
              <a:gd name="connsiteX55" fmla="*/ 2481943 w 3716977"/>
              <a:gd name="connsiteY55" fmla="*/ 44684 h 1255967"/>
              <a:gd name="connsiteX56" fmla="*/ 2363190 w 3716977"/>
              <a:gd name="connsiteY56" fmla="*/ 32808 h 1255967"/>
              <a:gd name="connsiteX57" fmla="*/ 2327564 w 3716977"/>
              <a:gd name="connsiteY57" fmla="*/ 20933 h 1255967"/>
              <a:gd name="connsiteX58" fmla="*/ 1531917 w 3716977"/>
              <a:gd name="connsiteY58" fmla="*/ 20933 h 1255967"/>
              <a:gd name="connsiteX59" fmla="*/ 1425039 w 3716977"/>
              <a:gd name="connsiteY59" fmla="*/ 44684 h 1255967"/>
              <a:gd name="connsiteX60" fmla="*/ 1330036 w 3716977"/>
              <a:gd name="connsiteY60" fmla="*/ 56559 h 1255967"/>
              <a:gd name="connsiteX61" fmla="*/ 1282535 w 3716977"/>
              <a:gd name="connsiteY61" fmla="*/ 68434 h 1255967"/>
              <a:gd name="connsiteX62" fmla="*/ 1211283 w 3716977"/>
              <a:gd name="connsiteY62" fmla="*/ 80309 h 1255967"/>
              <a:gd name="connsiteX63" fmla="*/ 1140031 w 3716977"/>
              <a:gd name="connsiteY63" fmla="*/ 104060 h 1255967"/>
              <a:gd name="connsiteX64" fmla="*/ 1104405 w 3716977"/>
              <a:gd name="connsiteY64" fmla="*/ 115935 h 1255967"/>
              <a:gd name="connsiteX65" fmla="*/ 1056904 w 3716977"/>
              <a:gd name="connsiteY65" fmla="*/ 127811 h 1255967"/>
              <a:gd name="connsiteX66" fmla="*/ 855023 w 3716977"/>
              <a:gd name="connsiteY66" fmla="*/ 115935 h 1255967"/>
              <a:gd name="connsiteX67" fmla="*/ 819397 w 3716977"/>
              <a:gd name="connsiteY67" fmla="*/ 92185 h 1255967"/>
              <a:gd name="connsiteX68" fmla="*/ 783771 w 3716977"/>
              <a:gd name="connsiteY68" fmla="*/ 80309 h 125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16977" h="1255967">
                <a:moveTo>
                  <a:pt x="973777" y="56559"/>
                </a:moveTo>
                <a:cubicBezTo>
                  <a:pt x="688168" y="127958"/>
                  <a:pt x="1054071" y="40294"/>
                  <a:pt x="213756" y="80309"/>
                </a:cubicBezTo>
                <a:cubicBezTo>
                  <a:pt x="199500" y="80988"/>
                  <a:pt x="188797" y="94578"/>
                  <a:pt x="178130" y="104060"/>
                </a:cubicBezTo>
                <a:cubicBezTo>
                  <a:pt x="153026" y="126375"/>
                  <a:pt x="125510" y="147365"/>
                  <a:pt x="106878" y="175312"/>
                </a:cubicBezTo>
                <a:cubicBezTo>
                  <a:pt x="98961" y="187187"/>
                  <a:pt x="90208" y="198546"/>
                  <a:pt x="83127" y="210938"/>
                </a:cubicBezTo>
                <a:cubicBezTo>
                  <a:pt x="22860" y="316405"/>
                  <a:pt x="93492" y="207267"/>
                  <a:pt x="35626" y="294065"/>
                </a:cubicBezTo>
                <a:cubicBezTo>
                  <a:pt x="10658" y="418908"/>
                  <a:pt x="35366" y="284402"/>
                  <a:pt x="11875" y="484071"/>
                </a:cubicBezTo>
                <a:cubicBezTo>
                  <a:pt x="9062" y="507984"/>
                  <a:pt x="3958" y="531572"/>
                  <a:pt x="0" y="555322"/>
                </a:cubicBezTo>
                <a:cubicBezTo>
                  <a:pt x="3958" y="630533"/>
                  <a:pt x="-2895" y="707102"/>
                  <a:pt x="11875" y="780954"/>
                </a:cubicBezTo>
                <a:cubicBezTo>
                  <a:pt x="17473" y="808945"/>
                  <a:pt x="43543" y="828455"/>
                  <a:pt x="59377" y="852206"/>
                </a:cubicBezTo>
                <a:cubicBezTo>
                  <a:pt x="67294" y="864081"/>
                  <a:pt x="73035" y="877740"/>
                  <a:pt x="83127" y="887832"/>
                </a:cubicBezTo>
                <a:cubicBezTo>
                  <a:pt x="111203" y="915908"/>
                  <a:pt x="130709" y="938772"/>
                  <a:pt x="166254" y="959084"/>
                </a:cubicBezTo>
                <a:cubicBezTo>
                  <a:pt x="177122" y="965294"/>
                  <a:pt x="190684" y="965361"/>
                  <a:pt x="201880" y="970959"/>
                </a:cubicBezTo>
                <a:cubicBezTo>
                  <a:pt x="214646" y="977342"/>
                  <a:pt x="225114" y="987628"/>
                  <a:pt x="237506" y="994709"/>
                </a:cubicBezTo>
                <a:cubicBezTo>
                  <a:pt x="290592" y="1025043"/>
                  <a:pt x="272182" y="1012165"/>
                  <a:pt x="320634" y="1030335"/>
                </a:cubicBezTo>
                <a:cubicBezTo>
                  <a:pt x="340593" y="1037820"/>
                  <a:pt x="359977" y="1046801"/>
                  <a:pt x="380010" y="1054086"/>
                </a:cubicBezTo>
                <a:cubicBezTo>
                  <a:pt x="403538" y="1062642"/>
                  <a:pt x="426329" y="1075570"/>
                  <a:pt x="451262" y="1077837"/>
                </a:cubicBezTo>
                <a:lnTo>
                  <a:pt x="581891" y="1089712"/>
                </a:lnTo>
                <a:cubicBezTo>
                  <a:pt x="729303" y="1104453"/>
                  <a:pt x="662144" y="1101799"/>
                  <a:pt x="831273" y="1113463"/>
                </a:cubicBezTo>
                <a:cubicBezTo>
                  <a:pt x="898523" y="1118101"/>
                  <a:pt x="965813" y="1122277"/>
                  <a:pt x="1033153" y="1125338"/>
                </a:cubicBezTo>
                <a:lnTo>
                  <a:pt x="1353787" y="1137213"/>
                </a:lnTo>
                <a:lnTo>
                  <a:pt x="1460665" y="1149089"/>
                </a:lnTo>
                <a:lnTo>
                  <a:pt x="2006930" y="1196590"/>
                </a:lnTo>
                <a:cubicBezTo>
                  <a:pt x="2054431" y="1204507"/>
                  <a:pt x="2101542" y="1215300"/>
                  <a:pt x="2149434" y="1220341"/>
                </a:cubicBezTo>
                <a:cubicBezTo>
                  <a:pt x="2247205" y="1230633"/>
                  <a:pt x="2511038" y="1247614"/>
                  <a:pt x="2636322" y="1255967"/>
                </a:cubicBezTo>
                <a:cubicBezTo>
                  <a:pt x="2778826" y="1248050"/>
                  <a:pt x="2924172" y="1261619"/>
                  <a:pt x="3063834" y="1232216"/>
                </a:cubicBezTo>
                <a:cubicBezTo>
                  <a:pt x="3088332" y="1227058"/>
                  <a:pt x="3076388" y="1183356"/>
                  <a:pt x="3087584" y="1160964"/>
                </a:cubicBezTo>
                <a:cubicBezTo>
                  <a:pt x="3114261" y="1107610"/>
                  <a:pt x="3132825" y="1108938"/>
                  <a:pt x="3182587" y="1077837"/>
                </a:cubicBezTo>
                <a:cubicBezTo>
                  <a:pt x="3194690" y="1070273"/>
                  <a:pt x="3205821" y="1061167"/>
                  <a:pt x="3218213" y="1054086"/>
                </a:cubicBezTo>
                <a:cubicBezTo>
                  <a:pt x="3260004" y="1030205"/>
                  <a:pt x="3317842" y="1007901"/>
                  <a:pt x="3360717" y="994709"/>
                </a:cubicBezTo>
                <a:cubicBezTo>
                  <a:pt x="3388812" y="986065"/>
                  <a:pt x="3465667" y="976665"/>
                  <a:pt x="3491345" y="970959"/>
                </a:cubicBezTo>
                <a:cubicBezTo>
                  <a:pt x="3503565" y="968244"/>
                  <a:pt x="3514827" y="962120"/>
                  <a:pt x="3526971" y="959084"/>
                </a:cubicBezTo>
                <a:lnTo>
                  <a:pt x="3621974" y="935333"/>
                </a:lnTo>
                <a:cubicBezTo>
                  <a:pt x="3629891" y="923458"/>
                  <a:pt x="3636588" y="910671"/>
                  <a:pt x="3645725" y="899707"/>
                </a:cubicBezTo>
                <a:cubicBezTo>
                  <a:pt x="3656476" y="886805"/>
                  <a:pt x="3671590" y="877747"/>
                  <a:pt x="3681351" y="864081"/>
                </a:cubicBezTo>
                <a:cubicBezTo>
                  <a:pt x="3699692" y="838404"/>
                  <a:pt x="3707286" y="810025"/>
                  <a:pt x="3716977" y="780954"/>
                </a:cubicBezTo>
                <a:cubicBezTo>
                  <a:pt x="3713018" y="725536"/>
                  <a:pt x="3720778" y="668001"/>
                  <a:pt x="3705101" y="614699"/>
                </a:cubicBezTo>
                <a:cubicBezTo>
                  <a:pt x="3699516" y="595711"/>
                  <a:pt x="3672627" y="591954"/>
                  <a:pt x="3657600" y="579073"/>
                </a:cubicBezTo>
                <a:cubicBezTo>
                  <a:pt x="3644849" y="568143"/>
                  <a:pt x="3635556" y="553325"/>
                  <a:pt x="3621974" y="543447"/>
                </a:cubicBezTo>
                <a:cubicBezTo>
                  <a:pt x="3599482" y="527089"/>
                  <a:pt x="3502078" y="469135"/>
                  <a:pt x="3467595" y="448445"/>
                </a:cubicBezTo>
                <a:cubicBezTo>
                  <a:pt x="3421758" y="420943"/>
                  <a:pt x="3387090" y="398078"/>
                  <a:pt x="3336966" y="377193"/>
                </a:cubicBezTo>
                <a:cubicBezTo>
                  <a:pt x="3313856" y="367564"/>
                  <a:pt x="3265714" y="353442"/>
                  <a:pt x="3265714" y="353442"/>
                </a:cubicBezTo>
                <a:cubicBezTo>
                  <a:pt x="3253839" y="345525"/>
                  <a:pt x="3242854" y="336074"/>
                  <a:pt x="3230088" y="329691"/>
                </a:cubicBezTo>
                <a:cubicBezTo>
                  <a:pt x="3218892" y="324093"/>
                  <a:pt x="3206084" y="322465"/>
                  <a:pt x="3194462" y="317816"/>
                </a:cubicBezTo>
                <a:cubicBezTo>
                  <a:pt x="3166472" y="306620"/>
                  <a:pt x="3138299" y="295672"/>
                  <a:pt x="3111335" y="282190"/>
                </a:cubicBezTo>
                <a:cubicBezTo>
                  <a:pt x="3098569" y="275807"/>
                  <a:pt x="3088475" y="264822"/>
                  <a:pt x="3075709" y="258439"/>
                </a:cubicBezTo>
                <a:cubicBezTo>
                  <a:pt x="3064513" y="252841"/>
                  <a:pt x="3051589" y="251495"/>
                  <a:pt x="3040083" y="246564"/>
                </a:cubicBezTo>
                <a:cubicBezTo>
                  <a:pt x="2894367" y="184114"/>
                  <a:pt x="3076202" y="258686"/>
                  <a:pt x="2956956" y="199063"/>
                </a:cubicBezTo>
                <a:cubicBezTo>
                  <a:pt x="2945760" y="193465"/>
                  <a:pt x="2932526" y="192785"/>
                  <a:pt x="2921330" y="187187"/>
                </a:cubicBezTo>
                <a:cubicBezTo>
                  <a:pt x="2908565" y="180804"/>
                  <a:pt x="2898470" y="169820"/>
                  <a:pt x="2885704" y="163437"/>
                </a:cubicBezTo>
                <a:cubicBezTo>
                  <a:pt x="2866637" y="153904"/>
                  <a:pt x="2845807" y="148344"/>
                  <a:pt x="2826327" y="139686"/>
                </a:cubicBezTo>
                <a:cubicBezTo>
                  <a:pt x="2810150" y="132496"/>
                  <a:pt x="2795782" y="121022"/>
                  <a:pt x="2778826" y="115935"/>
                </a:cubicBezTo>
                <a:cubicBezTo>
                  <a:pt x="2755763" y="109016"/>
                  <a:pt x="2731118" y="109105"/>
                  <a:pt x="2707574" y="104060"/>
                </a:cubicBezTo>
                <a:cubicBezTo>
                  <a:pt x="2675656" y="97221"/>
                  <a:pt x="2644579" y="86711"/>
                  <a:pt x="2612571" y="80309"/>
                </a:cubicBezTo>
                <a:cubicBezTo>
                  <a:pt x="2592779" y="76351"/>
                  <a:pt x="2572668" y="73745"/>
                  <a:pt x="2553195" y="68434"/>
                </a:cubicBezTo>
                <a:cubicBezTo>
                  <a:pt x="2529042" y="61847"/>
                  <a:pt x="2506854" y="47175"/>
                  <a:pt x="2481943" y="44684"/>
                </a:cubicBezTo>
                <a:lnTo>
                  <a:pt x="2363190" y="32808"/>
                </a:lnTo>
                <a:cubicBezTo>
                  <a:pt x="2351315" y="28850"/>
                  <a:pt x="2339839" y="23388"/>
                  <a:pt x="2327564" y="20933"/>
                </a:cubicBezTo>
                <a:cubicBezTo>
                  <a:pt x="2093226" y="-25933"/>
                  <a:pt x="1560055" y="20464"/>
                  <a:pt x="1531917" y="20933"/>
                </a:cubicBezTo>
                <a:cubicBezTo>
                  <a:pt x="1494103" y="30386"/>
                  <a:pt x="1464223" y="38656"/>
                  <a:pt x="1425039" y="44684"/>
                </a:cubicBezTo>
                <a:cubicBezTo>
                  <a:pt x="1393496" y="49537"/>
                  <a:pt x="1361704" y="52601"/>
                  <a:pt x="1330036" y="56559"/>
                </a:cubicBezTo>
                <a:cubicBezTo>
                  <a:pt x="1314202" y="60517"/>
                  <a:pt x="1298539" y="65233"/>
                  <a:pt x="1282535" y="68434"/>
                </a:cubicBezTo>
                <a:cubicBezTo>
                  <a:pt x="1258924" y="73156"/>
                  <a:pt x="1234642" y="74469"/>
                  <a:pt x="1211283" y="80309"/>
                </a:cubicBezTo>
                <a:cubicBezTo>
                  <a:pt x="1186995" y="86381"/>
                  <a:pt x="1163782" y="96143"/>
                  <a:pt x="1140031" y="104060"/>
                </a:cubicBezTo>
                <a:cubicBezTo>
                  <a:pt x="1128156" y="108018"/>
                  <a:pt x="1116549" y="112899"/>
                  <a:pt x="1104405" y="115935"/>
                </a:cubicBezTo>
                <a:lnTo>
                  <a:pt x="1056904" y="127811"/>
                </a:lnTo>
                <a:cubicBezTo>
                  <a:pt x="989610" y="123852"/>
                  <a:pt x="921687" y="125935"/>
                  <a:pt x="855023" y="115935"/>
                </a:cubicBezTo>
                <a:cubicBezTo>
                  <a:pt x="840909" y="113818"/>
                  <a:pt x="832162" y="98568"/>
                  <a:pt x="819397" y="92185"/>
                </a:cubicBezTo>
                <a:cubicBezTo>
                  <a:pt x="808201" y="86587"/>
                  <a:pt x="783771" y="80309"/>
                  <a:pt x="783771" y="80309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016" y="1413164"/>
            <a:ext cx="11257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Workflow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Clean column names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Drop unnecessary columns (avoid using </a:t>
            </a:r>
            <a:r>
              <a:rPr lang="en-US" sz="2000" b="1" i="1" dirty="0" err="1">
                <a:solidFill>
                  <a:srgbClr val="C00000"/>
                </a:solidFill>
              </a:rPr>
              <a:t>inplace</a:t>
            </a:r>
            <a:r>
              <a:rPr lang="en-US" sz="2000" b="1" i="1" dirty="0">
                <a:solidFill>
                  <a:srgbClr val="C00000"/>
                </a:solidFill>
              </a:rPr>
              <a:t> = True </a:t>
            </a:r>
            <a:r>
              <a:rPr lang="en-US" sz="2000" b="1" dirty="0"/>
              <a:t>since it will be deprecated next year, instead assign the df back to itself or use method chaining)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8769" y="4334496"/>
            <a:ext cx="10462161" cy="1187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FFC855C-7261-F746-B55F-6AE67C12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268" y="926275"/>
            <a:ext cx="113290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pandas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hlinkClick r:id="rId3"/>
              </a:rPr>
              <a:t>https://pandas.pydata.org/pandas-docs/stable/api.html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pd.read_csv</a:t>
            </a:r>
            <a:r>
              <a:rPr lang="en-US" b="1" dirty="0"/>
              <a:t>() </a:t>
            </a:r>
            <a:r>
              <a:rPr lang="mr-IN" dirty="0"/>
              <a:t>–</a:t>
            </a:r>
            <a:r>
              <a:rPr lang="en-US" dirty="0"/>
              <a:t> read a comma delimited file; always look at the raw file in a text editor (not excel); additional arguments may be needed to handle extra rows at the top and extra data (footnotes) at the bottom.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df.head</a:t>
            </a:r>
            <a:r>
              <a:rPr lang="en-US" b="1" dirty="0"/>
              <a:t>() </a:t>
            </a:r>
            <a:r>
              <a:rPr lang="mr-IN" dirty="0"/>
              <a:t>–</a:t>
            </a:r>
            <a:r>
              <a:rPr lang="en-US" dirty="0"/>
              <a:t> looks at the top of the </a:t>
            </a:r>
            <a:r>
              <a:rPr lang="en-US" dirty="0" err="1"/>
              <a:t>DataFrame</a:t>
            </a:r>
            <a:r>
              <a:rPr lang="en-US" dirty="0"/>
              <a:t>; 5 rows by default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df.tail</a:t>
            </a:r>
            <a:r>
              <a:rPr lang="en-US" b="1" dirty="0"/>
              <a:t>() </a:t>
            </a:r>
            <a:r>
              <a:rPr lang="en-US" dirty="0"/>
              <a:t>- looks at the </a:t>
            </a:r>
            <a:r>
              <a:rPr lang="en-US" dirty="0" err="1"/>
              <a:t>bottomof</a:t>
            </a:r>
            <a:r>
              <a:rPr lang="en-US" dirty="0"/>
              <a:t> the </a:t>
            </a:r>
            <a:r>
              <a:rPr lang="en-US" dirty="0" err="1"/>
              <a:t>DataFrame</a:t>
            </a:r>
            <a:r>
              <a:rPr lang="en-US" dirty="0"/>
              <a:t>; 5 rows by default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df.shape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returns a tuple with number of rows and number of columns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df.drop</a:t>
            </a:r>
            <a:r>
              <a:rPr lang="en-US" b="1" dirty="0"/>
              <a:t>() </a:t>
            </a:r>
            <a:r>
              <a:rPr lang="mr-IN" dirty="0"/>
              <a:t>–</a:t>
            </a:r>
            <a:r>
              <a:rPr lang="en-US" dirty="0"/>
              <a:t> drop the specified labels (either rows or columns) from the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df.columns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column labels attribute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df.rename</a:t>
            </a:r>
            <a:r>
              <a:rPr lang="en-US" b="1" dirty="0"/>
              <a:t>() </a:t>
            </a:r>
            <a:r>
              <a:rPr lang="mr-IN" dirty="0"/>
              <a:t>–</a:t>
            </a:r>
            <a:r>
              <a:rPr lang="en-US" dirty="0"/>
              <a:t> rename values (can pass in a dictionary with existing columns as the key and new ones as the values)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A8839-D175-BD4E-BF14-EA63114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9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387" y="572939"/>
            <a:ext cx="113528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df.loc</a:t>
            </a:r>
            <a:r>
              <a:rPr lang="en-US" b="1" dirty="0"/>
              <a:t>[] </a:t>
            </a:r>
            <a:r>
              <a:rPr lang="mr-IN" dirty="0"/>
              <a:t>–</a:t>
            </a:r>
            <a:r>
              <a:rPr lang="en-US" dirty="0"/>
              <a:t> pass in row name and column name to access data at that location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df.iloc</a:t>
            </a:r>
            <a:r>
              <a:rPr lang="en-US" b="1" dirty="0"/>
              <a:t>[] </a:t>
            </a:r>
            <a:r>
              <a:rPr lang="en-US" dirty="0"/>
              <a:t>- pass in row index and column index to access data at that location (python is 0 indexed)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df.query</a:t>
            </a:r>
            <a:r>
              <a:rPr lang="en-US" b="1" dirty="0"/>
              <a:t>() </a:t>
            </a:r>
            <a:r>
              <a:rPr lang="mr-IN" dirty="0"/>
              <a:t>–</a:t>
            </a:r>
            <a:r>
              <a:rPr lang="en-US" dirty="0"/>
              <a:t> pass an expression to filter data in the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df[[ ]] </a:t>
            </a:r>
            <a:r>
              <a:rPr lang="en-US" dirty="0"/>
              <a:t>- creates a slice (subset) of the </a:t>
            </a:r>
            <a:r>
              <a:rPr lang="en-US" dirty="0" err="1"/>
              <a:t>DataFrame</a:t>
            </a:r>
            <a:r>
              <a:rPr lang="en-US" dirty="0"/>
              <a:t> including just the columns passed in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266A9-9769-E74E-941E-3B0B4AB1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202" y="1565132"/>
            <a:ext cx="1007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Let’s open our first shared notebook  - public_art1.ipynb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7C798-9A49-C24B-AFB7-ADB0378A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20938</TotalTime>
  <Words>521</Words>
  <Application>Microsoft Macintosh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Mangal</vt:lpstr>
      <vt:lpstr>Wingdings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Mary van Valkenburg</dc:creator>
  <cp:lastModifiedBy>Mary van Valkenburg</cp:lastModifiedBy>
  <cp:revision>23</cp:revision>
  <dcterms:created xsi:type="dcterms:W3CDTF">2018-08-30T15:24:04Z</dcterms:created>
  <dcterms:modified xsi:type="dcterms:W3CDTF">2019-04-04T21:14:13Z</dcterms:modified>
</cp:coreProperties>
</file>