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notesMasterIdLst>
    <p:notesMasterId r:id="rId71"/>
  </p:notesMasterIdLst>
  <p:sldIdLst>
    <p:sldId id="425" r:id="rId8"/>
    <p:sldId id="430" r:id="rId9"/>
    <p:sldId id="323" r:id="rId10"/>
    <p:sldId id="347" r:id="rId11"/>
    <p:sldId id="403" r:id="rId12"/>
    <p:sldId id="326" r:id="rId13"/>
    <p:sldId id="420" r:id="rId14"/>
    <p:sldId id="421" r:id="rId15"/>
    <p:sldId id="330" r:id="rId16"/>
    <p:sldId id="324" r:id="rId17"/>
    <p:sldId id="332" r:id="rId18"/>
    <p:sldId id="333" r:id="rId19"/>
    <p:sldId id="331" r:id="rId20"/>
    <p:sldId id="334" r:id="rId21"/>
    <p:sldId id="335" r:id="rId22"/>
    <p:sldId id="336" r:id="rId23"/>
    <p:sldId id="345" r:id="rId24"/>
    <p:sldId id="346" r:id="rId25"/>
    <p:sldId id="365" r:id="rId26"/>
    <p:sldId id="422" r:id="rId27"/>
    <p:sldId id="362" r:id="rId28"/>
    <p:sldId id="389" r:id="rId29"/>
    <p:sldId id="369" r:id="rId30"/>
    <p:sldId id="373" r:id="rId31"/>
    <p:sldId id="374" r:id="rId32"/>
    <p:sldId id="371" r:id="rId33"/>
    <p:sldId id="375" r:id="rId34"/>
    <p:sldId id="376" r:id="rId35"/>
    <p:sldId id="368" r:id="rId36"/>
    <p:sldId id="378" r:id="rId37"/>
    <p:sldId id="377" r:id="rId38"/>
    <p:sldId id="381" r:id="rId39"/>
    <p:sldId id="382" r:id="rId40"/>
    <p:sldId id="383" r:id="rId41"/>
    <p:sldId id="370" r:id="rId42"/>
    <p:sldId id="379" r:id="rId43"/>
    <p:sldId id="380" r:id="rId44"/>
    <p:sldId id="384" r:id="rId45"/>
    <p:sldId id="337" r:id="rId46"/>
    <p:sldId id="340" r:id="rId47"/>
    <p:sldId id="341" r:id="rId48"/>
    <p:sldId id="342" r:id="rId49"/>
    <p:sldId id="343" r:id="rId50"/>
    <p:sldId id="344" r:id="rId51"/>
    <p:sldId id="385" r:id="rId52"/>
    <p:sldId id="311" r:id="rId53"/>
    <p:sldId id="423" r:id="rId54"/>
    <p:sldId id="426" r:id="rId55"/>
    <p:sldId id="427" r:id="rId56"/>
    <p:sldId id="268" r:id="rId57"/>
    <p:sldId id="428" r:id="rId58"/>
    <p:sldId id="273" r:id="rId59"/>
    <p:sldId id="271" r:id="rId60"/>
    <p:sldId id="272" r:id="rId61"/>
    <p:sldId id="276" r:id="rId62"/>
    <p:sldId id="274" r:id="rId63"/>
    <p:sldId id="275" r:id="rId64"/>
    <p:sldId id="284" r:id="rId65"/>
    <p:sldId id="285" r:id="rId66"/>
    <p:sldId id="305" r:id="rId67"/>
    <p:sldId id="429" r:id="rId68"/>
    <p:sldId id="431" r:id="rId69"/>
    <p:sldId id="432"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90" y="3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 Type="http://schemas.openxmlformats.org/officeDocument/2006/relationships/slideMaster" Target="slideMasters/slideMaster1.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alpha val="70000"/>
              </a:schemeClr>
            </a:solidFill>
            <a:ln>
              <a:noFill/>
            </a:ln>
            <a:effectLst/>
          </c:spPr>
          <c:invertIfNegative val="0"/>
          <c:dPt>
            <c:idx val="0"/>
            <c:invertIfNegative val="0"/>
            <c:bubble3D val="0"/>
            <c:spPr>
              <a:solidFill>
                <a:srgbClr val="FF0000">
                  <a:alpha val="70000"/>
                </a:srgbClr>
              </a:solidFill>
              <a:ln>
                <a:noFill/>
              </a:ln>
              <a:effectLst/>
            </c:spPr>
            <c:extLst>
              <c:ext xmlns:c16="http://schemas.microsoft.com/office/drawing/2014/chart" uri="{C3380CC4-5D6E-409C-BE32-E72D297353CC}">
                <c16:uniqueId val="{00000001-4B99-4C99-A414-CB5B3402D1B4}"/>
              </c:ext>
            </c:extLst>
          </c:dPt>
          <c:dPt>
            <c:idx val="1"/>
            <c:invertIfNegative val="0"/>
            <c:bubble3D val="0"/>
            <c:spPr>
              <a:solidFill>
                <a:srgbClr val="FFC000">
                  <a:alpha val="70000"/>
                </a:srgbClr>
              </a:solidFill>
              <a:ln>
                <a:noFill/>
              </a:ln>
              <a:effectLst/>
            </c:spPr>
            <c:extLst>
              <c:ext xmlns:c16="http://schemas.microsoft.com/office/drawing/2014/chart" uri="{C3380CC4-5D6E-409C-BE32-E72D297353CC}">
                <c16:uniqueId val="{00000003-4B99-4C99-A414-CB5B3402D1B4}"/>
              </c:ext>
            </c:extLst>
          </c:dPt>
          <c:dPt>
            <c:idx val="2"/>
            <c:invertIfNegative val="0"/>
            <c:bubble3D val="0"/>
            <c:spPr>
              <a:solidFill>
                <a:srgbClr val="00B050">
                  <a:alpha val="70000"/>
                </a:srgbClr>
              </a:solidFill>
              <a:ln>
                <a:noFill/>
              </a:ln>
              <a:effectLst/>
            </c:spPr>
            <c:extLst>
              <c:ext xmlns:c16="http://schemas.microsoft.com/office/drawing/2014/chart" uri="{C3380CC4-5D6E-409C-BE32-E72D297353CC}">
                <c16:uniqueId val="{00000005-4B99-4C99-A414-CB5B3402D1B4}"/>
              </c:ext>
            </c:extLst>
          </c:dPt>
          <c:dPt>
            <c:idx val="3"/>
            <c:invertIfNegative val="0"/>
            <c:bubble3D val="0"/>
            <c:spPr>
              <a:solidFill>
                <a:srgbClr val="0070C0">
                  <a:alpha val="70000"/>
                </a:srgbClr>
              </a:solidFill>
              <a:ln>
                <a:noFill/>
              </a:ln>
              <a:effectLst/>
            </c:spPr>
            <c:extLst>
              <c:ext xmlns:c16="http://schemas.microsoft.com/office/drawing/2014/chart" uri="{C3380CC4-5D6E-409C-BE32-E72D297353CC}">
                <c16:uniqueId val="{00000007-4B99-4C99-A414-CB5B3402D1B4}"/>
              </c:ext>
            </c:extLst>
          </c:dPt>
          <c:val>
            <c:numRef>
              <c:f>Sheet1!$S$3:$S$7</c:f>
              <c:numCache>
                <c:formatCode>General</c:formatCode>
                <c:ptCount val="5"/>
                <c:pt idx="0">
                  <c:v>10</c:v>
                </c:pt>
                <c:pt idx="1">
                  <c:v>2</c:v>
                </c:pt>
                <c:pt idx="2">
                  <c:v>8</c:v>
                </c:pt>
                <c:pt idx="3">
                  <c:v>4</c:v>
                </c:pt>
                <c:pt idx="4">
                  <c:v>6</c:v>
                </c:pt>
              </c:numCache>
            </c:numRef>
          </c:val>
          <c:extLst>
            <c:ext xmlns:c16="http://schemas.microsoft.com/office/drawing/2014/chart" uri="{C3380CC4-5D6E-409C-BE32-E72D297353CC}">
              <c16:uniqueId val="{00000008-4B99-4C99-A414-CB5B3402D1B4}"/>
            </c:ext>
          </c:extLst>
        </c:ser>
        <c:dLbls>
          <c:showLegendKey val="0"/>
          <c:showVal val="0"/>
          <c:showCatName val="0"/>
          <c:showSerName val="0"/>
          <c:showPercent val="0"/>
          <c:showBubbleSize val="0"/>
        </c:dLbls>
        <c:gapWidth val="50"/>
        <c:overlap val="100"/>
        <c:axId val="197298216"/>
        <c:axId val="193166912"/>
      </c:barChart>
      <c:catAx>
        <c:axId val="197298216"/>
        <c:scaling>
          <c:orientation val="minMax"/>
        </c:scaling>
        <c:delete val="1"/>
        <c:axPos val="b"/>
        <c:majorTickMark val="none"/>
        <c:minorTickMark val="none"/>
        <c:tickLblPos val="nextTo"/>
        <c:crossAx val="193166912"/>
        <c:crosses val="autoZero"/>
        <c:auto val="1"/>
        <c:lblAlgn val="ctr"/>
        <c:lblOffset val="100"/>
        <c:noMultiLvlLbl val="0"/>
      </c:catAx>
      <c:valAx>
        <c:axId val="193166912"/>
        <c:scaling>
          <c:orientation val="minMax"/>
        </c:scaling>
        <c:delete val="1"/>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crossAx val="197298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Sheet3!$A$2</c:f>
              <c:strCache>
                <c:ptCount val="1"/>
                <c:pt idx="0">
                  <c:v>Qtr1</c:v>
                </c:pt>
              </c:strCache>
            </c:strRef>
          </c:tx>
          <c:spPr>
            <a:solidFill>
              <a:srgbClr val="FF0000"/>
            </a:solidFill>
            <a:ln>
              <a:noFill/>
            </a:ln>
            <a:effectLst/>
          </c:spPr>
          <c:invertIfNegative val="0"/>
          <c:cat>
            <c:strRef>
              <c:f>Sheet3!$B$1:$E$1</c:f>
              <c:strCache>
                <c:ptCount val="4"/>
                <c:pt idx="0">
                  <c:v>North</c:v>
                </c:pt>
                <c:pt idx="1">
                  <c:v>South</c:v>
                </c:pt>
                <c:pt idx="2">
                  <c:v>East</c:v>
                </c:pt>
                <c:pt idx="3">
                  <c:v>West</c:v>
                </c:pt>
              </c:strCache>
            </c:strRef>
          </c:cat>
          <c:val>
            <c:numRef>
              <c:f>Sheet3!$B$2:$E$2</c:f>
              <c:numCache>
                <c:formatCode>General</c:formatCode>
                <c:ptCount val="4"/>
                <c:pt idx="0">
                  <c:v>13</c:v>
                </c:pt>
                <c:pt idx="1">
                  <c:v>12</c:v>
                </c:pt>
                <c:pt idx="2">
                  <c:v>13</c:v>
                </c:pt>
                <c:pt idx="3">
                  <c:v>14</c:v>
                </c:pt>
              </c:numCache>
            </c:numRef>
          </c:val>
          <c:extLst>
            <c:ext xmlns:c16="http://schemas.microsoft.com/office/drawing/2014/chart" uri="{C3380CC4-5D6E-409C-BE32-E72D297353CC}">
              <c16:uniqueId val="{00000000-D9BD-4778-A482-9632E7140A7B}"/>
            </c:ext>
          </c:extLst>
        </c:ser>
        <c:ser>
          <c:idx val="1"/>
          <c:order val="1"/>
          <c:tx>
            <c:strRef>
              <c:f>Sheet3!$A$3</c:f>
              <c:strCache>
                <c:ptCount val="1"/>
                <c:pt idx="0">
                  <c:v>Qtr2</c:v>
                </c:pt>
              </c:strCache>
            </c:strRef>
          </c:tx>
          <c:spPr>
            <a:solidFill>
              <a:srgbClr val="FFFF00"/>
            </a:solidFill>
            <a:ln>
              <a:noFill/>
            </a:ln>
            <a:effectLst/>
          </c:spPr>
          <c:invertIfNegative val="0"/>
          <c:cat>
            <c:strRef>
              <c:f>Sheet3!$B$1:$E$1</c:f>
              <c:strCache>
                <c:ptCount val="4"/>
                <c:pt idx="0">
                  <c:v>North</c:v>
                </c:pt>
                <c:pt idx="1">
                  <c:v>South</c:v>
                </c:pt>
                <c:pt idx="2">
                  <c:v>East</c:v>
                </c:pt>
                <c:pt idx="3">
                  <c:v>West</c:v>
                </c:pt>
              </c:strCache>
            </c:strRef>
          </c:cat>
          <c:val>
            <c:numRef>
              <c:f>Sheet3!$B$3:$E$3</c:f>
              <c:numCache>
                <c:formatCode>General</c:formatCode>
                <c:ptCount val="4"/>
                <c:pt idx="0">
                  <c:v>14</c:v>
                </c:pt>
                <c:pt idx="1">
                  <c:v>14</c:v>
                </c:pt>
                <c:pt idx="2">
                  <c:v>19</c:v>
                </c:pt>
                <c:pt idx="3">
                  <c:v>14</c:v>
                </c:pt>
              </c:numCache>
            </c:numRef>
          </c:val>
          <c:extLst>
            <c:ext xmlns:c16="http://schemas.microsoft.com/office/drawing/2014/chart" uri="{C3380CC4-5D6E-409C-BE32-E72D297353CC}">
              <c16:uniqueId val="{00000001-D9BD-4778-A482-9632E7140A7B}"/>
            </c:ext>
          </c:extLst>
        </c:ser>
        <c:ser>
          <c:idx val="2"/>
          <c:order val="2"/>
          <c:tx>
            <c:strRef>
              <c:f>Sheet3!$A$4</c:f>
              <c:strCache>
                <c:ptCount val="1"/>
                <c:pt idx="0">
                  <c:v>Qtr3</c:v>
                </c:pt>
              </c:strCache>
            </c:strRef>
          </c:tx>
          <c:spPr>
            <a:solidFill>
              <a:srgbClr val="00B050"/>
            </a:solidFill>
            <a:ln>
              <a:noFill/>
            </a:ln>
            <a:effectLst/>
          </c:spPr>
          <c:invertIfNegative val="0"/>
          <c:cat>
            <c:strRef>
              <c:f>Sheet3!$B$1:$E$1</c:f>
              <c:strCache>
                <c:ptCount val="4"/>
                <c:pt idx="0">
                  <c:v>North</c:v>
                </c:pt>
                <c:pt idx="1">
                  <c:v>South</c:v>
                </c:pt>
                <c:pt idx="2">
                  <c:v>East</c:v>
                </c:pt>
                <c:pt idx="3">
                  <c:v>West</c:v>
                </c:pt>
              </c:strCache>
            </c:strRef>
          </c:cat>
          <c:val>
            <c:numRef>
              <c:f>Sheet3!$B$4:$E$4</c:f>
              <c:numCache>
                <c:formatCode>General</c:formatCode>
                <c:ptCount val="4"/>
                <c:pt idx="0">
                  <c:v>15</c:v>
                </c:pt>
                <c:pt idx="1">
                  <c:v>20</c:v>
                </c:pt>
                <c:pt idx="2">
                  <c:v>24</c:v>
                </c:pt>
                <c:pt idx="3">
                  <c:v>25</c:v>
                </c:pt>
              </c:numCache>
            </c:numRef>
          </c:val>
          <c:extLst>
            <c:ext xmlns:c16="http://schemas.microsoft.com/office/drawing/2014/chart" uri="{C3380CC4-5D6E-409C-BE32-E72D297353CC}">
              <c16:uniqueId val="{00000002-D9BD-4778-A482-9632E7140A7B}"/>
            </c:ext>
          </c:extLst>
        </c:ser>
        <c:ser>
          <c:idx val="3"/>
          <c:order val="3"/>
          <c:tx>
            <c:strRef>
              <c:f>Sheet3!$A$5</c:f>
              <c:strCache>
                <c:ptCount val="1"/>
                <c:pt idx="0">
                  <c:v>Qtr4</c:v>
                </c:pt>
              </c:strCache>
            </c:strRef>
          </c:tx>
          <c:spPr>
            <a:solidFill>
              <a:srgbClr val="002060"/>
            </a:solidFill>
            <a:ln>
              <a:noFill/>
            </a:ln>
            <a:effectLst/>
          </c:spPr>
          <c:invertIfNegative val="0"/>
          <c:cat>
            <c:strRef>
              <c:f>Sheet3!$B$1:$E$1</c:f>
              <c:strCache>
                <c:ptCount val="4"/>
                <c:pt idx="0">
                  <c:v>North</c:v>
                </c:pt>
                <c:pt idx="1">
                  <c:v>South</c:v>
                </c:pt>
                <c:pt idx="2">
                  <c:v>East</c:v>
                </c:pt>
                <c:pt idx="3">
                  <c:v>West</c:v>
                </c:pt>
              </c:strCache>
            </c:strRef>
          </c:cat>
          <c:val>
            <c:numRef>
              <c:f>Sheet3!$B$5:$E$5</c:f>
              <c:numCache>
                <c:formatCode>General</c:formatCode>
                <c:ptCount val="4"/>
                <c:pt idx="0">
                  <c:v>13</c:v>
                </c:pt>
                <c:pt idx="1">
                  <c:v>24</c:v>
                </c:pt>
                <c:pt idx="2">
                  <c:v>24</c:v>
                </c:pt>
                <c:pt idx="3">
                  <c:v>20</c:v>
                </c:pt>
              </c:numCache>
            </c:numRef>
          </c:val>
          <c:extLst>
            <c:ext xmlns:c16="http://schemas.microsoft.com/office/drawing/2014/chart" uri="{C3380CC4-5D6E-409C-BE32-E72D297353CC}">
              <c16:uniqueId val="{00000003-D9BD-4778-A482-9632E7140A7B}"/>
            </c:ext>
          </c:extLst>
        </c:ser>
        <c:dLbls>
          <c:showLegendKey val="0"/>
          <c:showVal val="0"/>
          <c:showCatName val="0"/>
          <c:showSerName val="0"/>
          <c:showPercent val="0"/>
          <c:showBubbleSize val="0"/>
        </c:dLbls>
        <c:gapWidth val="219"/>
        <c:overlap val="-27"/>
        <c:axId val="198847576"/>
        <c:axId val="198847968"/>
      </c:barChart>
      <c:catAx>
        <c:axId val="198847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847968"/>
        <c:crosses val="autoZero"/>
        <c:auto val="1"/>
        <c:lblAlgn val="ctr"/>
        <c:lblOffset val="100"/>
        <c:noMultiLvlLbl val="0"/>
      </c:catAx>
      <c:valAx>
        <c:axId val="198847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847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alpha val="70000"/>
              </a:schemeClr>
            </a:solidFill>
            <a:ln>
              <a:noFill/>
            </a:ln>
            <a:effectLst/>
          </c:spPr>
          <c:invertIfNegative val="0"/>
          <c:dPt>
            <c:idx val="0"/>
            <c:invertIfNegative val="0"/>
            <c:bubble3D val="0"/>
            <c:spPr>
              <a:solidFill>
                <a:srgbClr val="FF0000">
                  <a:alpha val="70000"/>
                </a:srgbClr>
              </a:solidFill>
              <a:ln>
                <a:noFill/>
              </a:ln>
              <a:effectLst/>
            </c:spPr>
            <c:extLst>
              <c:ext xmlns:c16="http://schemas.microsoft.com/office/drawing/2014/chart" uri="{C3380CC4-5D6E-409C-BE32-E72D297353CC}">
                <c16:uniqueId val="{00000001-4800-433F-BEB1-872599A73B8F}"/>
              </c:ext>
            </c:extLst>
          </c:dPt>
          <c:dPt>
            <c:idx val="1"/>
            <c:invertIfNegative val="0"/>
            <c:bubble3D val="0"/>
            <c:spPr>
              <a:solidFill>
                <a:srgbClr val="FFFF00">
                  <a:alpha val="70000"/>
                </a:srgbClr>
              </a:solidFill>
              <a:ln>
                <a:noFill/>
              </a:ln>
              <a:effectLst/>
            </c:spPr>
            <c:extLst>
              <c:ext xmlns:c16="http://schemas.microsoft.com/office/drawing/2014/chart" uri="{C3380CC4-5D6E-409C-BE32-E72D297353CC}">
                <c16:uniqueId val="{00000003-4800-433F-BEB1-872599A73B8F}"/>
              </c:ext>
            </c:extLst>
          </c:dPt>
          <c:dPt>
            <c:idx val="2"/>
            <c:invertIfNegative val="0"/>
            <c:bubble3D val="0"/>
            <c:spPr>
              <a:solidFill>
                <a:srgbClr val="00B050">
                  <a:alpha val="70000"/>
                </a:srgbClr>
              </a:solidFill>
              <a:ln>
                <a:noFill/>
              </a:ln>
              <a:effectLst/>
            </c:spPr>
            <c:extLst>
              <c:ext xmlns:c16="http://schemas.microsoft.com/office/drawing/2014/chart" uri="{C3380CC4-5D6E-409C-BE32-E72D297353CC}">
                <c16:uniqueId val="{00000005-4800-433F-BEB1-872599A73B8F}"/>
              </c:ext>
            </c:extLst>
          </c:dPt>
          <c:dPt>
            <c:idx val="3"/>
            <c:invertIfNegative val="0"/>
            <c:bubble3D val="0"/>
            <c:spPr>
              <a:solidFill>
                <a:srgbClr val="0070C0">
                  <a:alpha val="70000"/>
                </a:srgbClr>
              </a:solidFill>
              <a:ln>
                <a:noFill/>
              </a:ln>
              <a:effectLst/>
            </c:spPr>
            <c:extLst>
              <c:ext xmlns:c16="http://schemas.microsoft.com/office/drawing/2014/chart" uri="{C3380CC4-5D6E-409C-BE32-E72D297353CC}">
                <c16:uniqueId val="{00000007-4800-433F-BEB1-872599A73B8F}"/>
              </c:ext>
            </c:extLst>
          </c:dPt>
          <c:val>
            <c:numRef>
              <c:f>Sheet1!$T$3:$T$7</c:f>
              <c:numCache>
                <c:formatCode>General</c:formatCode>
                <c:ptCount val="5"/>
                <c:pt idx="0">
                  <c:v>10</c:v>
                </c:pt>
                <c:pt idx="1">
                  <c:v>8</c:v>
                </c:pt>
                <c:pt idx="2">
                  <c:v>6</c:v>
                </c:pt>
                <c:pt idx="3">
                  <c:v>4</c:v>
                </c:pt>
                <c:pt idx="4">
                  <c:v>2</c:v>
                </c:pt>
              </c:numCache>
            </c:numRef>
          </c:val>
          <c:extLst>
            <c:ext xmlns:c16="http://schemas.microsoft.com/office/drawing/2014/chart" uri="{C3380CC4-5D6E-409C-BE32-E72D297353CC}">
              <c16:uniqueId val="{00000008-4800-433F-BEB1-872599A73B8F}"/>
            </c:ext>
          </c:extLst>
        </c:ser>
        <c:dLbls>
          <c:showLegendKey val="0"/>
          <c:showVal val="0"/>
          <c:showCatName val="0"/>
          <c:showSerName val="0"/>
          <c:showPercent val="0"/>
          <c:showBubbleSize val="0"/>
        </c:dLbls>
        <c:gapWidth val="50"/>
        <c:overlap val="100"/>
        <c:axId val="193207288"/>
        <c:axId val="143031064"/>
      </c:barChart>
      <c:catAx>
        <c:axId val="193207288"/>
        <c:scaling>
          <c:orientation val="minMax"/>
        </c:scaling>
        <c:delete val="1"/>
        <c:axPos val="b"/>
        <c:majorTickMark val="none"/>
        <c:minorTickMark val="none"/>
        <c:tickLblPos val="nextTo"/>
        <c:crossAx val="143031064"/>
        <c:crosses val="autoZero"/>
        <c:auto val="1"/>
        <c:lblAlgn val="ctr"/>
        <c:lblOffset val="100"/>
        <c:noMultiLvlLbl val="0"/>
      </c:catAx>
      <c:valAx>
        <c:axId val="143031064"/>
        <c:scaling>
          <c:orientation val="minMax"/>
        </c:scaling>
        <c:delete val="1"/>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crossAx val="193207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alpha val="70000"/>
              </a:schemeClr>
            </a:solidFill>
            <a:ln>
              <a:noFill/>
            </a:ln>
            <a:effectLst/>
          </c:spPr>
          <c:invertIfNegative val="0"/>
          <c:dPt>
            <c:idx val="0"/>
            <c:invertIfNegative val="0"/>
            <c:bubble3D val="0"/>
            <c:spPr>
              <a:solidFill>
                <a:srgbClr val="FF0000">
                  <a:alpha val="70000"/>
                </a:srgbClr>
              </a:solidFill>
              <a:ln>
                <a:noFill/>
              </a:ln>
              <a:effectLst/>
            </c:spPr>
            <c:extLst>
              <c:ext xmlns:c16="http://schemas.microsoft.com/office/drawing/2014/chart" uri="{C3380CC4-5D6E-409C-BE32-E72D297353CC}">
                <c16:uniqueId val="{00000001-3FE6-4C5B-9FBB-B7A551EE8D58}"/>
              </c:ext>
            </c:extLst>
          </c:dPt>
          <c:dPt>
            <c:idx val="1"/>
            <c:invertIfNegative val="0"/>
            <c:bubble3D val="0"/>
            <c:spPr>
              <a:solidFill>
                <a:srgbClr val="FFFF00">
                  <a:alpha val="70000"/>
                </a:srgbClr>
              </a:solidFill>
              <a:ln>
                <a:noFill/>
              </a:ln>
              <a:effectLst/>
            </c:spPr>
            <c:extLst>
              <c:ext xmlns:c16="http://schemas.microsoft.com/office/drawing/2014/chart" uri="{C3380CC4-5D6E-409C-BE32-E72D297353CC}">
                <c16:uniqueId val="{00000003-3FE6-4C5B-9FBB-B7A551EE8D58}"/>
              </c:ext>
            </c:extLst>
          </c:dPt>
          <c:dPt>
            <c:idx val="2"/>
            <c:invertIfNegative val="0"/>
            <c:bubble3D val="0"/>
            <c:spPr>
              <a:solidFill>
                <a:srgbClr val="00B050">
                  <a:alpha val="70000"/>
                </a:srgbClr>
              </a:solidFill>
              <a:ln>
                <a:noFill/>
              </a:ln>
              <a:effectLst/>
            </c:spPr>
            <c:extLst>
              <c:ext xmlns:c16="http://schemas.microsoft.com/office/drawing/2014/chart" uri="{C3380CC4-5D6E-409C-BE32-E72D297353CC}">
                <c16:uniqueId val="{00000005-3FE6-4C5B-9FBB-B7A551EE8D58}"/>
              </c:ext>
            </c:extLst>
          </c:dPt>
          <c:dPt>
            <c:idx val="3"/>
            <c:invertIfNegative val="0"/>
            <c:bubble3D val="0"/>
            <c:spPr>
              <a:solidFill>
                <a:srgbClr val="0070C0">
                  <a:alpha val="70000"/>
                </a:srgbClr>
              </a:solidFill>
              <a:ln>
                <a:noFill/>
              </a:ln>
              <a:effectLst/>
            </c:spPr>
            <c:extLst>
              <c:ext xmlns:c16="http://schemas.microsoft.com/office/drawing/2014/chart" uri="{C3380CC4-5D6E-409C-BE32-E72D297353CC}">
                <c16:uniqueId val="{00000007-3FE6-4C5B-9FBB-B7A551EE8D58}"/>
              </c:ext>
            </c:extLst>
          </c:dPt>
          <c:val>
            <c:numRef>
              <c:f>Sheet1!$S$3:$S$7</c:f>
              <c:numCache>
                <c:formatCode>General</c:formatCode>
                <c:ptCount val="5"/>
                <c:pt idx="0">
                  <c:v>10</c:v>
                </c:pt>
                <c:pt idx="1">
                  <c:v>2</c:v>
                </c:pt>
                <c:pt idx="2">
                  <c:v>8</c:v>
                </c:pt>
                <c:pt idx="3">
                  <c:v>4</c:v>
                </c:pt>
                <c:pt idx="4">
                  <c:v>6</c:v>
                </c:pt>
              </c:numCache>
            </c:numRef>
          </c:val>
          <c:extLst>
            <c:ext xmlns:c16="http://schemas.microsoft.com/office/drawing/2014/chart" uri="{C3380CC4-5D6E-409C-BE32-E72D297353CC}">
              <c16:uniqueId val="{00000008-3FE6-4C5B-9FBB-B7A551EE8D58}"/>
            </c:ext>
          </c:extLst>
        </c:ser>
        <c:dLbls>
          <c:showLegendKey val="0"/>
          <c:showVal val="0"/>
          <c:showCatName val="0"/>
          <c:showSerName val="0"/>
          <c:showPercent val="0"/>
          <c:showBubbleSize val="0"/>
        </c:dLbls>
        <c:gapWidth val="50"/>
        <c:overlap val="100"/>
        <c:axId val="192545904"/>
        <c:axId val="198293024"/>
      </c:barChart>
      <c:catAx>
        <c:axId val="192545904"/>
        <c:scaling>
          <c:orientation val="minMax"/>
        </c:scaling>
        <c:delete val="1"/>
        <c:axPos val="b"/>
        <c:majorTickMark val="none"/>
        <c:minorTickMark val="none"/>
        <c:tickLblPos val="nextTo"/>
        <c:crossAx val="198293024"/>
        <c:crosses val="autoZero"/>
        <c:auto val="1"/>
        <c:lblAlgn val="ctr"/>
        <c:lblOffset val="100"/>
        <c:noMultiLvlLbl val="0"/>
      </c:catAx>
      <c:valAx>
        <c:axId val="198293024"/>
        <c:scaling>
          <c:orientation val="minMax"/>
        </c:scaling>
        <c:delete val="1"/>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crossAx val="192545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alpha val="70000"/>
              </a:schemeClr>
            </a:solidFill>
            <a:ln>
              <a:noFill/>
            </a:ln>
            <a:effectLst/>
          </c:spPr>
          <c:invertIfNegative val="0"/>
          <c:dPt>
            <c:idx val="0"/>
            <c:invertIfNegative val="0"/>
            <c:bubble3D val="0"/>
            <c:spPr>
              <a:solidFill>
                <a:srgbClr val="FF0000">
                  <a:alpha val="70000"/>
                </a:srgbClr>
              </a:solidFill>
              <a:ln>
                <a:noFill/>
              </a:ln>
              <a:effectLst/>
            </c:spPr>
            <c:extLst>
              <c:ext xmlns:c16="http://schemas.microsoft.com/office/drawing/2014/chart" uri="{C3380CC4-5D6E-409C-BE32-E72D297353CC}">
                <c16:uniqueId val="{00000001-2555-4B17-A36B-4AAD9D987970}"/>
              </c:ext>
            </c:extLst>
          </c:dPt>
          <c:dPt>
            <c:idx val="1"/>
            <c:invertIfNegative val="0"/>
            <c:bubble3D val="0"/>
            <c:spPr>
              <a:solidFill>
                <a:srgbClr val="FFFF00">
                  <a:alpha val="70000"/>
                </a:srgbClr>
              </a:solidFill>
              <a:ln>
                <a:noFill/>
              </a:ln>
              <a:effectLst/>
            </c:spPr>
            <c:extLst>
              <c:ext xmlns:c16="http://schemas.microsoft.com/office/drawing/2014/chart" uri="{C3380CC4-5D6E-409C-BE32-E72D297353CC}">
                <c16:uniqueId val="{00000003-2555-4B17-A36B-4AAD9D987970}"/>
              </c:ext>
            </c:extLst>
          </c:dPt>
          <c:dPt>
            <c:idx val="2"/>
            <c:invertIfNegative val="0"/>
            <c:bubble3D val="0"/>
            <c:spPr>
              <a:solidFill>
                <a:srgbClr val="00B050">
                  <a:alpha val="70000"/>
                </a:srgbClr>
              </a:solidFill>
              <a:ln>
                <a:noFill/>
              </a:ln>
              <a:effectLst/>
            </c:spPr>
            <c:extLst>
              <c:ext xmlns:c16="http://schemas.microsoft.com/office/drawing/2014/chart" uri="{C3380CC4-5D6E-409C-BE32-E72D297353CC}">
                <c16:uniqueId val="{00000005-2555-4B17-A36B-4AAD9D987970}"/>
              </c:ext>
            </c:extLst>
          </c:dPt>
          <c:dPt>
            <c:idx val="3"/>
            <c:invertIfNegative val="0"/>
            <c:bubble3D val="0"/>
            <c:spPr>
              <a:solidFill>
                <a:srgbClr val="0070C0">
                  <a:alpha val="70000"/>
                </a:srgbClr>
              </a:solidFill>
              <a:ln>
                <a:noFill/>
              </a:ln>
              <a:effectLst/>
            </c:spPr>
            <c:extLst>
              <c:ext xmlns:c16="http://schemas.microsoft.com/office/drawing/2014/chart" uri="{C3380CC4-5D6E-409C-BE32-E72D297353CC}">
                <c16:uniqueId val="{00000007-2555-4B17-A36B-4AAD9D987970}"/>
              </c:ext>
            </c:extLst>
          </c:dPt>
          <c:val>
            <c:numRef>
              <c:f>Sheet1!$T$3:$T$7</c:f>
              <c:numCache>
                <c:formatCode>General</c:formatCode>
                <c:ptCount val="5"/>
                <c:pt idx="0">
                  <c:v>10</c:v>
                </c:pt>
                <c:pt idx="1">
                  <c:v>8</c:v>
                </c:pt>
                <c:pt idx="2">
                  <c:v>6</c:v>
                </c:pt>
                <c:pt idx="3">
                  <c:v>4</c:v>
                </c:pt>
                <c:pt idx="4">
                  <c:v>2</c:v>
                </c:pt>
              </c:numCache>
            </c:numRef>
          </c:val>
          <c:extLst>
            <c:ext xmlns:c16="http://schemas.microsoft.com/office/drawing/2014/chart" uri="{C3380CC4-5D6E-409C-BE32-E72D297353CC}">
              <c16:uniqueId val="{00000008-2555-4B17-A36B-4AAD9D987970}"/>
            </c:ext>
          </c:extLst>
        </c:ser>
        <c:dLbls>
          <c:showLegendKey val="0"/>
          <c:showVal val="0"/>
          <c:showCatName val="0"/>
          <c:showSerName val="0"/>
          <c:showPercent val="0"/>
          <c:showBubbleSize val="0"/>
        </c:dLbls>
        <c:gapWidth val="50"/>
        <c:overlap val="100"/>
        <c:axId val="198356536"/>
        <c:axId val="198356928"/>
      </c:barChart>
      <c:catAx>
        <c:axId val="198356536"/>
        <c:scaling>
          <c:orientation val="minMax"/>
        </c:scaling>
        <c:delete val="1"/>
        <c:axPos val="b"/>
        <c:majorTickMark val="none"/>
        <c:minorTickMark val="none"/>
        <c:tickLblPos val="nextTo"/>
        <c:crossAx val="198356928"/>
        <c:crosses val="autoZero"/>
        <c:auto val="1"/>
        <c:lblAlgn val="ctr"/>
        <c:lblOffset val="100"/>
        <c:noMultiLvlLbl val="0"/>
      </c:catAx>
      <c:valAx>
        <c:axId val="198356928"/>
        <c:scaling>
          <c:orientation val="minMax"/>
        </c:scaling>
        <c:delete val="1"/>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crossAx val="198356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alpha val="70000"/>
              </a:schemeClr>
            </a:solidFill>
            <a:ln>
              <a:noFill/>
            </a:ln>
            <a:effectLst/>
          </c:spPr>
          <c:invertIfNegative val="0"/>
          <c:dPt>
            <c:idx val="0"/>
            <c:invertIfNegative val="0"/>
            <c:bubble3D val="0"/>
            <c:spPr>
              <a:solidFill>
                <a:srgbClr val="FF0000">
                  <a:alpha val="70000"/>
                </a:srgbClr>
              </a:solidFill>
              <a:ln>
                <a:noFill/>
              </a:ln>
              <a:effectLst/>
            </c:spPr>
            <c:extLst>
              <c:ext xmlns:c16="http://schemas.microsoft.com/office/drawing/2014/chart" uri="{C3380CC4-5D6E-409C-BE32-E72D297353CC}">
                <c16:uniqueId val="{00000001-21BE-4109-89D2-54663B7BDD12}"/>
              </c:ext>
            </c:extLst>
          </c:dPt>
          <c:dPt>
            <c:idx val="1"/>
            <c:invertIfNegative val="0"/>
            <c:bubble3D val="0"/>
            <c:spPr>
              <a:solidFill>
                <a:srgbClr val="FFFF00">
                  <a:alpha val="70000"/>
                </a:srgbClr>
              </a:solidFill>
              <a:ln>
                <a:noFill/>
              </a:ln>
              <a:effectLst/>
            </c:spPr>
            <c:extLst>
              <c:ext xmlns:c16="http://schemas.microsoft.com/office/drawing/2014/chart" uri="{C3380CC4-5D6E-409C-BE32-E72D297353CC}">
                <c16:uniqueId val="{00000003-21BE-4109-89D2-54663B7BDD12}"/>
              </c:ext>
            </c:extLst>
          </c:dPt>
          <c:dPt>
            <c:idx val="2"/>
            <c:invertIfNegative val="0"/>
            <c:bubble3D val="0"/>
            <c:spPr>
              <a:solidFill>
                <a:srgbClr val="00B050">
                  <a:alpha val="70000"/>
                </a:srgbClr>
              </a:solidFill>
              <a:ln>
                <a:noFill/>
              </a:ln>
              <a:effectLst/>
            </c:spPr>
            <c:extLst>
              <c:ext xmlns:c16="http://schemas.microsoft.com/office/drawing/2014/chart" uri="{C3380CC4-5D6E-409C-BE32-E72D297353CC}">
                <c16:uniqueId val="{00000005-21BE-4109-89D2-54663B7BDD12}"/>
              </c:ext>
            </c:extLst>
          </c:dPt>
          <c:dPt>
            <c:idx val="3"/>
            <c:invertIfNegative val="0"/>
            <c:bubble3D val="0"/>
            <c:spPr>
              <a:solidFill>
                <a:srgbClr val="0070C0">
                  <a:alpha val="70000"/>
                </a:srgbClr>
              </a:solidFill>
              <a:ln>
                <a:noFill/>
              </a:ln>
              <a:effectLst/>
            </c:spPr>
            <c:extLst>
              <c:ext xmlns:c16="http://schemas.microsoft.com/office/drawing/2014/chart" uri="{C3380CC4-5D6E-409C-BE32-E72D297353CC}">
                <c16:uniqueId val="{00000007-21BE-4109-89D2-54663B7BDD12}"/>
              </c:ext>
            </c:extLst>
          </c:dPt>
          <c:val>
            <c:numRef>
              <c:f>Sheet1!$T$3:$T$7</c:f>
              <c:numCache>
                <c:formatCode>General</c:formatCode>
                <c:ptCount val="5"/>
                <c:pt idx="0">
                  <c:v>10</c:v>
                </c:pt>
                <c:pt idx="1">
                  <c:v>8</c:v>
                </c:pt>
                <c:pt idx="2">
                  <c:v>6</c:v>
                </c:pt>
                <c:pt idx="3">
                  <c:v>4</c:v>
                </c:pt>
                <c:pt idx="4">
                  <c:v>2</c:v>
                </c:pt>
              </c:numCache>
            </c:numRef>
          </c:val>
          <c:extLst>
            <c:ext xmlns:c16="http://schemas.microsoft.com/office/drawing/2014/chart" uri="{C3380CC4-5D6E-409C-BE32-E72D297353CC}">
              <c16:uniqueId val="{00000008-21BE-4109-89D2-54663B7BDD12}"/>
            </c:ext>
          </c:extLst>
        </c:ser>
        <c:dLbls>
          <c:showLegendKey val="0"/>
          <c:showVal val="0"/>
          <c:showCatName val="0"/>
          <c:showSerName val="0"/>
          <c:showPercent val="0"/>
          <c:showBubbleSize val="0"/>
        </c:dLbls>
        <c:gapWidth val="50"/>
        <c:overlap val="100"/>
        <c:axId val="198357712"/>
        <c:axId val="198358104"/>
      </c:barChart>
      <c:catAx>
        <c:axId val="198357712"/>
        <c:scaling>
          <c:orientation val="minMax"/>
        </c:scaling>
        <c:delete val="1"/>
        <c:axPos val="b"/>
        <c:majorTickMark val="none"/>
        <c:minorTickMark val="none"/>
        <c:tickLblPos val="nextTo"/>
        <c:crossAx val="198358104"/>
        <c:crosses val="autoZero"/>
        <c:auto val="1"/>
        <c:lblAlgn val="ctr"/>
        <c:lblOffset val="100"/>
        <c:noMultiLvlLbl val="0"/>
      </c:catAx>
      <c:valAx>
        <c:axId val="198358104"/>
        <c:scaling>
          <c:orientation val="minMax"/>
        </c:scaling>
        <c:delete val="1"/>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crossAx val="198357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rgbClr val="FF0000">
                <a:alpha val="70000"/>
              </a:srgbClr>
            </a:solidFill>
            <a:ln>
              <a:noFill/>
            </a:ln>
            <a:effectLst/>
          </c:spPr>
          <c:invertIfNegative val="0"/>
          <c:val>
            <c:numRef>
              <c:f>Sheet1!$T$3:$T$7</c:f>
              <c:numCache>
                <c:formatCode>General</c:formatCode>
                <c:ptCount val="5"/>
                <c:pt idx="0">
                  <c:v>10</c:v>
                </c:pt>
                <c:pt idx="1">
                  <c:v>8</c:v>
                </c:pt>
                <c:pt idx="2">
                  <c:v>6</c:v>
                </c:pt>
                <c:pt idx="3">
                  <c:v>4</c:v>
                </c:pt>
                <c:pt idx="4">
                  <c:v>2</c:v>
                </c:pt>
              </c:numCache>
            </c:numRef>
          </c:val>
          <c:extLst>
            <c:ext xmlns:c16="http://schemas.microsoft.com/office/drawing/2014/chart" uri="{C3380CC4-5D6E-409C-BE32-E72D297353CC}">
              <c16:uniqueId val="{00000000-E564-465C-A910-267408718E52}"/>
            </c:ext>
          </c:extLst>
        </c:ser>
        <c:dLbls>
          <c:showLegendKey val="0"/>
          <c:showVal val="0"/>
          <c:showCatName val="0"/>
          <c:showSerName val="0"/>
          <c:showPercent val="0"/>
          <c:showBubbleSize val="0"/>
        </c:dLbls>
        <c:gapWidth val="50"/>
        <c:overlap val="100"/>
        <c:axId val="198358888"/>
        <c:axId val="198359280"/>
      </c:barChart>
      <c:catAx>
        <c:axId val="198358888"/>
        <c:scaling>
          <c:orientation val="minMax"/>
        </c:scaling>
        <c:delete val="1"/>
        <c:axPos val="b"/>
        <c:majorTickMark val="none"/>
        <c:minorTickMark val="none"/>
        <c:tickLblPos val="nextTo"/>
        <c:crossAx val="198359280"/>
        <c:crosses val="autoZero"/>
        <c:auto val="1"/>
        <c:lblAlgn val="ctr"/>
        <c:lblOffset val="100"/>
        <c:noMultiLvlLbl val="0"/>
      </c:catAx>
      <c:valAx>
        <c:axId val="198359280"/>
        <c:scaling>
          <c:orientation val="minMax"/>
        </c:scaling>
        <c:delete val="1"/>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crossAx val="198358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rgbClr val="FF0000">
                <a:alpha val="70000"/>
              </a:srgbClr>
            </a:solidFill>
            <a:ln>
              <a:noFill/>
            </a:ln>
            <a:effectLst/>
          </c:spPr>
          <c:invertIfNegative val="0"/>
          <c:val>
            <c:numRef>
              <c:f>Sheet1!$T$3:$T$7</c:f>
              <c:numCache>
                <c:formatCode>General</c:formatCode>
                <c:ptCount val="5"/>
                <c:pt idx="0">
                  <c:v>10</c:v>
                </c:pt>
                <c:pt idx="1">
                  <c:v>8</c:v>
                </c:pt>
                <c:pt idx="2">
                  <c:v>6</c:v>
                </c:pt>
                <c:pt idx="3">
                  <c:v>4</c:v>
                </c:pt>
                <c:pt idx="4">
                  <c:v>2</c:v>
                </c:pt>
              </c:numCache>
            </c:numRef>
          </c:val>
          <c:extLst>
            <c:ext xmlns:c16="http://schemas.microsoft.com/office/drawing/2014/chart" uri="{C3380CC4-5D6E-409C-BE32-E72D297353CC}">
              <c16:uniqueId val="{00000000-74F4-407E-B2F1-CA27A44757FF}"/>
            </c:ext>
          </c:extLst>
        </c:ser>
        <c:dLbls>
          <c:showLegendKey val="0"/>
          <c:showVal val="0"/>
          <c:showCatName val="0"/>
          <c:showSerName val="0"/>
          <c:showPercent val="0"/>
          <c:showBubbleSize val="0"/>
        </c:dLbls>
        <c:gapWidth val="50"/>
        <c:overlap val="100"/>
        <c:axId val="198360064"/>
        <c:axId val="198844440"/>
      </c:barChart>
      <c:catAx>
        <c:axId val="198360064"/>
        <c:scaling>
          <c:orientation val="minMax"/>
        </c:scaling>
        <c:delete val="1"/>
        <c:axPos val="b"/>
        <c:majorTickMark val="none"/>
        <c:minorTickMark val="none"/>
        <c:tickLblPos val="nextTo"/>
        <c:crossAx val="198844440"/>
        <c:crosses val="autoZero"/>
        <c:auto val="1"/>
        <c:lblAlgn val="ctr"/>
        <c:lblOffset val="100"/>
        <c:noMultiLvlLbl val="0"/>
      </c:catAx>
      <c:valAx>
        <c:axId val="198844440"/>
        <c:scaling>
          <c:orientation val="minMax"/>
        </c:scaling>
        <c:delete val="1"/>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crossAx val="198360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rgbClr val="FF0000">
                <a:alpha val="70000"/>
              </a:srgbClr>
            </a:solidFill>
            <a:ln>
              <a:noFill/>
            </a:ln>
            <a:effectLst/>
          </c:spPr>
          <c:invertIfNegative val="0"/>
          <c:dPt>
            <c:idx val="1"/>
            <c:invertIfNegative val="0"/>
            <c:bubble3D val="0"/>
            <c:spPr>
              <a:solidFill>
                <a:schemeClr val="tx1">
                  <a:alpha val="70000"/>
                </a:schemeClr>
              </a:solidFill>
              <a:ln>
                <a:noFill/>
              </a:ln>
              <a:effectLst/>
            </c:spPr>
            <c:extLst>
              <c:ext xmlns:c16="http://schemas.microsoft.com/office/drawing/2014/chart" uri="{C3380CC4-5D6E-409C-BE32-E72D297353CC}">
                <c16:uniqueId val="{00000001-82EF-4029-8E0C-5ECB722B7BA2}"/>
              </c:ext>
            </c:extLst>
          </c:dPt>
          <c:val>
            <c:numRef>
              <c:f>Sheet1!$T$3:$T$7</c:f>
              <c:numCache>
                <c:formatCode>General</c:formatCode>
                <c:ptCount val="5"/>
                <c:pt idx="0">
                  <c:v>10</c:v>
                </c:pt>
                <c:pt idx="1">
                  <c:v>8</c:v>
                </c:pt>
                <c:pt idx="2">
                  <c:v>6</c:v>
                </c:pt>
                <c:pt idx="3">
                  <c:v>4</c:v>
                </c:pt>
                <c:pt idx="4">
                  <c:v>2</c:v>
                </c:pt>
              </c:numCache>
            </c:numRef>
          </c:val>
          <c:extLst>
            <c:ext xmlns:c16="http://schemas.microsoft.com/office/drawing/2014/chart" uri="{C3380CC4-5D6E-409C-BE32-E72D297353CC}">
              <c16:uniqueId val="{00000002-82EF-4029-8E0C-5ECB722B7BA2}"/>
            </c:ext>
          </c:extLst>
        </c:ser>
        <c:dLbls>
          <c:showLegendKey val="0"/>
          <c:showVal val="0"/>
          <c:showCatName val="0"/>
          <c:showSerName val="0"/>
          <c:showPercent val="0"/>
          <c:showBubbleSize val="0"/>
        </c:dLbls>
        <c:gapWidth val="50"/>
        <c:overlap val="100"/>
        <c:axId val="198845224"/>
        <c:axId val="198845616"/>
      </c:barChart>
      <c:catAx>
        <c:axId val="198845224"/>
        <c:scaling>
          <c:orientation val="minMax"/>
        </c:scaling>
        <c:delete val="1"/>
        <c:axPos val="b"/>
        <c:majorTickMark val="none"/>
        <c:minorTickMark val="none"/>
        <c:tickLblPos val="nextTo"/>
        <c:crossAx val="198845616"/>
        <c:crosses val="autoZero"/>
        <c:auto val="1"/>
        <c:lblAlgn val="ctr"/>
        <c:lblOffset val="100"/>
        <c:noMultiLvlLbl val="0"/>
      </c:catAx>
      <c:valAx>
        <c:axId val="198845616"/>
        <c:scaling>
          <c:orientation val="minMax"/>
        </c:scaling>
        <c:delete val="1"/>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crossAx val="198845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Sheet3!$B$1</c:f>
              <c:strCache>
                <c:ptCount val="1"/>
                <c:pt idx="0">
                  <c:v>North</c:v>
                </c:pt>
              </c:strCache>
            </c:strRef>
          </c:tx>
          <c:spPr>
            <a:solidFill>
              <a:srgbClr val="FF0000"/>
            </a:solidFill>
            <a:ln>
              <a:noFill/>
            </a:ln>
            <a:effectLst/>
          </c:spPr>
          <c:invertIfNegative val="0"/>
          <c:cat>
            <c:strRef>
              <c:f>Sheet3!$A$2:$A$5</c:f>
              <c:strCache>
                <c:ptCount val="4"/>
                <c:pt idx="0">
                  <c:v>Qtr1</c:v>
                </c:pt>
                <c:pt idx="1">
                  <c:v>Qtr2</c:v>
                </c:pt>
                <c:pt idx="2">
                  <c:v>Qtr3</c:v>
                </c:pt>
                <c:pt idx="3">
                  <c:v>Qtr4</c:v>
                </c:pt>
              </c:strCache>
            </c:strRef>
          </c:cat>
          <c:val>
            <c:numRef>
              <c:f>Sheet3!$B$2:$B$5</c:f>
              <c:numCache>
                <c:formatCode>General</c:formatCode>
                <c:ptCount val="4"/>
                <c:pt idx="0">
                  <c:v>13</c:v>
                </c:pt>
                <c:pt idx="1">
                  <c:v>14</c:v>
                </c:pt>
                <c:pt idx="2">
                  <c:v>15</c:v>
                </c:pt>
                <c:pt idx="3">
                  <c:v>13</c:v>
                </c:pt>
              </c:numCache>
            </c:numRef>
          </c:val>
          <c:extLst>
            <c:ext xmlns:c16="http://schemas.microsoft.com/office/drawing/2014/chart" uri="{C3380CC4-5D6E-409C-BE32-E72D297353CC}">
              <c16:uniqueId val="{00000000-B9E1-4775-AB6F-CC6E3FC1B88E}"/>
            </c:ext>
          </c:extLst>
        </c:ser>
        <c:ser>
          <c:idx val="1"/>
          <c:order val="1"/>
          <c:tx>
            <c:strRef>
              <c:f>Sheet3!$C$1</c:f>
              <c:strCache>
                <c:ptCount val="1"/>
                <c:pt idx="0">
                  <c:v>South</c:v>
                </c:pt>
              </c:strCache>
            </c:strRef>
          </c:tx>
          <c:spPr>
            <a:solidFill>
              <a:srgbClr val="FFFF00"/>
            </a:solidFill>
            <a:ln>
              <a:noFill/>
            </a:ln>
            <a:effectLst/>
          </c:spPr>
          <c:invertIfNegative val="0"/>
          <c:cat>
            <c:strRef>
              <c:f>Sheet3!$A$2:$A$5</c:f>
              <c:strCache>
                <c:ptCount val="4"/>
                <c:pt idx="0">
                  <c:v>Qtr1</c:v>
                </c:pt>
                <c:pt idx="1">
                  <c:v>Qtr2</c:v>
                </c:pt>
                <c:pt idx="2">
                  <c:v>Qtr3</c:v>
                </c:pt>
                <c:pt idx="3">
                  <c:v>Qtr4</c:v>
                </c:pt>
              </c:strCache>
            </c:strRef>
          </c:cat>
          <c:val>
            <c:numRef>
              <c:f>Sheet3!$C$2:$C$5</c:f>
              <c:numCache>
                <c:formatCode>General</c:formatCode>
                <c:ptCount val="4"/>
                <c:pt idx="0">
                  <c:v>12</c:v>
                </c:pt>
                <c:pt idx="1">
                  <c:v>14</c:v>
                </c:pt>
                <c:pt idx="2">
                  <c:v>20</c:v>
                </c:pt>
                <c:pt idx="3">
                  <c:v>24</c:v>
                </c:pt>
              </c:numCache>
            </c:numRef>
          </c:val>
          <c:extLst>
            <c:ext xmlns:c16="http://schemas.microsoft.com/office/drawing/2014/chart" uri="{C3380CC4-5D6E-409C-BE32-E72D297353CC}">
              <c16:uniqueId val="{00000001-B9E1-4775-AB6F-CC6E3FC1B88E}"/>
            </c:ext>
          </c:extLst>
        </c:ser>
        <c:ser>
          <c:idx val="2"/>
          <c:order val="2"/>
          <c:tx>
            <c:strRef>
              <c:f>Sheet3!$D$1</c:f>
              <c:strCache>
                <c:ptCount val="1"/>
                <c:pt idx="0">
                  <c:v>East</c:v>
                </c:pt>
              </c:strCache>
            </c:strRef>
          </c:tx>
          <c:spPr>
            <a:solidFill>
              <a:srgbClr val="00B050"/>
            </a:solidFill>
            <a:ln>
              <a:noFill/>
            </a:ln>
            <a:effectLst/>
          </c:spPr>
          <c:invertIfNegative val="0"/>
          <c:cat>
            <c:strRef>
              <c:f>Sheet3!$A$2:$A$5</c:f>
              <c:strCache>
                <c:ptCount val="4"/>
                <c:pt idx="0">
                  <c:v>Qtr1</c:v>
                </c:pt>
                <c:pt idx="1">
                  <c:v>Qtr2</c:v>
                </c:pt>
                <c:pt idx="2">
                  <c:v>Qtr3</c:v>
                </c:pt>
                <c:pt idx="3">
                  <c:v>Qtr4</c:v>
                </c:pt>
              </c:strCache>
            </c:strRef>
          </c:cat>
          <c:val>
            <c:numRef>
              <c:f>Sheet3!$D$2:$D$5</c:f>
              <c:numCache>
                <c:formatCode>General</c:formatCode>
                <c:ptCount val="4"/>
                <c:pt idx="0">
                  <c:v>13</c:v>
                </c:pt>
                <c:pt idx="1">
                  <c:v>19</c:v>
                </c:pt>
                <c:pt idx="2">
                  <c:v>24</c:v>
                </c:pt>
                <c:pt idx="3">
                  <c:v>24</c:v>
                </c:pt>
              </c:numCache>
            </c:numRef>
          </c:val>
          <c:extLst>
            <c:ext xmlns:c16="http://schemas.microsoft.com/office/drawing/2014/chart" uri="{C3380CC4-5D6E-409C-BE32-E72D297353CC}">
              <c16:uniqueId val="{00000002-B9E1-4775-AB6F-CC6E3FC1B88E}"/>
            </c:ext>
          </c:extLst>
        </c:ser>
        <c:ser>
          <c:idx val="3"/>
          <c:order val="3"/>
          <c:tx>
            <c:strRef>
              <c:f>Sheet3!$E$1</c:f>
              <c:strCache>
                <c:ptCount val="1"/>
                <c:pt idx="0">
                  <c:v>West</c:v>
                </c:pt>
              </c:strCache>
            </c:strRef>
          </c:tx>
          <c:spPr>
            <a:solidFill>
              <a:srgbClr val="002060"/>
            </a:solidFill>
            <a:ln>
              <a:noFill/>
            </a:ln>
            <a:effectLst/>
          </c:spPr>
          <c:invertIfNegative val="0"/>
          <c:cat>
            <c:strRef>
              <c:f>Sheet3!$A$2:$A$5</c:f>
              <c:strCache>
                <c:ptCount val="4"/>
                <c:pt idx="0">
                  <c:v>Qtr1</c:v>
                </c:pt>
                <c:pt idx="1">
                  <c:v>Qtr2</c:v>
                </c:pt>
                <c:pt idx="2">
                  <c:v>Qtr3</c:v>
                </c:pt>
                <c:pt idx="3">
                  <c:v>Qtr4</c:v>
                </c:pt>
              </c:strCache>
            </c:strRef>
          </c:cat>
          <c:val>
            <c:numRef>
              <c:f>Sheet3!$E$2:$E$5</c:f>
              <c:numCache>
                <c:formatCode>General</c:formatCode>
                <c:ptCount val="4"/>
                <c:pt idx="0">
                  <c:v>14</c:v>
                </c:pt>
                <c:pt idx="1">
                  <c:v>14</c:v>
                </c:pt>
                <c:pt idx="2">
                  <c:v>25</c:v>
                </c:pt>
                <c:pt idx="3">
                  <c:v>20</c:v>
                </c:pt>
              </c:numCache>
            </c:numRef>
          </c:val>
          <c:extLst>
            <c:ext xmlns:c16="http://schemas.microsoft.com/office/drawing/2014/chart" uri="{C3380CC4-5D6E-409C-BE32-E72D297353CC}">
              <c16:uniqueId val="{00000003-B9E1-4775-AB6F-CC6E3FC1B88E}"/>
            </c:ext>
          </c:extLst>
        </c:ser>
        <c:dLbls>
          <c:showLegendKey val="0"/>
          <c:showVal val="0"/>
          <c:showCatName val="0"/>
          <c:showSerName val="0"/>
          <c:showPercent val="0"/>
          <c:showBubbleSize val="0"/>
        </c:dLbls>
        <c:gapWidth val="219"/>
        <c:overlap val="-27"/>
        <c:axId val="198846400"/>
        <c:axId val="198846792"/>
      </c:barChart>
      <c:catAx>
        <c:axId val="198846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846792"/>
        <c:crosses val="autoZero"/>
        <c:auto val="1"/>
        <c:lblAlgn val="ctr"/>
        <c:lblOffset val="100"/>
        <c:noMultiLvlLbl val="0"/>
      </c:catAx>
      <c:valAx>
        <c:axId val="198846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846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69957-EC3A-43C5-8D97-2536A3C35E32}" type="datetimeFigureOut">
              <a:rPr lang="en-US" smtClean="0"/>
              <a:t>9/15/2020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3241B-97C1-4B0D-82C6-0D5D28482306}" type="slidenum">
              <a:rPr lang="en-US" smtClean="0"/>
              <a:t>‹#›</a:t>
            </a:fld>
            <a:endParaRPr lang="en-US"/>
          </a:p>
        </p:txBody>
      </p:sp>
    </p:spTree>
    <p:extLst>
      <p:ext uri="{BB962C8B-B14F-4D97-AF65-F5344CB8AC3E}">
        <p14:creationId xmlns:p14="http://schemas.microsoft.com/office/powerpoint/2010/main" val="194595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2FC564-3DFE-44C1-8DD2-A9D80977F78A}" type="slidenum">
              <a:rPr lang="en-US" smtClean="0"/>
              <a:t>21</a:t>
            </a:fld>
            <a:endParaRPr lang="en-US"/>
          </a:p>
        </p:txBody>
      </p:sp>
    </p:spTree>
    <p:extLst>
      <p:ext uri="{BB962C8B-B14F-4D97-AF65-F5344CB8AC3E}">
        <p14:creationId xmlns:p14="http://schemas.microsoft.com/office/powerpoint/2010/main" val="39900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2FC564-3DFE-44C1-8DD2-A9D80977F78A}" type="slidenum">
              <a:rPr lang="en-US" smtClean="0"/>
              <a:t>38</a:t>
            </a:fld>
            <a:endParaRPr lang="en-US"/>
          </a:p>
        </p:txBody>
      </p:sp>
    </p:spTree>
    <p:extLst>
      <p:ext uri="{BB962C8B-B14F-4D97-AF65-F5344CB8AC3E}">
        <p14:creationId xmlns:p14="http://schemas.microsoft.com/office/powerpoint/2010/main" val="3912669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0233a5ea6_2_250:notes"/>
          <p:cNvSpPr txBox="1">
            <a:spLocks noGrp="1"/>
          </p:cNvSpPr>
          <p:nvPr>
            <p:ph type="body" idx="1"/>
          </p:nvPr>
        </p:nvSpPr>
        <p:spPr>
          <a:xfrm>
            <a:off x="685800" y="4400550"/>
            <a:ext cx="5486400" cy="3600450"/>
          </a:xfrm>
          <a:prstGeom prst="rect">
            <a:avLst/>
          </a:prstGeom>
        </p:spPr>
        <p:txBody>
          <a:bodyPr spcFirstLastPara="1" wrap="square" lIns="88600" tIns="88600" rIns="88600" bIns="88600" anchor="t" anchorCtr="0">
            <a:noAutofit/>
          </a:bodyPr>
          <a:lstStyle/>
          <a:p>
            <a:pPr marL="0" lvl="0" indent="0" algn="l" rtl="0">
              <a:spcBef>
                <a:spcPts val="0"/>
              </a:spcBef>
              <a:spcAft>
                <a:spcPts val="0"/>
              </a:spcAft>
              <a:buNone/>
            </a:pPr>
            <a:endParaRPr/>
          </a:p>
        </p:txBody>
      </p:sp>
      <p:sp>
        <p:nvSpPr>
          <p:cNvPr id="268" name="Google Shape;268;g60233a5ea6_2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0233a5ea6_2_257:notes"/>
          <p:cNvSpPr txBox="1">
            <a:spLocks noGrp="1"/>
          </p:cNvSpPr>
          <p:nvPr>
            <p:ph type="body" idx="1"/>
          </p:nvPr>
        </p:nvSpPr>
        <p:spPr>
          <a:xfrm>
            <a:off x="685800" y="4400550"/>
            <a:ext cx="5486400" cy="3600450"/>
          </a:xfrm>
          <a:prstGeom prst="rect">
            <a:avLst/>
          </a:prstGeom>
        </p:spPr>
        <p:txBody>
          <a:bodyPr spcFirstLastPara="1" wrap="square" lIns="88600" tIns="88600" rIns="88600" bIns="88600" anchor="t" anchorCtr="0">
            <a:noAutofit/>
          </a:bodyPr>
          <a:lstStyle/>
          <a:p>
            <a:pPr marL="0" lvl="0" indent="0" algn="l" rtl="0">
              <a:spcBef>
                <a:spcPts val="0"/>
              </a:spcBef>
              <a:spcAft>
                <a:spcPts val="0"/>
              </a:spcAft>
              <a:buNone/>
            </a:pPr>
            <a:endParaRPr/>
          </a:p>
        </p:txBody>
      </p:sp>
      <p:sp>
        <p:nvSpPr>
          <p:cNvPr id="276" name="Google Shape;276;g60233a5ea6_2_2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60233a5ea6_2_173:notes"/>
          <p:cNvSpPr txBox="1">
            <a:spLocks noGrp="1"/>
          </p:cNvSpPr>
          <p:nvPr>
            <p:ph type="body" idx="1"/>
          </p:nvPr>
        </p:nvSpPr>
        <p:spPr>
          <a:xfrm>
            <a:off x="685800" y="4400550"/>
            <a:ext cx="5486400" cy="3600450"/>
          </a:xfrm>
          <a:prstGeom prst="rect">
            <a:avLst/>
          </a:prstGeom>
        </p:spPr>
        <p:txBody>
          <a:bodyPr spcFirstLastPara="1" wrap="square" lIns="88600" tIns="88600" rIns="88600" bIns="88600" anchor="t" anchorCtr="0">
            <a:noAutofit/>
          </a:bodyPr>
          <a:lstStyle/>
          <a:p>
            <a:pPr marL="0" lvl="0" indent="0" algn="l" rtl="0">
              <a:spcBef>
                <a:spcPts val="0"/>
              </a:spcBef>
              <a:spcAft>
                <a:spcPts val="0"/>
              </a:spcAft>
              <a:buNone/>
            </a:pPr>
            <a:endParaRPr/>
          </a:p>
        </p:txBody>
      </p:sp>
      <p:sp>
        <p:nvSpPr>
          <p:cNvPr id="177" name="Google Shape;177;g60233a5ea6_2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33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8004-F3FD-4CE2-838F-71E69DA1F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5D0006-8DF8-4B01-9238-87EA788CB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B8F3B6-7ACC-441F-BD13-45327CDE80E1}"/>
              </a:ext>
            </a:extLst>
          </p:cNvPr>
          <p:cNvSpPr>
            <a:spLocks noGrp="1"/>
          </p:cNvSpPr>
          <p:nvPr>
            <p:ph type="dt" sz="half" idx="10"/>
          </p:nvPr>
        </p:nvSpPr>
        <p:spPr/>
        <p:txBody>
          <a:bodyPr/>
          <a:lstStyle/>
          <a:p>
            <a:fld id="{7DD00C95-0DB8-4874-BEFD-84E5F18ACB0D}" type="datetimeFigureOut">
              <a:rPr lang="en-US" smtClean="0"/>
              <a:t>9/15/2020</a:t>
            </a:fld>
            <a:endParaRPr lang="en-US"/>
          </a:p>
        </p:txBody>
      </p:sp>
      <p:sp>
        <p:nvSpPr>
          <p:cNvPr id="5" name="Footer Placeholder 4">
            <a:extLst>
              <a:ext uri="{FF2B5EF4-FFF2-40B4-BE49-F238E27FC236}">
                <a16:creationId xmlns:a16="http://schemas.microsoft.com/office/drawing/2014/main" id="{7D2676FC-7570-4914-AA40-F5B394E97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0193A-0F48-4D4E-A1B1-59E74FC97D11}"/>
              </a:ext>
            </a:extLst>
          </p:cNvPr>
          <p:cNvSpPr>
            <a:spLocks noGrp="1"/>
          </p:cNvSpPr>
          <p:nvPr>
            <p:ph type="sldNum" sz="quarter" idx="12"/>
          </p:nvPr>
        </p:nvSpPr>
        <p:spPr/>
        <p:txBody>
          <a:bodyPr/>
          <a:lstStyle/>
          <a:p>
            <a:fld id="{443D25C8-7444-4C02-A7C3-F3C5F0E04597}" type="slidenum">
              <a:rPr lang="en-US" smtClean="0"/>
              <a:t>‹#›</a:t>
            </a:fld>
            <a:endParaRPr lang="en-US"/>
          </a:p>
        </p:txBody>
      </p:sp>
    </p:spTree>
    <p:extLst>
      <p:ext uri="{BB962C8B-B14F-4D97-AF65-F5344CB8AC3E}">
        <p14:creationId xmlns:p14="http://schemas.microsoft.com/office/powerpoint/2010/main" val="105205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61B1-E2B5-468B-826F-A61E57179C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0AC86F-2F10-42C3-8D28-446DDEC6F3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7911B-E16B-4266-8337-E60D6B9A42E1}"/>
              </a:ext>
            </a:extLst>
          </p:cNvPr>
          <p:cNvSpPr>
            <a:spLocks noGrp="1"/>
          </p:cNvSpPr>
          <p:nvPr>
            <p:ph type="dt" sz="half" idx="10"/>
          </p:nvPr>
        </p:nvSpPr>
        <p:spPr/>
        <p:txBody>
          <a:bodyPr/>
          <a:lstStyle/>
          <a:p>
            <a:fld id="{7DD00C95-0DB8-4874-BEFD-84E5F18ACB0D}" type="datetimeFigureOut">
              <a:rPr lang="en-US" smtClean="0"/>
              <a:t>9/15/2020</a:t>
            </a:fld>
            <a:endParaRPr lang="en-US"/>
          </a:p>
        </p:txBody>
      </p:sp>
      <p:sp>
        <p:nvSpPr>
          <p:cNvPr id="5" name="Footer Placeholder 4">
            <a:extLst>
              <a:ext uri="{FF2B5EF4-FFF2-40B4-BE49-F238E27FC236}">
                <a16:creationId xmlns:a16="http://schemas.microsoft.com/office/drawing/2014/main" id="{CDE4AEDB-C91E-42DC-954E-E57165A48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6F121-97A9-4F75-99B3-2FD22D1AA32A}"/>
              </a:ext>
            </a:extLst>
          </p:cNvPr>
          <p:cNvSpPr>
            <a:spLocks noGrp="1"/>
          </p:cNvSpPr>
          <p:nvPr>
            <p:ph type="sldNum" sz="quarter" idx="12"/>
          </p:nvPr>
        </p:nvSpPr>
        <p:spPr/>
        <p:txBody>
          <a:bodyPr/>
          <a:lstStyle/>
          <a:p>
            <a:fld id="{443D25C8-7444-4C02-A7C3-F3C5F0E04597}" type="slidenum">
              <a:rPr lang="en-US" smtClean="0"/>
              <a:t>‹#›</a:t>
            </a:fld>
            <a:endParaRPr lang="en-US"/>
          </a:p>
        </p:txBody>
      </p:sp>
    </p:spTree>
    <p:extLst>
      <p:ext uri="{BB962C8B-B14F-4D97-AF65-F5344CB8AC3E}">
        <p14:creationId xmlns:p14="http://schemas.microsoft.com/office/powerpoint/2010/main" val="199536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4B3FE-6727-48C4-AA4E-C606BD32FE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3F07B3-44A1-4598-ACAA-66BE06E3BB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86AF4-BEC6-4610-A8E1-359DFCB007F2}"/>
              </a:ext>
            </a:extLst>
          </p:cNvPr>
          <p:cNvSpPr>
            <a:spLocks noGrp="1"/>
          </p:cNvSpPr>
          <p:nvPr>
            <p:ph type="dt" sz="half" idx="10"/>
          </p:nvPr>
        </p:nvSpPr>
        <p:spPr/>
        <p:txBody>
          <a:bodyPr/>
          <a:lstStyle/>
          <a:p>
            <a:fld id="{7DD00C95-0DB8-4874-BEFD-84E5F18ACB0D}" type="datetimeFigureOut">
              <a:rPr lang="en-US" smtClean="0"/>
              <a:t>9/15/2020</a:t>
            </a:fld>
            <a:endParaRPr lang="en-US"/>
          </a:p>
        </p:txBody>
      </p:sp>
      <p:sp>
        <p:nvSpPr>
          <p:cNvPr id="5" name="Footer Placeholder 4">
            <a:extLst>
              <a:ext uri="{FF2B5EF4-FFF2-40B4-BE49-F238E27FC236}">
                <a16:creationId xmlns:a16="http://schemas.microsoft.com/office/drawing/2014/main" id="{DF561907-6B6B-41FD-A43D-BDE4B70C9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76053-624D-4F16-8B9C-6B403E49BEE0}"/>
              </a:ext>
            </a:extLst>
          </p:cNvPr>
          <p:cNvSpPr>
            <a:spLocks noGrp="1"/>
          </p:cNvSpPr>
          <p:nvPr>
            <p:ph type="sldNum" sz="quarter" idx="12"/>
          </p:nvPr>
        </p:nvSpPr>
        <p:spPr/>
        <p:txBody>
          <a:bodyPr/>
          <a:lstStyle/>
          <a:p>
            <a:fld id="{443D25C8-7444-4C02-A7C3-F3C5F0E04597}" type="slidenum">
              <a:rPr lang="en-US" smtClean="0"/>
              <a:t>‹#›</a:t>
            </a:fld>
            <a:endParaRPr lang="en-US"/>
          </a:p>
        </p:txBody>
      </p:sp>
    </p:spTree>
    <p:extLst>
      <p:ext uri="{BB962C8B-B14F-4D97-AF65-F5344CB8AC3E}">
        <p14:creationId xmlns:p14="http://schemas.microsoft.com/office/powerpoint/2010/main" val="414810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5029405" y="0"/>
            <a:ext cx="7162595"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8" name="Picture 7" descr="SectionHeader-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4048" y="0"/>
            <a:ext cx="2917952" cy="6858000"/>
          </a:xfrm>
          <a:prstGeom prst="rect">
            <a:avLst/>
          </a:prstGeom>
        </p:spPr>
      </p:pic>
      <p:sp>
        <p:nvSpPr>
          <p:cNvPr id="2" name="Title 1"/>
          <p:cNvSpPr>
            <a:spLocks noGrp="1"/>
          </p:cNvSpPr>
          <p:nvPr>
            <p:ph type="title"/>
          </p:nvPr>
        </p:nvSpPr>
        <p:spPr>
          <a:xfrm>
            <a:off x="609600" y="2695731"/>
            <a:ext cx="8664448" cy="1362075"/>
          </a:xfrm>
        </p:spPr>
        <p:txBody>
          <a:bodyPr anchor="t"/>
          <a:lstStyle>
            <a:lvl1pPr algn="l">
              <a:defRPr sz="4200" b="1" cap="none"/>
            </a:lvl1pPr>
          </a:lstStyle>
          <a:p>
            <a:r>
              <a:rPr lang="en-US"/>
              <a:t>Click to edit Master title style</a:t>
            </a:r>
          </a:p>
        </p:txBody>
      </p:sp>
    </p:spTree>
    <p:extLst>
      <p:ext uri="{BB962C8B-B14F-4D97-AF65-F5344CB8AC3E}">
        <p14:creationId xmlns:p14="http://schemas.microsoft.com/office/powerpoint/2010/main" val="278543256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9" name="Rectangle 8"/>
          <p:cNvSpPr/>
          <p:nvPr userDrawn="1"/>
        </p:nvSpPr>
        <p:spPr>
          <a:xfrm>
            <a:off x="5029405" y="0"/>
            <a:ext cx="7162595"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8" name="Picture 7" descr="SectionHeader-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4048" y="0"/>
            <a:ext cx="2917952" cy="6858000"/>
          </a:xfrm>
          <a:prstGeom prst="rect">
            <a:avLst/>
          </a:prstGeom>
        </p:spPr>
      </p:pic>
      <p:sp>
        <p:nvSpPr>
          <p:cNvPr id="2" name="Title 1"/>
          <p:cNvSpPr>
            <a:spLocks noGrp="1"/>
          </p:cNvSpPr>
          <p:nvPr>
            <p:ph type="title"/>
          </p:nvPr>
        </p:nvSpPr>
        <p:spPr>
          <a:xfrm>
            <a:off x="609600" y="2695731"/>
            <a:ext cx="8664448" cy="1362075"/>
          </a:xfrm>
        </p:spPr>
        <p:txBody>
          <a:bodyPr anchor="t"/>
          <a:lstStyle>
            <a:lvl1pPr algn="l">
              <a:defRPr sz="4200" b="1" cap="none"/>
            </a:lvl1pPr>
          </a:lstStyle>
          <a:p>
            <a:r>
              <a:rPr lang="en-US"/>
              <a:t>Click to edit Master title style</a:t>
            </a:r>
          </a:p>
        </p:txBody>
      </p:sp>
    </p:spTree>
    <p:extLst>
      <p:ext uri="{BB962C8B-B14F-4D97-AF65-F5344CB8AC3E}">
        <p14:creationId xmlns:p14="http://schemas.microsoft.com/office/powerpoint/2010/main" val="38667147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0033-23E3-46AD-B2D1-5815E9D6EB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59F5B0-D546-4895-A5F5-70369D18B2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EE6E1-F9D8-4A20-8421-35DEABD85DAB}"/>
              </a:ext>
            </a:extLst>
          </p:cNvPr>
          <p:cNvSpPr>
            <a:spLocks noGrp="1"/>
          </p:cNvSpPr>
          <p:nvPr>
            <p:ph type="dt" sz="half" idx="10"/>
          </p:nvPr>
        </p:nvSpPr>
        <p:spPr/>
        <p:txBody>
          <a:bodyPr/>
          <a:lstStyle/>
          <a:p>
            <a:fld id="{7DD00C95-0DB8-4874-BEFD-84E5F18ACB0D}" type="datetimeFigureOut">
              <a:rPr lang="en-US" smtClean="0"/>
              <a:t>9/15/2020</a:t>
            </a:fld>
            <a:endParaRPr lang="en-US"/>
          </a:p>
        </p:txBody>
      </p:sp>
      <p:sp>
        <p:nvSpPr>
          <p:cNvPr id="5" name="Footer Placeholder 4">
            <a:extLst>
              <a:ext uri="{FF2B5EF4-FFF2-40B4-BE49-F238E27FC236}">
                <a16:creationId xmlns:a16="http://schemas.microsoft.com/office/drawing/2014/main" id="{C3D0534B-4A11-4CB6-B3A8-FB3523C8D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10E39-F99C-4E98-A416-F5FE5C118C50}"/>
              </a:ext>
            </a:extLst>
          </p:cNvPr>
          <p:cNvSpPr>
            <a:spLocks noGrp="1"/>
          </p:cNvSpPr>
          <p:nvPr>
            <p:ph type="sldNum" sz="quarter" idx="12"/>
          </p:nvPr>
        </p:nvSpPr>
        <p:spPr/>
        <p:txBody>
          <a:bodyPr/>
          <a:lstStyle/>
          <a:p>
            <a:fld id="{443D25C8-7444-4C02-A7C3-F3C5F0E04597}" type="slidenum">
              <a:rPr lang="en-US" smtClean="0"/>
              <a:t>‹#›</a:t>
            </a:fld>
            <a:endParaRPr lang="en-US"/>
          </a:p>
        </p:txBody>
      </p:sp>
    </p:spTree>
    <p:extLst>
      <p:ext uri="{BB962C8B-B14F-4D97-AF65-F5344CB8AC3E}">
        <p14:creationId xmlns:p14="http://schemas.microsoft.com/office/powerpoint/2010/main" val="66798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C6E4-CE48-49F2-B508-07EA3E0B2C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66F560-2406-4810-81DA-03AD1454C6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760D6-02C7-4BEB-9031-0561A2426DE7}"/>
              </a:ext>
            </a:extLst>
          </p:cNvPr>
          <p:cNvSpPr>
            <a:spLocks noGrp="1"/>
          </p:cNvSpPr>
          <p:nvPr>
            <p:ph type="dt" sz="half" idx="10"/>
          </p:nvPr>
        </p:nvSpPr>
        <p:spPr/>
        <p:txBody>
          <a:bodyPr/>
          <a:lstStyle/>
          <a:p>
            <a:fld id="{7DD00C95-0DB8-4874-BEFD-84E5F18ACB0D}" type="datetimeFigureOut">
              <a:rPr lang="en-US" smtClean="0"/>
              <a:t>9/15/2020</a:t>
            </a:fld>
            <a:endParaRPr lang="en-US"/>
          </a:p>
        </p:txBody>
      </p:sp>
      <p:sp>
        <p:nvSpPr>
          <p:cNvPr id="5" name="Footer Placeholder 4">
            <a:extLst>
              <a:ext uri="{FF2B5EF4-FFF2-40B4-BE49-F238E27FC236}">
                <a16:creationId xmlns:a16="http://schemas.microsoft.com/office/drawing/2014/main" id="{64B15D9E-1B39-4269-BD7B-19773D11F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DB215-981F-4F36-845C-8F62DD4D2775}"/>
              </a:ext>
            </a:extLst>
          </p:cNvPr>
          <p:cNvSpPr>
            <a:spLocks noGrp="1"/>
          </p:cNvSpPr>
          <p:nvPr>
            <p:ph type="sldNum" sz="quarter" idx="12"/>
          </p:nvPr>
        </p:nvSpPr>
        <p:spPr/>
        <p:txBody>
          <a:bodyPr/>
          <a:lstStyle/>
          <a:p>
            <a:fld id="{443D25C8-7444-4C02-A7C3-F3C5F0E04597}" type="slidenum">
              <a:rPr lang="en-US" smtClean="0"/>
              <a:t>‹#›</a:t>
            </a:fld>
            <a:endParaRPr lang="en-US"/>
          </a:p>
        </p:txBody>
      </p:sp>
    </p:spTree>
    <p:extLst>
      <p:ext uri="{BB962C8B-B14F-4D97-AF65-F5344CB8AC3E}">
        <p14:creationId xmlns:p14="http://schemas.microsoft.com/office/powerpoint/2010/main" val="3828261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261A-64A1-4967-943D-FF88A8AA2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9B560-9519-4679-8731-2291A5C48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AB8768-1793-476F-9A2A-0306080EC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F480FA-B312-4188-8EEE-503C635A9F52}"/>
              </a:ext>
            </a:extLst>
          </p:cNvPr>
          <p:cNvSpPr>
            <a:spLocks noGrp="1"/>
          </p:cNvSpPr>
          <p:nvPr>
            <p:ph type="dt" sz="half" idx="10"/>
          </p:nvPr>
        </p:nvSpPr>
        <p:spPr/>
        <p:txBody>
          <a:bodyPr/>
          <a:lstStyle/>
          <a:p>
            <a:fld id="{7DD00C95-0DB8-4874-BEFD-84E5F18ACB0D}" type="datetimeFigureOut">
              <a:rPr lang="en-US" smtClean="0"/>
              <a:t>9/15/2020</a:t>
            </a:fld>
            <a:endParaRPr lang="en-US"/>
          </a:p>
        </p:txBody>
      </p:sp>
      <p:sp>
        <p:nvSpPr>
          <p:cNvPr id="6" name="Footer Placeholder 5">
            <a:extLst>
              <a:ext uri="{FF2B5EF4-FFF2-40B4-BE49-F238E27FC236}">
                <a16:creationId xmlns:a16="http://schemas.microsoft.com/office/drawing/2014/main" id="{84A5E9E1-38EA-4BD8-9928-E45B82AFB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3A2A3-0897-4FFB-877A-8418843F4043}"/>
              </a:ext>
            </a:extLst>
          </p:cNvPr>
          <p:cNvSpPr>
            <a:spLocks noGrp="1"/>
          </p:cNvSpPr>
          <p:nvPr>
            <p:ph type="sldNum" sz="quarter" idx="12"/>
          </p:nvPr>
        </p:nvSpPr>
        <p:spPr/>
        <p:txBody>
          <a:bodyPr/>
          <a:lstStyle/>
          <a:p>
            <a:fld id="{443D25C8-7444-4C02-A7C3-F3C5F0E04597}" type="slidenum">
              <a:rPr lang="en-US" smtClean="0"/>
              <a:t>‹#›</a:t>
            </a:fld>
            <a:endParaRPr lang="en-US"/>
          </a:p>
        </p:txBody>
      </p:sp>
    </p:spTree>
    <p:extLst>
      <p:ext uri="{BB962C8B-B14F-4D97-AF65-F5344CB8AC3E}">
        <p14:creationId xmlns:p14="http://schemas.microsoft.com/office/powerpoint/2010/main" val="256313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23A6-7E66-49BB-B9F1-F394DCAB4C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17B4BF-7DA4-4AF5-8F1E-9C35261B4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241C2-508E-435F-B326-74E263B479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C0B907-0EB7-41F3-9684-E92D61308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71AA1B-E5EA-46E9-A26A-70C52E487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6CBBC-0C9D-4F88-A82C-4D45BB37C612}"/>
              </a:ext>
            </a:extLst>
          </p:cNvPr>
          <p:cNvSpPr>
            <a:spLocks noGrp="1"/>
          </p:cNvSpPr>
          <p:nvPr>
            <p:ph type="dt" sz="half" idx="10"/>
          </p:nvPr>
        </p:nvSpPr>
        <p:spPr/>
        <p:txBody>
          <a:bodyPr/>
          <a:lstStyle/>
          <a:p>
            <a:fld id="{7DD00C95-0DB8-4874-BEFD-84E5F18ACB0D}" type="datetimeFigureOut">
              <a:rPr lang="en-US" smtClean="0"/>
              <a:t>9/15/2020</a:t>
            </a:fld>
            <a:endParaRPr lang="en-US"/>
          </a:p>
        </p:txBody>
      </p:sp>
      <p:sp>
        <p:nvSpPr>
          <p:cNvPr id="8" name="Footer Placeholder 7">
            <a:extLst>
              <a:ext uri="{FF2B5EF4-FFF2-40B4-BE49-F238E27FC236}">
                <a16:creationId xmlns:a16="http://schemas.microsoft.com/office/drawing/2014/main" id="{0082E8C5-6000-4830-99BA-74BC2692B3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87825B-95BD-46D2-AF36-1E8F0A671CAB}"/>
              </a:ext>
            </a:extLst>
          </p:cNvPr>
          <p:cNvSpPr>
            <a:spLocks noGrp="1"/>
          </p:cNvSpPr>
          <p:nvPr>
            <p:ph type="sldNum" sz="quarter" idx="12"/>
          </p:nvPr>
        </p:nvSpPr>
        <p:spPr/>
        <p:txBody>
          <a:bodyPr/>
          <a:lstStyle/>
          <a:p>
            <a:fld id="{443D25C8-7444-4C02-A7C3-F3C5F0E04597}" type="slidenum">
              <a:rPr lang="en-US" smtClean="0"/>
              <a:t>‹#›</a:t>
            </a:fld>
            <a:endParaRPr lang="en-US"/>
          </a:p>
        </p:txBody>
      </p:sp>
    </p:spTree>
    <p:extLst>
      <p:ext uri="{BB962C8B-B14F-4D97-AF65-F5344CB8AC3E}">
        <p14:creationId xmlns:p14="http://schemas.microsoft.com/office/powerpoint/2010/main" val="31915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F352-640E-4C13-BB5D-9BF3B549A9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CB4058-9209-43B4-9903-4668566B92CB}"/>
              </a:ext>
            </a:extLst>
          </p:cNvPr>
          <p:cNvSpPr>
            <a:spLocks noGrp="1"/>
          </p:cNvSpPr>
          <p:nvPr>
            <p:ph type="dt" sz="half" idx="10"/>
          </p:nvPr>
        </p:nvSpPr>
        <p:spPr/>
        <p:txBody>
          <a:bodyPr/>
          <a:lstStyle/>
          <a:p>
            <a:fld id="{7DD00C95-0DB8-4874-BEFD-84E5F18ACB0D}" type="datetimeFigureOut">
              <a:rPr lang="en-US" smtClean="0"/>
              <a:t>9/15/2020</a:t>
            </a:fld>
            <a:endParaRPr lang="en-US"/>
          </a:p>
        </p:txBody>
      </p:sp>
      <p:sp>
        <p:nvSpPr>
          <p:cNvPr id="4" name="Footer Placeholder 3">
            <a:extLst>
              <a:ext uri="{FF2B5EF4-FFF2-40B4-BE49-F238E27FC236}">
                <a16:creationId xmlns:a16="http://schemas.microsoft.com/office/drawing/2014/main" id="{331599CD-7777-4177-8CFA-73480547B5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397612-F2FE-4590-9EA8-E867D58B322B}"/>
              </a:ext>
            </a:extLst>
          </p:cNvPr>
          <p:cNvSpPr>
            <a:spLocks noGrp="1"/>
          </p:cNvSpPr>
          <p:nvPr>
            <p:ph type="sldNum" sz="quarter" idx="12"/>
          </p:nvPr>
        </p:nvSpPr>
        <p:spPr/>
        <p:txBody>
          <a:bodyPr/>
          <a:lstStyle/>
          <a:p>
            <a:fld id="{443D25C8-7444-4C02-A7C3-F3C5F0E04597}" type="slidenum">
              <a:rPr lang="en-US" smtClean="0"/>
              <a:t>‹#›</a:t>
            </a:fld>
            <a:endParaRPr lang="en-US"/>
          </a:p>
        </p:txBody>
      </p:sp>
    </p:spTree>
    <p:extLst>
      <p:ext uri="{BB962C8B-B14F-4D97-AF65-F5344CB8AC3E}">
        <p14:creationId xmlns:p14="http://schemas.microsoft.com/office/powerpoint/2010/main" val="5974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C8FBD-2BC7-466B-A927-E23B3E3E5B42}"/>
              </a:ext>
            </a:extLst>
          </p:cNvPr>
          <p:cNvSpPr>
            <a:spLocks noGrp="1"/>
          </p:cNvSpPr>
          <p:nvPr>
            <p:ph type="dt" sz="half" idx="10"/>
          </p:nvPr>
        </p:nvSpPr>
        <p:spPr/>
        <p:txBody>
          <a:bodyPr/>
          <a:lstStyle/>
          <a:p>
            <a:fld id="{7DD00C95-0DB8-4874-BEFD-84E5F18ACB0D}" type="datetimeFigureOut">
              <a:rPr lang="en-US" smtClean="0"/>
              <a:t>9/15/2020</a:t>
            </a:fld>
            <a:endParaRPr lang="en-US"/>
          </a:p>
        </p:txBody>
      </p:sp>
      <p:sp>
        <p:nvSpPr>
          <p:cNvPr id="3" name="Footer Placeholder 2">
            <a:extLst>
              <a:ext uri="{FF2B5EF4-FFF2-40B4-BE49-F238E27FC236}">
                <a16:creationId xmlns:a16="http://schemas.microsoft.com/office/drawing/2014/main" id="{47B6E1C6-699A-46B0-92F5-C7E9D8D13C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AF98B5-5661-495D-9029-CFF8C9B5A10F}"/>
              </a:ext>
            </a:extLst>
          </p:cNvPr>
          <p:cNvSpPr>
            <a:spLocks noGrp="1"/>
          </p:cNvSpPr>
          <p:nvPr>
            <p:ph type="sldNum" sz="quarter" idx="12"/>
          </p:nvPr>
        </p:nvSpPr>
        <p:spPr/>
        <p:txBody>
          <a:bodyPr/>
          <a:lstStyle/>
          <a:p>
            <a:fld id="{443D25C8-7444-4C02-A7C3-F3C5F0E04597}" type="slidenum">
              <a:rPr lang="en-US" smtClean="0"/>
              <a:t>‹#›</a:t>
            </a:fld>
            <a:endParaRPr lang="en-US"/>
          </a:p>
        </p:txBody>
      </p:sp>
    </p:spTree>
    <p:extLst>
      <p:ext uri="{BB962C8B-B14F-4D97-AF65-F5344CB8AC3E}">
        <p14:creationId xmlns:p14="http://schemas.microsoft.com/office/powerpoint/2010/main" val="329111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0FF1-68C7-4733-B211-A07E3A4CD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06C170-BD74-4A6D-ADEC-866F16EC26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130624-8E27-4876-AE32-B739FD8C9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EA4F6-F1F5-472C-AA4F-B837672ED015}"/>
              </a:ext>
            </a:extLst>
          </p:cNvPr>
          <p:cNvSpPr>
            <a:spLocks noGrp="1"/>
          </p:cNvSpPr>
          <p:nvPr>
            <p:ph type="dt" sz="half" idx="10"/>
          </p:nvPr>
        </p:nvSpPr>
        <p:spPr/>
        <p:txBody>
          <a:bodyPr/>
          <a:lstStyle/>
          <a:p>
            <a:fld id="{7DD00C95-0DB8-4874-BEFD-84E5F18ACB0D}" type="datetimeFigureOut">
              <a:rPr lang="en-US" smtClean="0"/>
              <a:t>9/15/2020</a:t>
            </a:fld>
            <a:endParaRPr lang="en-US"/>
          </a:p>
        </p:txBody>
      </p:sp>
      <p:sp>
        <p:nvSpPr>
          <p:cNvPr id="6" name="Footer Placeholder 5">
            <a:extLst>
              <a:ext uri="{FF2B5EF4-FFF2-40B4-BE49-F238E27FC236}">
                <a16:creationId xmlns:a16="http://schemas.microsoft.com/office/drawing/2014/main" id="{D692F61C-5E72-4EE4-AF2E-969ED5504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C94EF-E9A7-429C-AF0B-9A0CBD1A3EEC}"/>
              </a:ext>
            </a:extLst>
          </p:cNvPr>
          <p:cNvSpPr>
            <a:spLocks noGrp="1"/>
          </p:cNvSpPr>
          <p:nvPr>
            <p:ph type="sldNum" sz="quarter" idx="12"/>
          </p:nvPr>
        </p:nvSpPr>
        <p:spPr/>
        <p:txBody>
          <a:bodyPr/>
          <a:lstStyle/>
          <a:p>
            <a:fld id="{443D25C8-7444-4C02-A7C3-F3C5F0E04597}" type="slidenum">
              <a:rPr lang="en-US" smtClean="0"/>
              <a:t>‹#›</a:t>
            </a:fld>
            <a:endParaRPr lang="en-US"/>
          </a:p>
        </p:txBody>
      </p:sp>
    </p:spTree>
    <p:extLst>
      <p:ext uri="{BB962C8B-B14F-4D97-AF65-F5344CB8AC3E}">
        <p14:creationId xmlns:p14="http://schemas.microsoft.com/office/powerpoint/2010/main" val="3339180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4C9E-F2FA-4F78-988C-11136C502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A3C559-9605-4BD5-8245-AC7D8D5F7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28654-1979-410A-8234-6745061CE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F8942-1AB8-487E-870F-889D15FC5FED}"/>
              </a:ext>
            </a:extLst>
          </p:cNvPr>
          <p:cNvSpPr>
            <a:spLocks noGrp="1"/>
          </p:cNvSpPr>
          <p:nvPr>
            <p:ph type="dt" sz="half" idx="10"/>
          </p:nvPr>
        </p:nvSpPr>
        <p:spPr/>
        <p:txBody>
          <a:bodyPr/>
          <a:lstStyle/>
          <a:p>
            <a:fld id="{7DD00C95-0DB8-4874-BEFD-84E5F18ACB0D}" type="datetimeFigureOut">
              <a:rPr lang="en-US" smtClean="0"/>
              <a:t>9/15/2020</a:t>
            </a:fld>
            <a:endParaRPr lang="en-US"/>
          </a:p>
        </p:txBody>
      </p:sp>
      <p:sp>
        <p:nvSpPr>
          <p:cNvPr id="6" name="Footer Placeholder 5">
            <a:extLst>
              <a:ext uri="{FF2B5EF4-FFF2-40B4-BE49-F238E27FC236}">
                <a16:creationId xmlns:a16="http://schemas.microsoft.com/office/drawing/2014/main" id="{3ADF66C8-E0C5-4516-9CD9-CE06EF895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9AAD3-E06D-4505-AEB3-CE51FD197937}"/>
              </a:ext>
            </a:extLst>
          </p:cNvPr>
          <p:cNvSpPr>
            <a:spLocks noGrp="1"/>
          </p:cNvSpPr>
          <p:nvPr>
            <p:ph type="sldNum" sz="quarter" idx="12"/>
          </p:nvPr>
        </p:nvSpPr>
        <p:spPr/>
        <p:txBody>
          <a:bodyPr/>
          <a:lstStyle/>
          <a:p>
            <a:fld id="{443D25C8-7444-4C02-A7C3-F3C5F0E04597}" type="slidenum">
              <a:rPr lang="en-US" smtClean="0"/>
              <a:t>‹#›</a:t>
            </a:fld>
            <a:endParaRPr lang="en-US"/>
          </a:p>
        </p:txBody>
      </p:sp>
    </p:spTree>
    <p:extLst>
      <p:ext uri="{BB962C8B-B14F-4D97-AF65-F5344CB8AC3E}">
        <p14:creationId xmlns:p14="http://schemas.microsoft.com/office/powerpoint/2010/main" val="374864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799317-8210-4291-954E-745636F5E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8A581A-576F-41D8-8F94-4BD556DAF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12415-E598-4E2D-B3FA-0311C9E7C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00C95-0DB8-4874-BEFD-84E5F18ACB0D}" type="datetimeFigureOut">
              <a:rPr lang="en-US" smtClean="0"/>
              <a:t>9/15/2020</a:t>
            </a:fld>
            <a:endParaRPr lang="en-US"/>
          </a:p>
        </p:txBody>
      </p:sp>
      <p:sp>
        <p:nvSpPr>
          <p:cNvPr id="5" name="Footer Placeholder 4">
            <a:extLst>
              <a:ext uri="{FF2B5EF4-FFF2-40B4-BE49-F238E27FC236}">
                <a16:creationId xmlns:a16="http://schemas.microsoft.com/office/drawing/2014/main" id="{033D0BC6-7B31-458C-BB27-EE4AEBCB12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7A27A5-4E49-436B-A2D1-009CD8E83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D25C8-7444-4C02-A7C3-F3C5F0E04597}" type="slidenum">
              <a:rPr lang="en-US" smtClean="0"/>
              <a:t>‹#›</a:t>
            </a:fld>
            <a:endParaRPr lang="en-US"/>
          </a:p>
        </p:txBody>
      </p:sp>
    </p:spTree>
    <p:extLst>
      <p:ext uri="{BB962C8B-B14F-4D97-AF65-F5344CB8AC3E}">
        <p14:creationId xmlns:p14="http://schemas.microsoft.com/office/powerpoint/2010/main" val="425304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colorlab.wickline.org/colorblind/colorlab/"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colormatters.com/" TargetMode="External"/><Relationship Id="rId2" Type="http://schemas.openxmlformats.org/officeDocument/2006/relationships/hyperlink" Target="http://en.wikipedia.org/wiki/Gestalt_psychology" TargetMode="External"/><Relationship Id="rId1" Type="http://schemas.openxmlformats.org/officeDocument/2006/relationships/slideLayout" Target="../slideLayouts/slideLayout2.xml"/><Relationship Id="rId6" Type="http://schemas.openxmlformats.org/officeDocument/2006/relationships/hyperlink" Target="https://datavizcatalogue.com/search.html" TargetMode="External"/><Relationship Id="rId5" Type="http://schemas.openxmlformats.org/officeDocument/2006/relationships/hyperlink" Target="http://www.color-blindness.com/coblis-color-blindness-simulator/" TargetMode="External"/><Relationship Id="rId4" Type="http://schemas.openxmlformats.org/officeDocument/2006/relationships/hyperlink" Target="http://colorlab.wickline.org/colorblind/colorlab/"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bit.ly/tabpublic"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bit.ly/tabdesktop"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bit.ly/tableauonlin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bit.ly/tabstu"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bit.ly/tabnonprofit"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guru99.com/what-is-tableau.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3" Type="http://schemas.openxmlformats.org/officeDocument/2006/relationships/hyperlink" Target="https://help.tableau.com/current/pro/desktop/en-us/exampleconnections_overview.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help.tableau.com/current/pro/desktop/en-us/environment_workspace.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help.tableau.com/current/pro/desktop/en-us/stories.htm" TargetMode="External"/><Relationship Id="rId4" Type="http://schemas.openxmlformats.org/officeDocument/2006/relationships/hyperlink" Target="https://help.tableau.com/current/pro/desktop/en-us/dashboards.htm" TargetMode="Externa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amazon.com/gp/product/1119002257?ie=UTF8&amp;creativeASIN=1119002257&amp;linkCode=xm2&amp;tag=storytellingwithdata-20" TargetMode="External"/><Relationship Id="rId3" Type="http://schemas.openxmlformats.org/officeDocument/2006/relationships/customXml" Target="../../customXml/item6.xml"/><Relationship Id="rId7" Type="http://schemas.openxmlformats.org/officeDocument/2006/relationships/slideLayout" Target="../slideLayouts/slideLayout2.xml"/><Relationship Id="rId2" Type="http://schemas.openxmlformats.org/officeDocument/2006/relationships/customXml" Target="../../customXml/item5.xml"/><Relationship Id="rId1" Type="http://schemas.openxmlformats.org/officeDocument/2006/relationships/customXml" Target="../../customXml/item1.xml"/><Relationship Id="rId6" Type="http://schemas.openxmlformats.org/officeDocument/2006/relationships/customXml" Target="../../customXml/item4.xml"/><Relationship Id="rId5" Type="http://schemas.openxmlformats.org/officeDocument/2006/relationships/customXml" Target="../../customXml/item3.xml"/><Relationship Id="rId4" Type="http://schemas.openxmlformats.org/officeDocument/2006/relationships/customXml" Target="../../customXml/item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2D7C3-9AEB-1441-B446-E363AEDD3195}"/>
              </a:ext>
            </a:extLst>
          </p:cNvPr>
          <p:cNvSpPr txBox="1"/>
          <p:nvPr/>
        </p:nvSpPr>
        <p:spPr>
          <a:xfrm>
            <a:off x="1990813" y="4456149"/>
            <a:ext cx="8192528" cy="646331"/>
          </a:xfrm>
          <a:prstGeom prst="rect">
            <a:avLst/>
          </a:prstGeom>
          <a:noFill/>
        </p:spPr>
        <p:txBody>
          <a:bodyPr wrap="square" rtlCol="0">
            <a:spAutoFit/>
          </a:bodyPr>
          <a:lstStyle/>
          <a:p>
            <a:pPr algn="ctr"/>
            <a:r>
              <a:rPr lang="en-US" sz="3600" b="1" dirty="0">
                <a:solidFill>
                  <a:schemeClr val="accent1">
                    <a:lumMod val="50000"/>
                  </a:schemeClr>
                </a:solidFill>
              </a:rPr>
              <a:t>Sekou Tyler</a:t>
            </a:r>
          </a:p>
        </p:txBody>
      </p:sp>
      <p:pic>
        <p:nvPicPr>
          <p:cNvPr id="7" name="Picture 6">
            <a:extLst>
              <a:ext uri="{FF2B5EF4-FFF2-40B4-BE49-F238E27FC236}">
                <a16:creationId xmlns:a16="http://schemas.microsoft.com/office/drawing/2014/main" id="{59B1E96F-C27B-6147-9534-4DF256115D5E}"/>
              </a:ext>
            </a:extLst>
          </p:cNvPr>
          <p:cNvPicPr>
            <a:picLocks noChangeAspect="1"/>
          </p:cNvPicPr>
          <p:nvPr/>
        </p:nvPicPr>
        <p:blipFill>
          <a:blip r:embed="rId2"/>
          <a:stretch>
            <a:fillRect/>
          </a:stretch>
        </p:blipFill>
        <p:spPr>
          <a:xfrm>
            <a:off x="4031874" y="1854119"/>
            <a:ext cx="4110406" cy="1473200"/>
          </a:xfrm>
          <a:prstGeom prst="rect">
            <a:avLst/>
          </a:prstGeom>
        </p:spPr>
      </p:pic>
    </p:spTree>
    <p:extLst>
      <p:ext uri="{BB962C8B-B14F-4D97-AF65-F5344CB8AC3E}">
        <p14:creationId xmlns:p14="http://schemas.microsoft.com/office/powerpoint/2010/main" val="3801881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main types of data visualization</a:t>
            </a:r>
          </a:p>
        </p:txBody>
      </p:sp>
      <p:sp>
        <p:nvSpPr>
          <p:cNvPr id="4" name="Content Placeholder 2"/>
          <p:cNvSpPr>
            <a:spLocks noGrp="1"/>
          </p:cNvSpPr>
          <p:nvPr>
            <p:ph idx="1"/>
          </p:nvPr>
        </p:nvSpPr>
        <p:spPr>
          <a:xfrm>
            <a:off x="1981200" y="1600201"/>
            <a:ext cx="8229600" cy="2283823"/>
          </a:xfrm>
        </p:spPr>
        <p:txBody>
          <a:bodyPr>
            <a:normAutofit/>
          </a:bodyPr>
          <a:lstStyle/>
          <a:p>
            <a:pPr marL="285750" indent="-285750"/>
            <a:r>
              <a:rPr lang="en-US" sz="3200" dirty="0">
                <a:solidFill>
                  <a:srgbClr val="002060"/>
                </a:solidFill>
              </a:rPr>
              <a:t>Exploration</a:t>
            </a:r>
          </a:p>
          <a:p>
            <a:pPr marL="285750" indent="-285750"/>
            <a:r>
              <a:rPr lang="en-US" sz="3200" dirty="0">
                <a:solidFill>
                  <a:srgbClr val="002060"/>
                </a:solidFill>
              </a:rPr>
              <a:t>Explanation</a:t>
            </a:r>
          </a:p>
          <a:p>
            <a:endParaRPr lang="en-US" dirty="0"/>
          </a:p>
        </p:txBody>
      </p:sp>
    </p:spTree>
    <p:extLst>
      <p:ext uri="{BB962C8B-B14F-4D97-AF65-F5344CB8AC3E}">
        <p14:creationId xmlns:p14="http://schemas.microsoft.com/office/powerpoint/2010/main" val="30166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a:t>
            </a:r>
          </a:p>
        </p:txBody>
      </p:sp>
      <p:sp>
        <p:nvSpPr>
          <p:cNvPr id="4" name="Content Placeholder 2"/>
          <p:cNvSpPr>
            <a:spLocks noGrp="1"/>
          </p:cNvSpPr>
          <p:nvPr>
            <p:ph idx="1"/>
          </p:nvPr>
        </p:nvSpPr>
        <p:spPr>
          <a:xfrm>
            <a:off x="1981200" y="1600201"/>
            <a:ext cx="8229600" cy="2283823"/>
          </a:xfrm>
        </p:spPr>
        <p:txBody>
          <a:bodyPr>
            <a:normAutofit/>
          </a:bodyPr>
          <a:lstStyle/>
          <a:p>
            <a:pPr marL="285750"/>
            <a:r>
              <a:rPr lang="en-US" dirty="0">
                <a:solidFill>
                  <a:srgbClr val="002060"/>
                </a:solidFill>
              </a:rPr>
              <a:t>Discover new areas of interest</a:t>
            </a:r>
          </a:p>
          <a:p>
            <a:pPr marL="285750"/>
            <a:r>
              <a:rPr lang="en-US" dirty="0">
                <a:solidFill>
                  <a:srgbClr val="002060"/>
                </a:solidFill>
              </a:rPr>
              <a:t>Pose new questions</a:t>
            </a:r>
          </a:p>
          <a:p>
            <a:pPr marL="285750"/>
            <a:r>
              <a:rPr lang="en-US" dirty="0">
                <a:solidFill>
                  <a:srgbClr val="002060"/>
                </a:solidFill>
              </a:rPr>
              <a:t>Discover new stories</a:t>
            </a:r>
            <a:endParaRPr lang="en-US" dirty="0"/>
          </a:p>
        </p:txBody>
      </p:sp>
    </p:spTree>
    <p:extLst>
      <p:ext uri="{BB962C8B-B14F-4D97-AF65-F5344CB8AC3E}">
        <p14:creationId xmlns:p14="http://schemas.microsoft.com/office/powerpoint/2010/main" val="3106996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4" name="Content Placeholder 2"/>
          <p:cNvSpPr>
            <a:spLocks noGrp="1"/>
          </p:cNvSpPr>
          <p:nvPr>
            <p:ph idx="1"/>
          </p:nvPr>
        </p:nvSpPr>
        <p:spPr>
          <a:xfrm>
            <a:off x="1981200" y="1600201"/>
            <a:ext cx="8229600" cy="2283823"/>
          </a:xfrm>
        </p:spPr>
        <p:txBody>
          <a:bodyPr>
            <a:normAutofit/>
          </a:bodyPr>
          <a:lstStyle/>
          <a:p>
            <a:pPr marL="285750"/>
            <a:r>
              <a:rPr lang="en-US" dirty="0">
                <a:solidFill>
                  <a:srgbClr val="002060"/>
                </a:solidFill>
              </a:rPr>
              <a:t>Answer a question</a:t>
            </a:r>
          </a:p>
          <a:p>
            <a:pPr marL="285750"/>
            <a:r>
              <a:rPr lang="en-US" dirty="0">
                <a:solidFill>
                  <a:srgbClr val="002060"/>
                </a:solidFill>
              </a:rPr>
              <a:t>Support a decision</a:t>
            </a:r>
          </a:p>
          <a:p>
            <a:pPr marL="285750"/>
            <a:r>
              <a:rPr lang="en-US" dirty="0">
                <a:solidFill>
                  <a:srgbClr val="002060"/>
                </a:solidFill>
              </a:rPr>
              <a:t>Convey information</a:t>
            </a:r>
          </a:p>
          <a:p>
            <a:pPr marL="285750"/>
            <a:r>
              <a:rPr lang="en-US" dirty="0">
                <a:solidFill>
                  <a:srgbClr val="002060"/>
                </a:solidFill>
              </a:rPr>
              <a:t>Increase efficiency</a:t>
            </a:r>
          </a:p>
          <a:p>
            <a:endParaRPr lang="en-US" dirty="0"/>
          </a:p>
        </p:txBody>
      </p:sp>
    </p:spTree>
    <p:extLst>
      <p:ext uri="{BB962C8B-B14F-4D97-AF65-F5344CB8AC3E}">
        <p14:creationId xmlns:p14="http://schemas.microsoft.com/office/powerpoint/2010/main" val="335466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main types of data</a:t>
            </a:r>
          </a:p>
        </p:txBody>
      </p:sp>
      <p:sp>
        <p:nvSpPr>
          <p:cNvPr id="4" name="Content Placeholder 2"/>
          <p:cNvSpPr>
            <a:spLocks noGrp="1"/>
          </p:cNvSpPr>
          <p:nvPr>
            <p:ph idx="1"/>
          </p:nvPr>
        </p:nvSpPr>
        <p:spPr>
          <a:xfrm>
            <a:off x="1981200" y="1600201"/>
            <a:ext cx="8229600" cy="2283823"/>
          </a:xfrm>
        </p:spPr>
        <p:txBody>
          <a:bodyPr/>
          <a:lstStyle/>
          <a:p>
            <a:pPr marL="285750" indent="-285750"/>
            <a:r>
              <a:rPr lang="en-US" sz="3200" dirty="0">
                <a:solidFill>
                  <a:srgbClr val="002060"/>
                </a:solidFill>
              </a:rPr>
              <a:t>Qualitative</a:t>
            </a:r>
          </a:p>
          <a:p>
            <a:pPr marL="285750" indent="-285750"/>
            <a:r>
              <a:rPr lang="en-US" sz="3200" dirty="0">
                <a:solidFill>
                  <a:srgbClr val="002060"/>
                </a:solidFill>
              </a:rPr>
              <a:t>Quantitative</a:t>
            </a:r>
          </a:p>
          <a:p>
            <a:endParaRPr lang="en-US" dirty="0"/>
          </a:p>
        </p:txBody>
      </p:sp>
    </p:spTree>
    <p:extLst>
      <p:ext uri="{BB962C8B-B14F-4D97-AF65-F5344CB8AC3E}">
        <p14:creationId xmlns:p14="http://schemas.microsoft.com/office/powerpoint/2010/main" val="208628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Qualitative</a:t>
            </a:r>
            <a:endParaRPr lang="en-US" dirty="0"/>
          </a:p>
        </p:txBody>
      </p:sp>
      <p:sp>
        <p:nvSpPr>
          <p:cNvPr id="4" name="Content Placeholder 2"/>
          <p:cNvSpPr>
            <a:spLocks noGrp="1"/>
          </p:cNvSpPr>
          <p:nvPr>
            <p:ph idx="1"/>
          </p:nvPr>
        </p:nvSpPr>
        <p:spPr>
          <a:xfrm>
            <a:off x="1981200" y="1600201"/>
            <a:ext cx="8229600" cy="2283823"/>
          </a:xfrm>
        </p:spPr>
        <p:txBody>
          <a:bodyPr>
            <a:normAutofit/>
          </a:bodyPr>
          <a:lstStyle/>
          <a:p>
            <a:pPr marL="285750"/>
            <a:r>
              <a:rPr lang="en-US" dirty="0">
                <a:solidFill>
                  <a:srgbClr val="002060"/>
                </a:solidFill>
              </a:rPr>
              <a:t>Can also be categorical</a:t>
            </a:r>
          </a:p>
          <a:p>
            <a:pPr lvl="1"/>
            <a:r>
              <a:rPr lang="en-US" dirty="0">
                <a:solidFill>
                  <a:srgbClr val="002060"/>
                </a:solidFill>
              </a:rPr>
              <a:t>Favorite color = blue</a:t>
            </a:r>
          </a:p>
          <a:p>
            <a:pPr lvl="1"/>
            <a:r>
              <a:rPr lang="en-US" dirty="0">
                <a:solidFill>
                  <a:srgbClr val="002060"/>
                </a:solidFill>
              </a:rPr>
              <a:t>Gender, State, etc.</a:t>
            </a:r>
          </a:p>
          <a:p>
            <a:pPr marL="0" indent="0">
              <a:buNone/>
            </a:pPr>
            <a:endParaRPr lang="en-US" dirty="0"/>
          </a:p>
        </p:txBody>
      </p:sp>
    </p:spTree>
    <p:extLst>
      <p:ext uri="{BB962C8B-B14F-4D97-AF65-F5344CB8AC3E}">
        <p14:creationId xmlns:p14="http://schemas.microsoft.com/office/powerpoint/2010/main" val="186639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Quantitative</a:t>
            </a:r>
            <a:endParaRPr lang="en-US" dirty="0"/>
          </a:p>
        </p:txBody>
      </p:sp>
      <p:sp>
        <p:nvSpPr>
          <p:cNvPr id="4" name="Content Placeholder 2"/>
          <p:cNvSpPr>
            <a:spLocks noGrp="1"/>
          </p:cNvSpPr>
          <p:nvPr>
            <p:ph idx="1"/>
          </p:nvPr>
        </p:nvSpPr>
        <p:spPr>
          <a:xfrm>
            <a:off x="1981200" y="1600201"/>
            <a:ext cx="8229600" cy="2283823"/>
          </a:xfrm>
        </p:spPr>
        <p:txBody>
          <a:bodyPr>
            <a:normAutofit/>
          </a:bodyPr>
          <a:lstStyle/>
          <a:p>
            <a:pPr marL="285750"/>
            <a:r>
              <a:rPr lang="en-US" dirty="0">
                <a:solidFill>
                  <a:srgbClr val="002060"/>
                </a:solidFill>
              </a:rPr>
              <a:t>Expressed in numbers and can be counted and aggregated easily</a:t>
            </a:r>
          </a:p>
          <a:p>
            <a:pPr marL="285750"/>
            <a:r>
              <a:rPr lang="en-US" dirty="0">
                <a:solidFill>
                  <a:srgbClr val="002060"/>
                </a:solidFill>
              </a:rPr>
              <a:t>Fully additive facts</a:t>
            </a:r>
            <a:endParaRPr lang="en-US" dirty="0"/>
          </a:p>
        </p:txBody>
      </p:sp>
    </p:spTree>
    <p:extLst>
      <p:ext uri="{BB962C8B-B14F-4D97-AF65-F5344CB8AC3E}">
        <p14:creationId xmlns:p14="http://schemas.microsoft.com/office/powerpoint/2010/main" val="2713365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76846" y="2051187"/>
            <a:ext cx="8229600" cy="1824127"/>
          </a:xfrm>
        </p:spPr>
        <p:txBody>
          <a:bodyPr>
            <a:noAutofit/>
          </a:bodyPr>
          <a:lstStyle/>
          <a:p>
            <a:pPr algn="ctr"/>
            <a:r>
              <a:rPr lang="en-US" sz="4800" dirty="0"/>
              <a:t>How we see the world</a:t>
            </a:r>
          </a:p>
        </p:txBody>
      </p:sp>
    </p:spTree>
    <p:extLst>
      <p:ext uri="{BB962C8B-B14F-4D97-AF65-F5344CB8AC3E}">
        <p14:creationId xmlns:p14="http://schemas.microsoft.com/office/powerpoint/2010/main" val="28930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to visualize data</a:t>
            </a:r>
          </a:p>
        </p:txBody>
      </p:sp>
      <p:sp>
        <p:nvSpPr>
          <p:cNvPr id="3" name="Content Placeholder 2"/>
          <p:cNvSpPr>
            <a:spLocks noGrp="1"/>
          </p:cNvSpPr>
          <p:nvPr>
            <p:ph idx="1"/>
          </p:nvPr>
        </p:nvSpPr>
        <p:spPr>
          <a:xfrm>
            <a:off x="1981200" y="2340430"/>
            <a:ext cx="8229600" cy="1325880"/>
          </a:xfrm>
        </p:spPr>
        <p:txBody>
          <a:bodyPr/>
          <a:lstStyle/>
          <a:p>
            <a:pPr marL="0" indent="0" algn="ctr">
              <a:buNone/>
            </a:pPr>
            <a:r>
              <a:rPr lang="en-US" dirty="0">
                <a:solidFill>
                  <a:srgbClr val="002060"/>
                </a:solidFill>
              </a:rPr>
              <a:t>"Use a picture. It's worth a thousand words.“</a:t>
            </a:r>
          </a:p>
          <a:p>
            <a:pPr marL="914400" lvl="2" indent="0" algn="ctr">
              <a:buNone/>
            </a:pPr>
            <a:r>
              <a:rPr lang="en-US" dirty="0">
                <a:solidFill>
                  <a:srgbClr val="002060"/>
                </a:solidFill>
              </a:rPr>
              <a:t>		-Tess Flanders, 1911</a:t>
            </a:r>
          </a:p>
        </p:txBody>
      </p:sp>
    </p:spTree>
    <p:extLst>
      <p:ext uri="{BB962C8B-B14F-4D97-AF65-F5344CB8AC3E}">
        <p14:creationId xmlns:p14="http://schemas.microsoft.com/office/powerpoint/2010/main" val="723596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to visualize data</a:t>
            </a:r>
          </a:p>
        </p:txBody>
      </p:sp>
      <p:sp>
        <p:nvSpPr>
          <p:cNvPr id="3" name="Content Placeholder 2"/>
          <p:cNvSpPr>
            <a:spLocks noGrp="1"/>
          </p:cNvSpPr>
          <p:nvPr>
            <p:ph idx="1"/>
          </p:nvPr>
        </p:nvSpPr>
        <p:spPr>
          <a:xfrm>
            <a:off x="1981200" y="1600201"/>
            <a:ext cx="8229600" cy="3259183"/>
          </a:xfrm>
        </p:spPr>
        <p:txBody>
          <a:bodyPr/>
          <a:lstStyle/>
          <a:p>
            <a:r>
              <a:rPr lang="en-US" dirty="0">
                <a:solidFill>
                  <a:srgbClr val="002060"/>
                </a:solidFill>
              </a:rPr>
              <a:t>Human brain processes images 60,000x faster than text.</a:t>
            </a:r>
          </a:p>
          <a:p>
            <a:pPr marL="457200" lvl="1" indent="0">
              <a:buNone/>
            </a:pPr>
            <a:r>
              <a:rPr lang="en-US" sz="1000" dirty="0">
                <a:solidFill>
                  <a:srgbClr val="002060"/>
                </a:solidFill>
              </a:rPr>
              <a:t>				-Persuasion and the Role of Visual Presentation Support: The UM/3M Study, 1986</a:t>
            </a:r>
          </a:p>
          <a:p>
            <a:pPr marL="457200" lvl="1" indent="0">
              <a:buNone/>
            </a:pPr>
            <a:endParaRPr lang="en-US" sz="1000" dirty="0">
              <a:solidFill>
                <a:srgbClr val="002060"/>
              </a:solidFill>
            </a:endParaRPr>
          </a:p>
          <a:p>
            <a:r>
              <a:rPr lang="en-US" dirty="0">
                <a:solidFill>
                  <a:srgbClr val="002060"/>
                </a:solidFill>
              </a:rPr>
              <a:t>90 percent of the information transmitted to the brain is visual.</a:t>
            </a:r>
          </a:p>
          <a:p>
            <a:pPr marL="2286000" lvl="5" indent="0">
              <a:buNone/>
            </a:pPr>
            <a:r>
              <a:rPr lang="en-US" sz="1000" dirty="0">
                <a:solidFill>
                  <a:srgbClr val="002060"/>
                </a:solidFill>
              </a:rPr>
              <a:t>	-MIT News, January 16, 2014</a:t>
            </a:r>
          </a:p>
        </p:txBody>
      </p:sp>
    </p:spTree>
    <p:extLst>
      <p:ext uri="{BB962C8B-B14F-4D97-AF65-F5344CB8AC3E}">
        <p14:creationId xmlns:p14="http://schemas.microsoft.com/office/powerpoint/2010/main" val="118685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dots do you see?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2543" y="1417639"/>
            <a:ext cx="5246914" cy="3705633"/>
          </a:xfrm>
        </p:spPr>
      </p:pic>
      <p:sp>
        <p:nvSpPr>
          <p:cNvPr id="5" name="TextBox 4"/>
          <p:cNvSpPr txBox="1"/>
          <p:nvPr/>
        </p:nvSpPr>
        <p:spPr>
          <a:xfrm>
            <a:off x="2943499" y="5373189"/>
            <a:ext cx="6305005" cy="523220"/>
          </a:xfrm>
          <a:prstGeom prst="rect">
            <a:avLst/>
          </a:prstGeom>
          <a:noFill/>
        </p:spPr>
        <p:txBody>
          <a:bodyPr wrap="square" rtlCol="0">
            <a:spAutoFit/>
          </a:bodyPr>
          <a:lstStyle/>
          <a:p>
            <a:pPr algn="ctr"/>
            <a:r>
              <a:rPr lang="en-US" sz="2800" dirty="0" err="1">
                <a:solidFill>
                  <a:srgbClr val="002060"/>
                </a:solidFill>
              </a:rPr>
              <a:t>Ninio’s</a:t>
            </a:r>
            <a:r>
              <a:rPr lang="en-US" sz="2800" dirty="0">
                <a:solidFill>
                  <a:srgbClr val="002060"/>
                </a:solidFill>
              </a:rPr>
              <a:t> Extension Illusion</a:t>
            </a:r>
          </a:p>
        </p:txBody>
      </p:sp>
    </p:spTree>
    <p:extLst>
      <p:ext uri="{BB962C8B-B14F-4D97-AF65-F5344CB8AC3E}">
        <p14:creationId xmlns:p14="http://schemas.microsoft.com/office/powerpoint/2010/main" val="198263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2D7C3-9AEB-1441-B446-E363AEDD3195}"/>
              </a:ext>
            </a:extLst>
          </p:cNvPr>
          <p:cNvSpPr txBox="1"/>
          <p:nvPr/>
        </p:nvSpPr>
        <p:spPr>
          <a:xfrm>
            <a:off x="2024053" y="748364"/>
            <a:ext cx="7451437" cy="523220"/>
          </a:xfrm>
          <a:prstGeom prst="rect">
            <a:avLst/>
          </a:prstGeom>
          <a:noFill/>
        </p:spPr>
        <p:txBody>
          <a:bodyPr wrap="square" rtlCol="0">
            <a:spAutoFit/>
          </a:bodyPr>
          <a:lstStyle/>
          <a:p>
            <a:pPr algn="ctr"/>
            <a:r>
              <a:rPr lang="en-US" sz="2800" dirty="0">
                <a:solidFill>
                  <a:schemeClr val="accent1">
                    <a:lumMod val="50000"/>
                  </a:schemeClr>
                </a:solidFill>
              </a:rPr>
              <a:t>Recap</a:t>
            </a:r>
            <a:endParaRPr lang="en-US" sz="2800" u="sng" dirty="0">
              <a:solidFill>
                <a:schemeClr val="accent1">
                  <a:lumMod val="50000"/>
                </a:schemeClr>
              </a:solidFill>
            </a:endParaRPr>
          </a:p>
        </p:txBody>
      </p:sp>
      <p:sp>
        <p:nvSpPr>
          <p:cNvPr id="2" name="TextBox 1">
            <a:extLst>
              <a:ext uri="{FF2B5EF4-FFF2-40B4-BE49-F238E27FC236}">
                <a16:creationId xmlns:a16="http://schemas.microsoft.com/office/drawing/2014/main" id="{8ACE60E0-1F25-4811-A239-5ECDC2B98EC8}"/>
              </a:ext>
            </a:extLst>
          </p:cNvPr>
          <p:cNvSpPr txBox="1"/>
          <p:nvPr/>
        </p:nvSpPr>
        <p:spPr>
          <a:xfrm>
            <a:off x="2024053" y="2383335"/>
            <a:ext cx="7945570" cy="1815882"/>
          </a:xfrm>
          <a:prstGeom prst="rect">
            <a:avLst/>
          </a:prstGeom>
          <a:noFill/>
        </p:spPr>
        <p:txBody>
          <a:bodyPr wrap="square" rtlCol="0">
            <a:spAutoFit/>
          </a:bodyPr>
          <a:lstStyle/>
          <a:p>
            <a:pPr marL="514350" indent="-514350">
              <a:buAutoNum type="arabicPeriod"/>
            </a:pPr>
            <a:r>
              <a:rPr lang="en-US" sz="2800" dirty="0">
                <a:solidFill>
                  <a:schemeClr val="accent1">
                    <a:lumMod val="50000"/>
                  </a:schemeClr>
                </a:solidFill>
              </a:rPr>
              <a:t>What is a dimension</a:t>
            </a:r>
          </a:p>
          <a:p>
            <a:pPr marL="514350" indent="-514350">
              <a:buAutoNum type="arabicPeriod"/>
            </a:pPr>
            <a:r>
              <a:rPr lang="en-US" sz="2800" dirty="0">
                <a:solidFill>
                  <a:schemeClr val="accent1">
                    <a:lumMod val="50000"/>
                  </a:schemeClr>
                </a:solidFill>
              </a:rPr>
              <a:t>What is a measure/fact</a:t>
            </a:r>
          </a:p>
          <a:p>
            <a:pPr marL="514350" indent="-514350">
              <a:buAutoNum type="arabicPeriod"/>
            </a:pPr>
            <a:r>
              <a:rPr lang="en-US" sz="2800" dirty="0">
                <a:solidFill>
                  <a:schemeClr val="accent1">
                    <a:lumMod val="50000"/>
                  </a:schemeClr>
                </a:solidFill>
              </a:rPr>
              <a:t>What is the basic form of data modeling called? </a:t>
            </a:r>
          </a:p>
          <a:p>
            <a:pPr marL="514350" indent="-514350">
              <a:buAutoNum type="arabicPeriod"/>
            </a:pPr>
            <a:r>
              <a:rPr lang="en-US" sz="2800" dirty="0">
                <a:solidFill>
                  <a:schemeClr val="accent1">
                    <a:lumMod val="50000"/>
                  </a:schemeClr>
                </a:solidFill>
              </a:rPr>
              <a:t>Why is understanding data modeling important?</a:t>
            </a:r>
          </a:p>
        </p:txBody>
      </p:sp>
    </p:spTree>
    <p:extLst>
      <p:ext uri="{BB962C8B-B14F-4D97-AF65-F5344CB8AC3E}">
        <p14:creationId xmlns:p14="http://schemas.microsoft.com/office/powerpoint/2010/main" val="2029394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dots do you see?</a:t>
            </a:r>
          </a:p>
        </p:txBody>
      </p:sp>
      <p:sp>
        <p:nvSpPr>
          <p:cNvPr id="5" name="TextBox 4"/>
          <p:cNvSpPr txBox="1"/>
          <p:nvPr/>
        </p:nvSpPr>
        <p:spPr>
          <a:xfrm>
            <a:off x="2943499" y="5373189"/>
            <a:ext cx="6305005" cy="523220"/>
          </a:xfrm>
          <a:prstGeom prst="rect">
            <a:avLst/>
          </a:prstGeom>
          <a:noFill/>
        </p:spPr>
        <p:txBody>
          <a:bodyPr wrap="square" rtlCol="0">
            <a:spAutoFit/>
          </a:bodyPr>
          <a:lstStyle/>
          <a:p>
            <a:pPr algn="ctr"/>
            <a:r>
              <a:rPr lang="en-US" sz="2800" dirty="0" err="1">
                <a:solidFill>
                  <a:srgbClr val="002060"/>
                </a:solidFill>
              </a:rPr>
              <a:t>Ninio’s</a:t>
            </a:r>
            <a:r>
              <a:rPr lang="en-US" sz="2800" dirty="0">
                <a:solidFill>
                  <a:srgbClr val="002060"/>
                </a:solidFill>
              </a:rPr>
              <a:t> Extension Illusion</a:t>
            </a:r>
          </a:p>
        </p:txBody>
      </p:sp>
      <p:sp>
        <p:nvSpPr>
          <p:cNvPr id="6" name="Content Placeholder 5">
            <a:extLst>
              <a:ext uri="{FF2B5EF4-FFF2-40B4-BE49-F238E27FC236}">
                <a16:creationId xmlns:a16="http://schemas.microsoft.com/office/drawing/2014/main" id="{D7B80BE7-23E1-D34F-A8AE-9981443D1B3F}"/>
              </a:ext>
            </a:extLst>
          </p:cNvPr>
          <p:cNvSpPr>
            <a:spLocks noGrp="1"/>
          </p:cNvSpPr>
          <p:nvPr>
            <p:ph idx="1"/>
          </p:nvPr>
        </p:nvSpPr>
        <p:spPr/>
        <p:txBody>
          <a:bodyPr/>
          <a:lstStyle/>
          <a:p>
            <a:r>
              <a:rPr lang="en-US" dirty="0"/>
              <a:t>There are 12 dots. It is difficult to see all of the dots because the grid prevents us from seeing the whole picture. If we removed the grid we could see all 12 dots, but when presented on a grid, our perception changes entirely.</a:t>
            </a:r>
          </a:p>
          <a:p>
            <a:pPr marL="0" indent="0">
              <a:buNone/>
            </a:pPr>
            <a:endParaRPr lang="en-US" dirty="0"/>
          </a:p>
          <a:p>
            <a:r>
              <a:rPr lang="en-US" dirty="0"/>
              <a:t>“Our visual system is lazy. Regular patterns are tempting because you can look at a small portion and think you have the whole thing figured out”-  Martinez-Conde</a:t>
            </a:r>
          </a:p>
        </p:txBody>
      </p:sp>
    </p:spTree>
    <p:extLst>
      <p:ext uri="{BB962C8B-B14F-4D97-AF65-F5344CB8AC3E}">
        <p14:creationId xmlns:p14="http://schemas.microsoft.com/office/powerpoint/2010/main" val="86793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76846" y="2051187"/>
            <a:ext cx="8229600" cy="1824127"/>
          </a:xfrm>
        </p:spPr>
        <p:txBody>
          <a:bodyPr>
            <a:noAutofit/>
          </a:bodyPr>
          <a:lstStyle/>
          <a:p>
            <a:pPr algn="ctr"/>
            <a:r>
              <a:rPr lang="en-US" sz="4800" dirty="0"/>
              <a:t>The Gestalt Principles</a:t>
            </a:r>
          </a:p>
        </p:txBody>
      </p:sp>
    </p:spTree>
    <p:extLst>
      <p:ext uri="{BB962C8B-B14F-4D97-AF65-F5344CB8AC3E}">
        <p14:creationId xmlns:p14="http://schemas.microsoft.com/office/powerpoint/2010/main" val="303038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Gestalt</a:t>
            </a:r>
          </a:p>
        </p:txBody>
      </p:sp>
      <p:sp>
        <p:nvSpPr>
          <p:cNvPr id="3" name="Content Placeholder 2"/>
          <p:cNvSpPr>
            <a:spLocks noGrp="1"/>
          </p:cNvSpPr>
          <p:nvPr>
            <p:ph idx="1"/>
          </p:nvPr>
        </p:nvSpPr>
        <p:spPr/>
        <p:txBody>
          <a:bodyPr/>
          <a:lstStyle/>
          <a:p>
            <a:r>
              <a:rPr lang="en-US" dirty="0"/>
              <a:t>Introduced by Christian von </a:t>
            </a:r>
            <a:r>
              <a:rPr lang="en-US" dirty="0" err="1"/>
              <a:t>Ehrenfels</a:t>
            </a:r>
            <a:endParaRPr lang="en-US" dirty="0"/>
          </a:p>
          <a:p>
            <a:r>
              <a:rPr lang="en-US" dirty="0"/>
              <a:t>Psychological term meaning unified whole</a:t>
            </a:r>
          </a:p>
          <a:p>
            <a:pPr lvl="1"/>
            <a:r>
              <a:rPr lang="en-US" dirty="0"/>
              <a:t>The whole is different (not greater) than the sum</a:t>
            </a:r>
          </a:p>
          <a:p>
            <a:r>
              <a:rPr lang="en-US" dirty="0"/>
              <a:t>Gestalt Effect – </a:t>
            </a:r>
          </a:p>
          <a:p>
            <a:pPr lvl="1"/>
            <a:r>
              <a:rPr lang="en-US" dirty="0"/>
              <a:t>Ability of the mind to generate whole images from a collection of parts</a:t>
            </a:r>
          </a:p>
        </p:txBody>
      </p:sp>
    </p:spTree>
    <p:extLst>
      <p:ext uri="{BB962C8B-B14F-4D97-AF65-F5344CB8AC3E}">
        <p14:creationId xmlns:p14="http://schemas.microsoft.com/office/powerpoint/2010/main" val="3121907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a:t>
            </a:r>
            <a:r>
              <a:rPr lang="en-US" dirty="0" err="1"/>
              <a:t>Pragnanz</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0" y="2029619"/>
            <a:ext cx="7886700" cy="3943350"/>
          </a:xfrm>
        </p:spPr>
      </p:pic>
    </p:spTree>
    <p:extLst>
      <p:ext uri="{BB962C8B-B14F-4D97-AF65-F5344CB8AC3E}">
        <p14:creationId xmlns:p14="http://schemas.microsoft.com/office/powerpoint/2010/main" val="4009559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of </a:t>
            </a:r>
            <a:r>
              <a:rPr lang="en-US" dirty="0" err="1"/>
              <a:t>Pragnanz</a:t>
            </a:r>
            <a:endParaRPr lang="en-US" dirty="0"/>
          </a:p>
        </p:txBody>
      </p:sp>
      <p:graphicFrame>
        <p:nvGraphicFramePr>
          <p:cNvPr id="4" name="Chart 3"/>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5107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of </a:t>
            </a:r>
            <a:r>
              <a:rPr lang="en-US" dirty="0" err="1"/>
              <a:t>Pragnanz</a:t>
            </a:r>
            <a:endParaRPr lang="en-US" dirty="0"/>
          </a:p>
        </p:txBody>
      </p:sp>
      <p:graphicFrame>
        <p:nvGraphicFramePr>
          <p:cNvPr id="6" name="Chart 5"/>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0302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Continuity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6065" y="1611087"/>
            <a:ext cx="6779873" cy="3471295"/>
          </a:xfrm>
        </p:spPr>
      </p:pic>
    </p:spTree>
    <p:extLst>
      <p:ext uri="{BB962C8B-B14F-4D97-AF65-F5344CB8AC3E}">
        <p14:creationId xmlns:p14="http://schemas.microsoft.com/office/powerpoint/2010/main" val="2021220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Continuity</a:t>
            </a:r>
          </a:p>
        </p:txBody>
      </p:sp>
      <p:graphicFrame>
        <p:nvGraphicFramePr>
          <p:cNvPr id="5" name="Chart 4"/>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Connector 8"/>
          <p:cNvCxnSpPr/>
          <p:nvPr/>
        </p:nvCxnSpPr>
        <p:spPr>
          <a:xfrm>
            <a:off x="4354286" y="2603863"/>
            <a:ext cx="888274" cy="16546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5242561" y="3021875"/>
            <a:ext cx="862149" cy="12366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104709" y="3021874"/>
            <a:ext cx="862148" cy="8186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6966858" y="3422470"/>
            <a:ext cx="862149" cy="418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102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Continuity</a:t>
            </a:r>
          </a:p>
        </p:txBody>
      </p:sp>
      <p:graphicFrame>
        <p:nvGraphicFramePr>
          <p:cNvPr id="5" name="Chart 4"/>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Connector 8"/>
          <p:cNvCxnSpPr/>
          <p:nvPr/>
        </p:nvCxnSpPr>
        <p:spPr>
          <a:xfrm>
            <a:off x="4354287" y="2290354"/>
            <a:ext cx="3466011" cy="164592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7364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Similarity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3500" y="2024766"/>
            <a:ext cx="6985000" cy="2527300"/>
          </a:xfrm>
        </p:spPr>
      </p:pic>
    </p:spTree>
    <p:extLst>
      <p:ext uri="{BB962C8B-B14F-4D97-AF65-F5344CB8AC3E}">
        <p14:creationId xmlns:p14="http://schemas.microsoft.com/office/powerpoint/2010/main" val="419745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76846" y="2051187"/>
            <a:ext cx="8229600" cy="1824127"/>
          </a:xfrm>
        </p:spPr>
        <p:txBody>
          <a:bodyPr>
            <a:noAutofit/>
          </a:bodyPr>
          <a:lstStyle/>
          <a:p>
            <a:pPr algn="ctr"/>
            <a:r>
              <a:rPr lang="en-US" sz="4800" dirty="0"/>
              <a:t>The History of Data Visualization</a:t>
            </a:r>
          </a:p>
        </p:txBody>
      </p:sp>
    </p:spTree>
    <p:extLst>
      <p:ext uri="{BB962C8B-B14F-4D97-AF65-F5344CB8AC3E}">
        <p14:creationId xmlns:p14="http://schemas.microsoft.com/office/powerpoint/2010/main" val="3577272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Similarity</a:t>
            </a:r>
          </a:p>
        </p:txBody>
      </p:sp>
      <p:graphicFrame>
        <p:nvGraphicFramePr>
          <p:cNvPr id="6" name="Chart 5"/>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9279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Similarity</a:t>
            </a:r>
          </a:p>
        </p:txBody>
      </p:sp>
      <p:graphicFrame>
        <p:nvGraphicFramePr>
          <p:cNvPr id="5" name="Chart 4"/>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3445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Focal Point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819" y="1822212"/>
            <a:ext cx="6210362" cy="3213576"/>
          </a:xfrm>
        </p:spPr>
      </p:pic>
    </p:spTree>
    <p:extLst>
      <p:ext uri="{BB962C8B-B14F-4D97-AF65-F5344CB8AC3E}">
        <p14:creationId xmlns:p14="http://schemas.microsoft.com/office/powerpoint/2010/main" val="2228154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Focal Point</a:t>
            </a:r>
          </a:p>
        </p:txBody>
      </p:sp>
      <p:graphicFrame>
        <p:nvGraphicFramePr>
          <p:cNvPr id="4" name="Chart 3"/>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7163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Focal Point</a:t>
            </a:r>
          </a:p>
        </p:txBody>
      </p:sp>
      <p:graphicFrame>
        <p:nvGraphicFramePr>
          <p:cNvPr id="4" name="Chart 3"/>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6986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Proximity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0" y="2029619"/>
            <a:ext cx="7886700" cy="3943350"/>
          </a:xfrm>
        </p:spPr>
      </p:pic>
    </p:spTree>
    <p:extLst>
      <p:ext uri="{BB962C8B-B14F-4D97-AF65-F5344CB8AC3E}">
        <p14:creationId xmlns:p14="http://schemas.microsoft.com/office/powerpoint/2010/main" val="2340909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Proximity</a:t>
            </a:r>
          </a:p>
        </p:txBody>
      </p:sp>
      <p:graphicFrame>
        <p:nvGraphicFramePr>
          <p:cNvPr id="6" name="Chart 5"/>
          <p:cNvGraphicFramePr>
            <a:graphicFrameLocks/>
          </p:cNvGraphicFramePr>
          <p:nvPr/>
        </p:nvGraphicFramePr>
        <p:xfrm>
          <a:off x="3165348" y="1668780"/>
          <a:ext cx="5861304" cy="3520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9682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Proximity</a:t>
            </a:r>
          </a:p>
        </p:txBody>
      </p:sp>
      <p:graphicFrame>
        <p:nvGraphicFramePr>
          <p:cNvPr id="4" name="Chart 3"/>
          <p:cNvGraphicFramePr>
            <a:graphicFrameLocks/>
          </p:cNvGraphicFramePr>
          <p:nvPr/>
        </p:nvGraphicFramePr>
        <p:xfrm>
          <a:off x="3163390" y="1669433"/>
          <a:ext cx="5865223" cy="35191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2206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76846" y="2051187"/>
            <a:ext cx="8229600" cy="1824127"/>
          </a:xfrm>
        </p:spPr>
        <p:txBody>
          <a:bodyPr>
            <a:noAutofit/>
          </a:bodyPr>
          <a:lstStyle/>
          <a:p>
            <a:pPr algn="ctr"/>
            <a:r>
              <a:rPr lang="en-US" sz="4800" dirty="0"/>
              <a:t>Colors</a:t>
            </a:r>
          </a:p>
        </p:txBody>
      </p:sp>
    </p:spTree>
    <p:extLst>
      <p:ext uri="{BB962C8B-B14F-4D97-AF65-F5344CB8AC3E}">
        <p14:creationId xmlns:p14="http://schemas.microsoft.com/office/powerpoint/2010/main" val="2414488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Colors</a:t>
            </a:r>
          </a:p>
        </p:txBody>
      </p:sp>
      <p:sp>
        <p:nvSpPr>
          <p:cNvPr id="4" name="Content Placeholder 2"/>
          <p:cNvSpPr>
            <a:spLocks noGrp="1"/>
          </p:cNvSpPr>
          <p:nvPr>
            <p:ph idx="1"/>
          </p:nvPr>
        </p:nvSpPr>
        <p:spPr>
          <a:xfrm>
            <a:off x="1981200" y="1600201"/>
            <a:ext cx="8229600" cy="2283823"/>
          </a:xfrm>
        </p:spPr>
        <p:txBody>
          <a:bodyPr>
            <a:normAutofit/>
          </a:bodyPr>
          <a:lstStyle/>
          <a:p>
            <a:pPr marL="285750"/>
            <a:r>
              <a:rPr lang="en-US" dirty="0">
                <a:solidFill>
                  <a:srgbClr val="002060"/>
                </a:solidFill>
              </a:rPr>
              <a:t>We don’t see the same thing.</a:t>
            </a:r>
          </a:p>
          <a:p>
            <a:pPr marL="285750"/>
            <a:r>
              <a:rPr lang="en-US" dirty="0">
                <a:solidFill>
                  <a:srgbClr val="002060"/>
                </a:solidFill>
              </a:rPr>
              <a:t>They have innate meanings and feelings</a:t>
            </a:r>
            <a:endParaRPr lang="en-US" dirty="0"/>
          </a:p>
        </p:txBody>
      </p:sp>
    </p:spTree>
    <p:extLst>
      <p:ext uri="{BB962C8B-B14F-4D97-AF65-F5344CB8AC3E}">
        <p14:creationId xmlns:p14="http://schemas.microsoft.com/office/powerpoint/2010/main" val="319037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solidFill>
                  <a:srgbClr val="002060"/>
                </a:solidFill>
              </a:rPr>
              <a:t>Every day we create 2.5 quintillion (10</a:t>
            </a:r>
            <a:r>
              <a:rPr lang="en-US" baseline="30000" dirty="0">
                <a:solidFill>
                  <a:srgbClr val="002060"/>
                </a:solidFill>
              </a:rPr>
              <a:t>18</a:t>
            </a:r>
            <a:r>
              <a:rPr lang="en-US" dirty="0">
                <a:solidFill>
                  <a:srgbClr val="002060"/>
                </a:solidFill>
              </a:rPr>
              <a:t>) bytes of data - so much that </a:t>
            </a:r>
            <a:r>
              <a:rPr lang="en-US" b="1" dirty="0">
                <a:solidFill>
                  <a:srgbClr val="002060"/>
                </a:solidFill>
              </a:rPr>
              <a:t>90 percent of the world's data today has been created in the last two years</a:t>
            </a:r>
            <a:r>
              <a:rPr lang="en-US" dirty="0">
                <a:solidFill>
                  <a:srgbClr val="002060"/>
                </a:solidFill>
              </a:rPr>
              <a:t> alone.</a:t>
            </a:r>
          </a:p>
          <a:p>
            <a:pPr marL="0" indent="0">
              <a:buNone/>
            </a:pPr>
            <a:r>
              <a:rPr lang="en-US" dirty="0">
                <a:solidFill>
                  <a:srgbClr val="002060"/>
                </a:solidFill>
              </a:rPr>
              <a:t>						</a:t>
            </a:r>
          </a:p>
          <a:p>
            <a:pPr marL="0" indent="0">
              <a:buNone/>
            </a:pPr>
            <a:r>
              <a:rPr lang="en-US" dirty="0">
                <a:solidFill>
                  <a:srgbClr val="002060"/>
                </a:solidFill>
              </a:rPr>
              <a:t>							-IBM CMO Study, 2011</a:t>
            </a:r>
          </a:p>
        </p:txBody>
      </p:sp>
    </p:spTree>
    <p:extLst>
      <p:ext uri="{BB962C8B-B14F-4D97-AF65-F5344CB8AC3E}">
        <p14:creationId xmlns:p14="http://schemas.microsoft.com/office/powerpoint/2010/main" val="1250820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Vision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2242" y="1614299"/>
            <a:ext cx="5707516" cy="3813158"/>
          </a:xfrm>
        </p:spPr>
      </p:pic>
    </p:spTree>
    <p:extLst>
      <p:ext uri="{BB962C8B-B14F-4D97-AF65-F5344CB8AC3E}">
        <p14:creationId xmlns:p14="http://schemas.microsoft.com/office/powerpoint/2010/main" val="19066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Deuteranopia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2325" y="1610922"/>
            <a:ext cx="5707351" cy="3813048"/>
          </a:xfrm>
        </p:spPr>
      </p:pic>
    </p:spTree>
    <p:extLst>
      <p:ext uri="{BB962C8B-B14F-4D97-AF65-F5344CB8AC3E}">
        <p14:creationId xmlns:p14="http://schemas.microsoft.com/office/powerpoint/2010/main" val="2224996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Protanopia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2325" y="1610926"/>
            <a:ext cx="5707351" cy="3813048"/>
          </a:xfrm>
        </p:spPr>
      </p:pic>
    </p:spTree>
    <p:extLst>
      <p:ext uri="{BB962C8B-B14F-4D97-AF65-F5344CB8AC3E}">
        <p14:creationId xmlns:p14="http://schemas.microsoft.com/office/powerpoint/2010/main" val="803431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Tritanopia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2325" y="1610927"/>
            <a:ext cx="5707351" cy="3813048"/>
          </a:xfrm>
        </p:spPr>
      </p:pic>
    </p:spTree>
    <p:extLst>
      <p:ext uri="{BB962C8B-B14F-4D97-AF65-F5344CB8AC3E}">
        <p14:creationId xmlns:p14="http://schemas.microsoft.com/office/powerpoint/2010/main" val="1366396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a:t>
            </a:r>
          </a:p>
        </p:txBody>
      </p:sp>
      <p:sp>
        <p:nvSpPr>
          <p:cNvPr id="3" name="Content Placeholder 2"/>
          <p:cNvSpPr>
            <a:spLocks noGrp="1"/>
          </p:cNvSpPr>
          <p:nvPr>
            <p:ph idx="1"/>
          </p:nvPr>
        </p:nvSpPr>
        <p:spPr/>
        <p:txBody>
          <a:bodyPr/>
          <a:lstStyle/>
          <a:p>
            <a:r>
              <a:rPr lang="en-US" dirty="0">
                <a:solidFill>
                  <a:srgbClr val="002060"/>
                </a:solidFill>
              </a:rPr>
              <a:t>Be conscious of red and greens together.</a:t>
            </a:r>
          </a:p>
          <a:p>
            <a:r>
              <a:rPr lang="en-US" dirty="0">
                <a:solidFill>
                  <a:srgbClr val="002060"/>
                </a:solidFill>
              </a:rPr>
              <a:t>Find a CVD friendly palette when possible.</a:t>
            </a:r>
          </a:p>
          <a:p>
            <a:r>
              <a:rPr lang="en-US" dirty="0">
                <a:solidFill>
                  <a:srgbClr val="002060"/>
                </a:solidFill>
              </a:rPr>
              <a:t>Shading and gradients!</a:t>
            </a:r>
          </a:p>
          <a:p>
            <a:r>
              <a:rPr lang="en-US" dirty="0">
                <a:solidFill>
                  <a:srgbClr val="002060"/>
                </a:solidFill>
              </a:rPr>
              <a:t>Use help!</a:t>
            </a:r>
          </a:p>
          <a:p>
            <a:pPr lvl="1"/>
            <a:r>
              <a:rPr lang="en-US" dirty="0">
                <a:solidFill>
                  <a:srgbClr val="002060"/>
                </a:solidFill>
                <a:hlinkClick r:id="rId2"/>
              </a:rPr>
              <a:t>The </a:t>
            </a:r>
            <a:r>
              <a:rPr lang="en-US" dirty="0" err="1">
                <a:hlinkClick r:id="rId2"/>
              </a:rPr>
              <a:t>Colorlab</a:t>
            </a:r>
            <a:r>
              <a:rPr lang="en-US" dirty="0">
                <a:solidFill>
                  <a:srgbClr val="002060"/>
                </a:solidFill>
                <a:hlinkClick r:id="rId2"/>
              </a:rPr>
              <a:t> - http://colorlab.wickline.org/colorblind/colorlab/</a:t>
            </a:r>
            <a:endParaRPr lang="en-US" dirty="0">
              <a:solidFill>
                <a:srgbClr val="002060"/>
              </a:solidFill>
            </a:endParaRPr>
          </a:p>
          <a:p>
            <a:pPr lvl="1"/>
            <a:r>
              <a:rPr lang="en-US" dirty="0" err="1">
                <a:solidFill>
                  <a:srgbClr val="002060"/>
                </a:solidFill>
                <a:hlinkClick r:id="rId2"/>
              </a:rPr>
              <a:t>Coblis</a:t>
            </a:r>
            <a:r>
              <a:rPr lang="en-US" dirty="0">
                <a:solidFill>
                  <a:srgbClr val="002060"/>
                </a:solidFill>
                <a:hlinkClick r:id="rId2"/>
              </a:rPr>
              <a:t> - http://www.color-blindness.com/coblis-color-blindness-simulator/</a:t>
            </a:r>
            <a:endParaRPr lang="en-US" dirty="0"/>
          </a:p>
          <a:p>
            <a:endParaRPr lang="en-US" dirty="0"/>
          </a:p>
        </p:txBody>
      </p:sp>
    </p:spTree>
    <p:extLst>
      <p:ext uri="{BB962C8B-B14F-4D97-AF65-F5344CB8AC3E}">
        <p14:creationId xmlns:p14="http://schemas.microsoft.com/office/powerpoint/2010/main" val="2268024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Pitfalls to Avoid</a:t>
            </a:r>
          </a:p>
        </p:txBody>
      </p:sp>
      <p:sp>
        <p:nvSpPr>
          <p:cNvPr id="3" name="Content Placeholder 2"/>
          <p:cNvSpPr>
            <a:spLocks noGrp="1"/>
          </p:cNvSpPr>
          <p:nvPr>
            <p:ph idx="1"/>
          </p:nvPr>
        </p:nvSpPr>
        <p:spPr/>
        <p:txBody>
          <a:bodyPr/>
          <a:lstStyle/>
          <a:p>
            <a:r>
              <a:rPr lang="en-US" dirty="0">
                <a:solidFill>
                  <a:srgbClr val="002060"/>
                </a:solidFill>
              </a:rPr>
              <a:t>Not engaging the audience or user first!</a:t>
            </a:r>
          </a:p>
          <a:p>
            <a:r>
              <a:rPr lang="en-US" dirty="0">
                <a:solidFill>
                  <a:srgbClr val="002060"/>
                </a:solidFill>
              </a:rPr>
              <a:t>Visual Clutter – Keep it Simple</a:t>
            </a:r>
          </a:p>
          <a:p>
            <a:r>
              <a:rPr lang="en-US" dirty="0">
                <a:solidFill>
                  <a:srgbClr val="002060"/>
                </a:solidFill>
              </a:rPr>
              <a:t>Color Abuse</a:t>
            </a:r>
          </a:p>
          <a:p>
            <a:r>
              <a:rPr lang="en-US" dirty="0">
                <a:solidFill>
                  <a:srgbClr val="002060"/>
                </a:solidFill>
              </a:rPr>
              <a:t>Poor Design</a:t>
            </a:r>
          </a:p>
          <a:p>
            <a:r>
              <a:rPr lang="en-US" dirty="0">
                <a:solidFill>
                  <a:srgbClr val="002060"/>
                </a:solidFill>
              </a:rPr>
              <a:t>Bad Data</a:t>
            </a:r>
          </a:p>
          <a:p>
            <a:r>
              <a:rPr lang="en-US" dirty="0">
                <a:solidFill>
                  <a:srgbClr val="002060"/>
                </a:solidFill>
              </a:rPr>
              <a:t>Pie Charts </a:t>
            </a:r>
            <a:r>
              <a:rPr lang="en-US" dirty="0">
                <a:solidFill>
                  <a:srgbClr val="002060"/>
                </a:solidFill>
                <a:sym typeface="Wingdings" panose="05000000000000000000" pitchFamily="2" charset="2"/>
              </a:rPr>
              <a:t></a:t>
            </a:r>
            <a:endParaRPr lang="en-US" dirty="0">
              <a:solidFill>
                <a:srgbClr val="002060"/>
              </a:solidFill>
            </a:endParaRPr>
          </a:p>
          <a:p>
            <a:endParaRPr lang="en-US" dirty="0"/>
          </a:p>
        </p:txBody>
      </p:sp>
    </p:spTree>
    <p:extLst>
      <p:ext uri="{BB962C8B-B14F-4D97-AF65-F5344CB8AC3E}">
        <p14:creationId xmlns:p14="http://schemas.microsoft.com/office/powerpoint/2010/main" val="263427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1938337" y="1679252"/>
            <a:ext cx="8358960" cy="2361407"/>
          </a:xfrm>
          <a:prstGeom prst="rect">
            <a:avLst/>
          </a:prstGeom>
        </p:spPr>
        <p:txBody>
          <a:bodyPr>
            <a:normAutofit/>
          </a:bodyPr>
          <a:lstStyle/>
          <a:p>
            <a:r>
              <a:rPr lang="en-US" sz="1900" dirty="0"/>
              <a:t>Gestalt Psychology – </a:t>
            </a:r>
            <a:r>
              <a:rPr lang="en-US" sz="1900" dirty="0">
                <a:hlinkClick r:id="rId2"/>
              </a:rPr>
              <a:t>http://en.wikipedia.org/wiki/Gestalt_psychology</a:t>
            </a:r>
            <a:endParaRPr lang="en-US" sz="1900" dirty="0"/>
          </a:p>
          <a:p>
            <a:r>
              <a:rPr lang="en-US" sz="1900" dirty="0"/>
              <a:t>Color Matters – </a:t>
            </a:r>
            <a:r>
              <a:rPr lang="en-US" sz="1900" dirty="0">
                <a:hlinkClick r:id="rId3"/>
              </a:rPr>
              <a:t>http://www.colormatters.com</a:t>
            </a:r>
            <a:endParaRPr lang="en-US" sz="1900" dirty="0"/>
          </a:p>
          <a:p>
            <a:r>
              <a:rPr lang="en-US" sz="1900" dirty="0"/>
              <a:t>CVD Color Lab - </a:t>
            </a:r>
            <a:r>
              <a:rPr lang="en-US" sz="1900" dirty="0">
                <a:solidFill>
                  <a:srgbClr val="002060"/>
                </a:solidFill>
                <a:hlinkClick r:id="rId4"/>
              </a:rPr>
              <a:t>http://colorlab.wickline.org/colorblind/colorlab/</a:t>
            </a:r>
            <a:endParaRPr lang="en-US" sz="1900" dirty="0">
              <a:solidFill>
                <a:srgbClr val="002060"/>
              </a:solidFill>
            </a:endParaRPr>
          </a:p>
          <a:p>
            <a:r>
              <a:rPr lang="en-US" sz="1900" dirty="0" err="1">
                <a:solidFill>
                  <a:srgbClr val="002060"/>
                </a:solidFill>
              </a:rPr>
              <a:t>Coblis</a:t>
            </a:r>
            <a:r>
              <a:rPr lang="en-US" sz="1900" dirty="0">
                <a:solidFill>
                  <a:srgbClr val="002060"/>
                </a:solidFill>
              </a:rPr>
              <a:t> - </a:t>
            </a:r>
            <a:r>
              <a:rPr lang="en-US" sz="1900" dirty="0">
                <a:solidFill>
                  <a:srgbClr val="002060"/>
                </a:solidFill>
                <a:hlinkClick r:id="rId5"/>
              </a:rPr>
              <a:t>http://www.color-blindness.com/coblis-color-blindness-simulator/</a:t>
            </a:r>
            <a:endParaRPr lang="en-US" sz="1900" dirty="0">
              <a:solidFill>
                <a:srgbClr val="002060"/>
              </a:solidFill>
            </a:endParaRPr>
          </a:p>
          <a:p>
            <a:r>
              <a:rPr lang="en-US" sz="1900" dirty="0"/>
              <a:t>Data Visualization Catalogue - </a:t>
            </a:r>
            <a:r>
              <a:rPr lang="en-US" sz="1800" dirty="0">
                <a:hlinkClick r:id="rId6"/>
              </a:rPr>
              <a:t>https://datavizcatalogue.com/search.html</a:t>
            </a:r>
            <a:endParaRPr lang="en-US" sz="1900" dirty="0"/>
          </a:p>
          <a:p>
            <a:pPr marL="0" indent="0">
              <a:buNone/>
            </a:pPr>
            <a:endParaRPr lang="en-US" sz="1900" dirty="0">
              <a:solidFill>
                <a:srgbClr val="002060"/>
              </a:solidFill>
            </a:endParaRPr>
          </a:p>
          <a:p>
            <a:pPr algn="l"/>
            <a:endParaRPr lang="en-US" sz="1900" dirty="0"/>
          </a:p>
          <a:p>
            <a:pPr algn="l"/>
            <a:endParaRPr lang="en-US" sz="1900" dirty="0"/>
          </a:p>
        </p:txBody>
      </p:sp>
    </p:spTree>
    <p:extLst>
      <p:ext uri="{BB962C8B-B14F-4D97-AF65-F5344CB8AC3E}">
        <p14:creationId xmlns:p14="http://schemas.microsoft.com/office/powerpoint/2010/main" val="3209859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20663" y="272630"/>
            <a:ext cx="4663070" cy="6312741"/>
          </a:xfrm>
        </p:spPr>
      </p:pic>
    </p:spTree>
    <p:extLst>
      <p:ext uri="{BB962C8B-B14F-4D97-AF65-F5344CB8AC3E}">
        <p14:creationId xmlns:p14="http://schemas.microsoft.com/office/powerpoint/2010/main" val="2191478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5BA5DD-4011-4C4E-AAF8-F2AB25997A3F}"/>
              </a:ext>
            </a:extLst>
          </p:cNvPr>
          <p:cNvSpPr>
            <a:spLocks noGrp="1"/>
          </p:cNvSpPr>
          <p:nvPr>
            <p:ph idx="1"/>
          </p:nvPr>
        </p:nvSpPr>
        <p:spPr/>
        <p:txBody>
          <a:bodyPr/>
          <a:lstStyle/>
          <a:p>
            <a:pPr marL="0" indent="0">
              <a:buNone/>
            </a:pPr>
            <a:r>
              <a:rPr lang="en-US" dirty="0"/>
              <a:t> </a:t>
            </a:r>
          </a:p>
        </p:txBody>
      </p:sp>
      <p:pic>
        <p:nvPicPr>
          <p:cNvPr id="1026" name="Picture 2" descr="Tableau Logo - How to Optimize it, Pick the right one, and skip the edited  logos popping up.">
            <a:extLst>
              <a:ext uri="{FF2B5EF4-FFF2-40B4-BE49-F238E27FC236}">
                <a16:creationId xmlns:a16="http://schemas.microsoft.com/office/drawing/2014/main" id="{C2E5F1F3-A4F5-48C8-9707-286B29B25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79" y="1211872"/>
            <a:ext cx="1105852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533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800351"/>
            <a:ext cx="9139238" cy="957263"/>
          </a:xfrm>
          <a:prstGeom prst="rect">
            <a:avLst/>
          </a:prstGeom>
          <a:solidFill>
            <a:srgbClr val="A0BED7">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Title 3"/>
          <p:cNvSpPr>
            <a:spLocks noGrp="1"/>
          </p:cNvSpPr>
          <p:nvPr>
            <p:ph type="title"/>
          </p:nvPr>
        </p:nvSpPr>
        <p:spPr>
          <a:xfrm>
            <a:off x="2846832" y="2800351"/>
            <a:ext cx="6498336" cy="957263"/>
          </a:xfrm>
        </p:spPr>
        <p:txBody>
          <a:bodyPr anchor="ctr"/>
          <a:lstStyle/>
          <a:p>
            <a:pPr algn="ctr"/>
            <a:r>
              <a:rPr lang="en-US" b="0"/>
              <a:t>What is Tableau</a:t>
            </a:r>
          </a:p>
        </p:txBody>
      </p:sp>
    </p:spTree>
    <p:extLst>
      <p:ext uri="{BB962C8B-B14F-4D97-AF65-F5344CB8AC3E}">
        <p14:creationId xmlns:p14="http://schemas.microsoft.com/office/powerpoint/2010/main" val="26025327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22643" y="272630"/>
            <a:ext cx="5059110" cy="6312741"/>
          </a:xfrm>
        </p:spPr>
      </p:pic>
    </p:spTree>
    <p:extLst>
      <p:ext uri="{BB962C8B-B14F-4D97-AF65-F5344CB8AC3E}">
        <p14:creationId xmlns:p14="http://schemas.microsoft.com/office/powerpoint/2010/main" val="3149611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Tableau</a:t>
            </a:r>
          </a:p>
        </p:txBody>
      </p:sp>
      <p:sp>
        <p:nvSpPr>
          <p:cNvPr id="3" name="Content Placeholder 2"/>
          <p:cNvSpPr>
            <a:spLocks noGrp="1"/>
          </p:cNvSpPr>
          <p:nvPr>
            <p:ph idx="1"/>
          </p:nvPr>
        </p:nvSpPr>
        <p:spPr/>
        <p:txBody>
          <a:bodyPr/>
          <a:lstStyle/>
          <a:p>
            <a:pPr marL="0" indent="0">
              <a:buNone/>
            </a:pPr>
            <a:r>
              <a:rPr lang="en-US"/>
              <a:t>Tableau is a suite of products that enables anyone to create, collaborate and captivate. Tableau compliments your natural ability to understand data visually.</a:t>
            </a:r>
          </a:p>
        </p:txBody>
      </p:sp>
      <p:sp>
        <p:nvSpPr>
          <p:cNvPr id="4" name="TextBox 3"/>
          <p:cNvSpPr txBox="1"/>
          <p:nvPr/>
        </p:nvSpPr>
        <p:spPr>
          <a:xfrm>
            <a:off x="2967789" y="4010727"/>
            <a:ext cx="7071562" cy="1569660"/>
          </a:xfrm>
          <a:prstGeom prst="rect">
            <a:avLst/>
          </a:prstGeom>
          <a:noFill/>
        </p:spPr>
        <p:txBody>
          <a:bodyPr wrap="square" rtlCol="0">
            <a:spAutoFit/>
          </a:bodyPr>
          <a:lstStyle/>
          <a:p>
            <a:pPr algn="ctr"/>
            <a:r>
              <a:rPr lang="en-US" sz="4800">
                <a:solidFill>
                  <a:schemeClr val="bg1">
                    <a:lumMod val="65000"/>
                  </a:schemeClr>
                </a:solidFill>
                <a:latin typeface="Trebuchet MS" panose="020B0603020202020204" pitchFamily="34" charset="0"/>
                <a:cs typeface="Segoe UI Light" panose="020B0502040204020203" pitchFamily="34" charset="0"/>
              </a:rPr>
              <a:t>“</a:t>
            </a:r>
            <a:r>
              <a:rPr lang="en-US" sz="4000">
                <a:solidFill>
                  <a:schemeClr val="bg1">
                    <a:lumMod val="65000"/>
                  </a:schemeClr>
                </a:solidFill>
                <a:latin typeface="Trebuchet MS" panose="020B0603020202020204" pitchFamily="34" charset="0"/>
                <a:cs typeface="Segoe UI Light" panose="020B0502040204020203" pitchFamily="34" charset="0"/>
              </a:rPr>
              <a:t>Tableau helps people </a:t>
            </a:r>
            <a:r>
              <a:rPr lang="en-US" sz="4000">
                <a:solidFill>
                  <a:srgbClr val="0070C0"/>
                </a:solidFill>
                <a:latin typeface="Trebuchet MS" panose="020B0603020202020204" pitchFamily="34" charset="0"/>
                <a:cs typeface="Segoe UI Light" panose="020B0502040204020203" pitchFamily="34" charset="0"/>
              </a:rPr>
              <a:t>see</a:t>
            </a:r>
            <a:r>
              <a:rPr lang="en-US" sz="4000">
                <a:solidFill>
                  <a:schemeClr val="accent6"/>
                </a:solidFill>
                <a:latin typeface="Trebuchet MS" panose="020B0603020202020204" pitchFamily="34" charset="0"/>
                <a:cs typeface="Segoe UI Light" panose="020B0502040204020203" pitchFamily="34" charset="0"/>
              </a:rPr>
              <a:t> </a:t>
            </a:r>
            <a:r>
              <a:rPr lang="en-US" sz="4000">
                <a:solidFill>
                  <a:schemeClr val="bg1">
                    <a:lumMod val="65000"/>
                  </a:schemeClr>
                </a:solidFill>
                <a:latin typeface="Trebuchet MS" panose="020B0603020202020204" pitchFamily="34" charset="0"/>
                <a:cs typeface="Segoe UI Light" panose="020B0502040204020203" pitchFamily="34" charset="0"/>
              </a:rPr>
              <a:t>and</a:t>
            </a:r>
            <a:r>
              <a:rPr lang="en-US" sz="4000">
                <a:solidFill>
                  <a:schemeClr val="accent6"/>
                </a:solidFill>
                <a:latin typeface="Trebuchet MS" panose="020B0603020202020204" pitchFamily="34" charset="0"/>
                <a:cs typeface="Segoe UI Light" panose="020B0502040204020203" pitchFamily="34" charset="0"/>
              </a:rPr>
              <a:t> </a:t>
            </a:r>
            <a:r>
              <a:rPr lang="en-US" sz="4000">
                <a:solidFill>
                  <a:srgbClr val="0070C0"/>
                </a:solidFill>
                <a:latin typeface="Trebuchet MS" panose="020B0603020202020204" pitchFamily="34" charset="0"/>
                <a:cs typeface="Segoe UI Light" panose="020B0502040204020203" pitchFamily="34" charset="0"/>
              </a:rPr>
              <a:t>understand</a:t>
            </a:r>
            <a:r>
              <a:rPr lang="en-US" sz="4000">
                <a:solidFill>
                  <a:schemeClr val="accent6"/>
                </a:solidFill>
                <a:latin typeface="Trebuchet MS" panose="020B0603020202020204" pitchFamily="34" charset="0"/>
                <a:cs typeface="Segoe UI Light" panose="020B0502040204020203" pitchFamily="34" charset="0"/>
              </a:rPr>
              <a:t> </a:t>
            </a:r>
            <a:r>
              <a:rPr lang="en-US" sz="4000">
                <a:solidFill>
                  <a:schemeClr val="bg1">
                    <a:lumMod val="65000"/>
                  </a:schemeClr>
                </a:solidFill>
                <a:latin typeface="Trebuchet MS" panose="020B0603020202020204" pitchFamily="34" charset="0"/>
                <a:cs typeface="Segoe UI Light" panose="020B0502040204020203" pitchFamily="34" charset="0"/>
              </a:rPr>
              <a:t>their data.</a:t>
            </a:r>
            <a:r>
              <a:rPr lang="en-US" sz="4800">
                <a:solidFill>
                  <a:schemeClr val="bg1">
                    <a:lumMod val="65000"/>
                  </a:schemeClr>
                </a:solidFill>
                <a:latin typeface="Trebuchet MS" panose="020B0603020202020204" pitchFamily="34" charset="0"/>
                <a:cs typeface="Segoe UI Light" panose="020B0502040204020203" pitchFamily="34" charset="0"/>
              </a:rPr>
              <a:t>”</a:t>
            </a:r>
            <a:endParaRPr lang="en-US" sz="4000">
              <a:solidFill>
                <a:schemeClr val="bg1">
                  <a:lumMod val="65000"/>
                </a:schemeClr>
              </a:solidFill>
              <a:latin typeface="Trebuchet MS" panose="020B0603020202020204" pitchFamily="34" charset="0"/>
              <a:cs typeface="Segoe UI Light" panose="020B0502040204020203" pitchFamily="34" charset="0"/>
            </a:endParaRPr>
          </a:p>
        </p:txBody>
      </p:sp>
    </p:spTree>
    <p:extLst>
      <p:ext uri="{BB962C8B-B14F-4D97-AF65-F5344CB8AC3E}">
        <p14:creationId xmlns:p14="http://schemas.microsoft.com/office/powerpoint/2010/main" val="2834314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800351"/>
            <a:ext cx="9139238" cy="957263"/>
          </a:xfrm>
          <a:prstGeom prst="rect">
            <a:avLst/>
          </a:prstGeom>
          <a:solidFill>
            <a:srgbClr val="A0BED7">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Title 3"/>
          <p:cNvSpPr>
            <a:spLocks noGrp="1"/>
          </p:cNvSpPr>
          <p:nvPr>
            <p:ph type="title"/>
          </p:nvPr>
        </p:nvSpPr>
        <p:spPr>
          <a:xfrm>
            <a:off x="2846832" y="2800351"/>
            <a:ext cx="6498336" cy="957263"/>
          </a:xfrm>
        </p:spPr>
        <p:txBody>
          <a:bodyPr anchor="ctr"/>
          <a:lstStyle/>
          <a:p>
            <a:pPr algn="ctr"/>
            <a:r>
              <a:rPr lang="en-US" b="0"/>
              <a:t>Tableau Product Family</a:t>
            </a:r>
          </a:p>
        </p:txBody>
      </p:sp>
    </p:spTree>
    <p:extLst>
      <p:ext uri="{BB962C8B-B14F-4D97-AF65-F5344CB8AC3E}">
        <p14:creationId xmlns:p14="http://schemas.microsoft.com/office/powerpoint/2010/main" val="194148898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2800353"/>
            <a:ext cx="9139238" cy="957263"/>
          </a:xfrm>
          <a:prstGeom prst="rect">
            <a:avLst/>
          </a:prstGeom>
          <a:solidFill>
            <a:srgbClr val="A0BED7">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a:latin typeface="Segoe UI" panose="020B0502040204020203" pitchFamily="34" charset="0"/>
                <a:cs typeface="Segoe UI" panose="020B0502040204020203" pitchFamily="34" charset="0"/>
              </a:rPr>
              <a:t>Tableau Public</a:t>
            </a:r>
          </a:p>
        </p:txBody>
      </p:sp>
      <p:pic>
        <p:nvPicPr>
          <p:cNvPr id="1028" name="Picture 4" descr="http://cdnl.tblsft.com/sites/default/files/pages/hero_public.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t="2308" r="7377" b="5410"/>
          <a:stretch>
            <a:fillRect/>
          </a:stretch>
        </p:blipFill>
        <p:spPr bwMode="auto">
          <a:xfrm>
            <a:off x="2840736" y="2167131"/>
            <a:ext cx="6371082" cy="22580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974807" y="2222692"/>
            <a:ext cx="3295148" cy="738664"/>
          </a:xfrm>
          <a:prstGeom prst="rect">
            <a:avLst/>
          </a:prstGeom>
          <a:noFill/>
        </p:spPr>
        <p:txBody>
          <a:bodyPr wrap="square" rtlCol="0">
            <a:spAutoFit/>
          </a:bodyPr>
          <a:lstStyle/>
          <a:p>
            <a:r>
              <a:rPr lang="en-US" sz="2100">
                <a:solidFill>
                  <a:schemeClr val="bg2"/>
                </a:solidFill>
                <a:latin typeface="Segoe UI Light" panose="020B0502040204020203" pitchFamily="34" charset="0"/>
                <a:cs typeface="Segoe UI Light" panose="020B0502040204020203" pitchFamily="34" charset="0"/>
              </a:rPr>
              <a:t>Visualize and Share Your Data in Minutes – </a:t>
            </a:r>
            <a:r>
              <a:rPr lang="en-US" sz="2100" b="1">
                <a:solidFill>
                  <a:schemeClr val="bg2"/>
                </a:solidFill>
                <a:latin typeface="Segoe UI Light" panose="020B0502040204020203" pitchFamily="34" charset="0"/>
                <a:cs typeface="Segoe UI Light" panose="020B0502040204020203" pitchFamily="34" charset="0"/>
              </a:rPr>
              <a:t>For Free</a:t>
            </a:r>
          </a:p>
        </p:txBody>
      </p:sp>
      <p:pic>
        <p:nvPicPr>
          <p:cNvPr id="10" name="Picture 9">
            <a:hlinkClick r:id="rId2"/>
          </p:cNvPr>
          <p:cNvPicPr>
            <a:picLocks noChangeAspect="1"/>
          </p:cNvPicPr>
          <p:nvPr/>
        </p:nvPicPr>
        <p:blipFill>
          <a:blip r:embed="rId4"/>
          <a:stretch>
            <a:fillRect/>
          </a:stretch>
        </p:blipFill>
        <p:spPr>
          <a:xfrm>
            <a:off x="6079331" y="4005075"/>
            <a:ext cx="3086100" cy="371475"/>
          </a:xfrm>
          <a:prstGeom prst="rect">
            <a:avLst/>
          </a:prstGeom>
        </p:spPr>
      </p:pic>
      <p:sp>
        <p:nvSpPr>
          <p:cNvPr id="11" name="TextBox 10"/>
          <p:cNvSpPr txBox="1"/>
          <p:nvPr/>
        </p:nvSpPr>
        <p:spPr>
          <a:xfrm>
            <a:off x="2842451" y="4457289"/>
            <a:ext cx="2932698" cy="300082"/>
          </a:xfrm>
          <a:prstGeom prst="rect">
            <a:avLst/>
          </a:prstGeom>
          <a:noFill/>
        </p:spPr>
        <p:txBody>
          <a:bodyPr wrap="square" rtlCol="0">
            <a:spAutoFit/>
          </a:bodyPr>
          <a:lstStyle/>
          <a:p>
            <a:r>
              <a:rPr lang="en-US" sz="1350">
                <a:solidFill>
                  <a:schemeClr val="bg1">
                    <a:lumMod val="65000"/>
                  </a:schemeClr>
                </a:solidFill>
                <a:latin typeface="Segoe UI Light" panose="020B0502040204020203" pitchFamily="34" charset="0"/>
                <a:cs typeface="Segoe UI Light" panose="020B0502040204020203" pitchFamily="34" charset="0"/>
              </a:rPr>
              <a:t>http://bit.ly/tabpublic</a:t>
            </a:r>
          </a:p>
        </p:txBody>
      </p:sp>
    </p:spTree>
    <p:extLst>
      <p:ext uri="{BB962C8B-B14F-4D97-AF65-F5344CB8AC3E}">
        <p14:creationId xmlns:p14="http://schemas.microsoft.com/office/powerpoint/2010/main" val="3032208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2800353"/>
            <a:ext cx="9139238" cy="957263"/>
          </a:xfrm>
          <a:prstGeom prst="rect">
            <a:avLst/>
          </a:prstGeom>
          <a:solidFill>
            <a:srgbClr val="A0BED7">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a:latin typeface="Segoe UI" panose="020B0502040204020203" pitchFamily="34" charset="0"/>
                <a:cs typeface="Segoe UI" panose="020B0502040204020203" pitchFamily="34" charset="0"/>
              </a:rPr>
              <a:t>Tableau Desktop</a:t>
            </a:r>
          </a:p>
        </p:txBody>
      </p:sp>
      <p:sp>
        <p:nvSpPr>
          <p:cNvPr id="5" name="TextBox 4"/>
          <p:cNvSpPr txBox="1"/>
          <p:nvPr/>
        </p:nvSpPr>
        <p:spPr>
          <a:xfrm>
            <a:off x="2842451" y="4457289"/>
            <a:ext cx="2932698" cy="300082"/>
          </a:xfrm>
          <a:prstGeom prst="rect">
            <a:avLst/>
          </a:prstGeom>
          <a:noFill/>
        </p:spPr>
        <p:txBody>
          <a:bodyPr wrap="square" rtlCol="0">
            <a:spAutoFit/>
          </a:bodyPr>
          <a:lstStyle/>
          <a:p>
            <a:r>
              <a:rPr lang="en-US" sz="1350">
                <a:solidFill>
                  <a:schemeClr val="bg1">
                    <a:lumMod val="65000"/>
                  </a:schemeClr>
                </a:solidFill>
                <a:latin typeface="Segoe UI Light" panose="020B0502040204020203" pitchFamily="34" charset="0"/>
                <a:cs typeface="Segoe UI Light" panose="020B0502040204020203" pitchFamily="34" charset="0"/>
              </a:rPr>
              <a:t>http://bit.ly/tabdesktop</a:t>
            </a:r>
          </a:p>
        </p:txBody>
      </p:sp>
      <p:pic>
        <p:nvPicPr>
          <p:cNvPr id="2050" name="Picture 2" descr="http://cdnl.tblsft.com/sites/default/files/pages/hero_desktop.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l="25053" t="1227" r="12211" b="1227"/>
          <a:stretch>
            <a:fillRect/>
          </a:stretch>
        </p:blipFill>
        <p:spPr bwMode="auto">
          <a:xfrm>
            <a:off x="2842451" y="2167031"/>
            <a:ext cx="6371082" cy="2254784"/>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2842451" y="2265180"/>
            <a:ext cx="6371082" cy="852581"/>
          </a:xfrm>
          <a:prstGeom prst="rect">
            <a:avLst/>
          </a:prstGeom>
          <a:solidFill>
            <a:srgbClr val="B5CDE0">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3153029" y="2333676"/>
            <a:ext cx="2940593" cy="738664"/>
          </a:xfrm>
          <a:prstGeom prst="rect">
            <a:avLst/>
          </a:prstGeom>
          <a:noFill/>
        </p:spPr>
        <p:txBody>
          <a:bodyPr wrap="square" rtlCol="0">
            <a:spAutoFit/>
          </a:bodyPr>
          <a:lstStyle/>
          <a:p>
            <a:r>
              <a:rPr lang="en-US" sz="2100">
                <a:solidFill>
                  <a:srgbClr val="39747C"/>
                </a:solidFill>
                <a:latin typeface="Segoe UI Light" panose="020B0502040204020203" pitchFamily="34" charset="0"/>
                <a:cs typeface="Segoe UI Light" panose="020B0502040204020203" pitchFamily="34" charset="0"/>
              </a:rPr>
              <a:t>Answer questions as fast as you can think </a:t>
            </a:r>
          </a:p>
        </p:txBody>
      </p:sp>
    </p:spTree>
    <p:extLst>
      <p:ext uri="{BB962C8B-B14F-4D97-AF65-F5344CB8AC3E}">
        <p14:creationId xmlns:p14="http://schemas.microsoft.com/office/powerpoint/2010/main" val="3902771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2800353"/>
            <a:ext cx="9139238" cy="957263"/>
          </a:xfrm>
          <a:prstGeom prst="rect">
            <a:avLst/>
          </a:prstGeom>
          <a:solidFill>
            <a:srgbClr val="A0BED7">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a:latin typeface="Segoe UI" panose="020B0502040204020203" pitchFamily="34" charset="0"/>
                <a:cs typeface="Segoe UI" panose="020B0502040204020203" pitchFamily="34" charset="0"/>
              </a:rPr>
              <a:t>Tableau Reader</a:t>
            </a:r>
          </a:p>
        </p:txBody>
      </p:sp>
      <p:sp>
        <p:nvSpPr>
          <p:cNvPr id="5" name="TextBox 4"/>
          <p:cNvSpPr txBox="1"/>
          <p:nvPr/>
        </p:nvSpPr>
        <p:spPr>
          <a:xfrm>
            <a:off x="2842451" y="4457289"/>
            <a:ext cx="2932698" cy="300082"/>
          </a:xfrm>
          <a:prstGeom prst="rect">
            <a:avLst/>
          </a:prstGeom>
          <a:noFill/>
        </p:spPr>
        <p:txBody>
          <a:bodyPr wrap="square" rtlCol="0">
            <a:spAutoFit/>
          </a:bodyPr>
          <a:lstStyle/>
          <a:p>
            <a:r>
              <a:rPr lang="en-US" sz="1350">
                <a:solidFill>
                  <a:schemeClr val="bg1">
                    <a:lumMod val="65000"/>
                  </a:schemeClr>
                </a:solidFill>
                <a:latin typeface="Segoe UI Light" panose="020B0502040204020203" pitchFamily="34" charset="0"/>
                <a:cs typeface="Segoe UI Light" panose="020B0502040204020203" pitchFamily="34" charset="0"/>
              </a:rPr>
              <a:t>http://bit.ly/tabreader</a:t>
            </a:r>
          </a:p>
        </p:txBody>
      </p:sp>
      <p:sp>
        <p:nvSpPr>
          <p:cNvPr id="3" name="Rectangle 2"/>
          <p:cNvSpPr/>
          <p:nvPr/>
        </p:nvSpPr>
        <p:spPr>
          <a:xfrm>
            <a:off x="2842451" y="2265180"/>
            <a:ext cx="6371082" cy="852581"/>
          </a:xfrm>
          <a:prstGeom prst="rect">
            <a:avLst/>
          </a:prstGeom>
          <a:solidFill>
            <a:srgbClr val="B5CDE0">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290" name="Picture 2" descr="http://cdnl.tblsft.com/sites/default/files/pages/reader_banner.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42451" y="2167031"/>
            <a:ext cx="6371082" cy="22562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53029" y="2333676"/>
            <a:ext cx="2940593" cy="738664"/>
          </a:xfrm>
          <a:prstGeom prst="rect">
            <a:avLst/>
          </a:prstGeom>
          <a:noFill/>
        </p:spPr>
        <p:txBody>
          <a:bodyPr wrap="square" rtlCol="0">
            <a:spAutoFit/>
          </a:bodyPr>
          <a:lstStyle/>
          <a:p>
            <a:r>
              <a:rPr lang="en-US" sz="2100">
                <a:solidFill>
                  <a:schemeClr val="bg1"/>
                </a:solidFill>
                <a:latin typeface="Segoe UI Light" panose="020B0502040204020203" pitchFamily="34" charset="0"/>
                <a:cs typeface="Segoe UI Light" panose="020B0502040204020203" pitchFamily="34" charset="0"/>
              </a:rPr>
              <a:t>Answer questions as fast as you can think </a:t>
            </a:r>
          </a:p>
        </p:txBody>
      </p:sp>
    </p:spTree>
    <p:extLst>
      <p:ext uri="{BB962C8B-B14F-4D97-AF65-F5344CB8AC3E}">
        <p14:creationId xmlns:p14="http://schemas.microsoft.com/office/powerpoint/2010/main" val="219762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800353"/>
            <a:ext cx="9139238" cy="957263"/>
          </a:xfrm>
          <a:prstGeom prst="rect">
            <a:avLst/>
          </a:prstGeom>
          <a:solidFill>
            <a:srgbClr val="A0BED7">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218" name="Picture 2" descr="http://cdnl.tblsft.com/sites/default/files/pages/hero_online.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l="32821" r="2808"/>
          <a:stretch>
            <a:fillRect/>
          </a:stretch>
        </p:blipFill>
        <p:spPr bwMode="auto">
          <a:xfrm>
            <a:off x="2839782" y="2167128"/>
            <a:ext cx="6371561" cy="22631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atin typeface="Segoe UI" panose="020B0502040204020203" pitchFamily="34" charset="0"/>
                <a:cs typeface="Segoe UI" panose="020B0502040204020203" pitchFamily="34" charset="0"/>
              </a:rPr>
              <a:t>Tableau Online</a:t>
            </a:r>
          </a:p>
        </p:txBody>
      </p:sp>
      <p:sp>
        <p:nvSpPr>
          <p:cNvPr id="5" name="TextBox 4"/>
          <p:cNvSpPr txBox="1"/>
          <p:nvPr/>
        </p:nvSpPr>
        <p:spPr>
          <a:xfrm>
            <a:off x="2840736" y="4451699"/>
            <a:ext cx="2932698" cy="300082"/>
          </a:xfrm>
          <a:prstGeom prst="rect">
            <a:avLst/>
          </a:prstGeom>
          <a:noFill/>
        </p:spPr>
        <p:txBody>
          <a:bodyPr wrap="square" rtlCol="0">
            <a:spAutoFit/>
          </a:bodyPr>
          <a:lstStyle/>
          <a:p>
            <a:r>
              <a:rPr lang="en-US" sz="1350">
                <a:solidFill>
                  <a:schemeClr val="bg1">
                    <a:lumMod val="65000"/>
                  </a:schemeClr>
                </a:solidFill>
                <a:latin typeface="Segoe UI Light" panose="020B0502040204020203" pitchFamily="34" charset="0"/>
                <a:cs typeface="Segoe UI Light" panose="020B0502040204020203" pitchFamily="34" charset="0"/>
              </a:rPr>
              <a:t>http://bit.ly/tableauonline</a:t>
            </a:r>
          </a:p>
        </p:txBody>
      </p:sp>
      <p:sp>
        <p:nvSpPr>
          <p:cNvPr id="9" name="TextBox 8"/>
          <p:cNvSpPr txBox="1"/>
          <p:nvPr/>
        </p:nvSpPr>
        <p:spPr>
          <a:xfrm>
            <a:off x="3006413" y="3908342"/>
            <a:ext cx="803313" cy="346249"/>
          </a:xfrm>
          <a:prstGeom prst="rect">
            <a:avLst/>
          </a:prstGeom>
          <a:solidFill>
            <a:srgbClr val="E8762C"/>
          </a:solidFill>
        </p:spPr>
        <p:txBody>
          <a:bodyPr wrap="square" rtlCol="0" anchor="ctr">
            <a:spAutoFit/>
          </a:bodyPr>
          <a:lstStyle/>
          <a:p>
            <a:pPr algn="ctr"/>
            <a:r>
              <a:rPr lang="en-US" sz="825">
                <a:solidFill>
                  <a:schemeClr val="bg1">
                    <a:lumMod val="95000"/>
                  </a:schemeClr>
                </a:solidFill>
                <a:latin typeface="Arial" pitchFamily="34" charset="0"/>
                <a:cs typeface="Arial" pitchFamily="34" charset="0"/>
              </a:rPr>
              <a:t>TRY IT FREE</a:t>
            </a:r>
          </a:p>
        </p:txBody>
      </p:sp>
      <p:sp>
        <p:nvSpPr>
          <p:cNvPr id="3" name="Rectangle 2"/>
          <p:cNvSpPr/>
          <p:nvPr/>
        </p:nvSpPr>
        <p:spPr>
          <a:xfrm>
            <a:off x="4532738" y="2300705"/>
            <a:ext cx="4572000" cy="1038746"/>
          </a:xfrm>
          <a:prstGeom prst="rect">
            <a:avLst/>
          </a:prstGeom>
        </p:spPr>
        <p:txBody>
          <a:bodyPr>
            <a:spAutoFit/>
          </a:bodyPr>
          <a:lstStyle/>
          <a:p>
            <a:pPr algn="r"/>
            <a:r>
              <a:rPr lang="en-US" sz="2100" cap="all">
                <a:solidFill>
                  <a:schemeClr val="bg1"/>
                </a:solidFill>
                <a:latin typeface="Segoe UI Light" panose="020B0502040204020203" pitchFamily="34" charset="0"/>
                <a:cs typeface="Segoe UI Light" panose="020B0502040204020203" pitchFamily="34" charset="0"/>
              </a:rPr>
              <a:t>TABLEAU ONLINE</a:t>
            </a:r>
          </a:p>
          <a:p>
            <a:pPr algn="r"/>
            <a:br>
              <a:rPr lang="en-US" sz="1350">
                <a:solidFill>
                  <a:schemeClr val="bg1"/>
                </a:solidFill>
                <a:latin typeface="Segoe UI Light" panose="020B0502040204020203" pitchFamily="34" charset="0"/>
                <a:cs typeface="Segoe UI Light" panose="020B0502040204020203" pitchFamily="34" charset="0"/>
              </a:rPr>
            </a:br>
            <a:r>
              <a:rPr lang="en-US" sz="1350">
                <a:solidFill>
                  <a:schemeClr val="bg1"/>
                </a:solidFill>
                <a:latin typeface="Segoe UI Light" panose="020B0502040204020203" pitchFamily="34" charset="0"/>
                <a:cs typeface="Segoe UI Light" panose="020B0502040204020203" pitchFamily="34" charset="0"/>
              </a:rPr>
              <a:t>Rapid-fire Cloud BI.</a:t>
            </a:r>
            <a:br>
              <a:rPr lang="en-US" sz="1350">
                <a:solidFill>
                  <a:schemeClr val="bg1"/>
                </a:solidFill>
                <a:latin typeface="Segoe UI Light" panose="020B0502040204020203" pitchFamily="34" charset="0"/>
                <a:cs typeface="Segoe UI Light" panose="020B0502040204020203" pitchFamily="34" charset="0"/>
              </a:rPr>
            </a:br>
            <a:r>
              <a:rPr lang="en-US" sz="1350">
                <a:solidFill>
                  <a:schemeClr val="bg1"/>
                </a:solidFill>
                <a:latin typeface="Segoe UI Light" panose="020B0502040204020203" pitchFamily="34" charset="0"/>
                <a:cs typeface="Segoe UI Light" panose="020B0502040204020203" pitchFamily="34" charset="0"/>
              </a:rPr>
              <a:t>Whenever, wherever.</a:t>
            </a:r>
          </a:p>
        </p:txBody>
      </p:sp>
    </p:spTree>
    <p:extLst>
      <p:ext uri="{BB962C8B-B14F-4D97-AF65-F5344CB8AC3E}">
        <p14:creationId xmlns:p14="http://schemas.microsoft.com/office/powerpoint/2010/main" val="7192225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800353"/>
            <a:ext cx="9139238" cy="957263"/>
          </a:xfrm>
          <a:prstGeom prst="rect">
            <a:avLst/>
          </a:prstGeom>
          <a:solidFill>
            <a:srgbClr val="A0BED7">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a:latin typeface="Segoe UI" panose="020B0502040204020203" pitchFamily="34" charset="0"/>
                <a:cs typeface="Segoe UI" panose="020B0502040204020203" pitchFamily="34" charset="0"/>
              </a:rPr>
              <a:t>Tableau for Students</a:t>
            </a:r>
          </a:p>
        </p:txBody>
      </p:sp>
      <p:pic>
        <p:nvPicPr>
          <p:cNvPr id="4" name="Picture 3">
            <a:hlinkClick r:id="rId2"/>
          </p:cNvPr>
          <p:cNvPicPr>
            <a:picLocks noChangeAspect="1"/>
          </p:cNvPicPr>
          <p:nvPr/>
        </p:nvPicPr>
        <p:blipFill>
          <a:blip r:embed="rId3"/>
          <a:stretch>
            <a:fillRect/>
          </a:stretch>
        </p:blipFill>
        <p:spPr>
          <a:xfrm>
            <a:off x="2840740" y="2167128"/>
            <a:ext cx="6371303" cy="2263140"/>
          </a:xfrm>
          <a:prstGeom prst="rect">
            <a:avLst/>
          </a:prstGeom>
        </p:spPr>
      </p:pic>
      <p:sp>
        <p:nvSpPr>
          <p:cNvPr id="6" name="TextBox 5"/>
          <p:cNvSpPr txBox="1"/>
          <p:nvPr/>
        </p:nvSpPr>
        <p:spPr>
          <a:xfrm>
            <a:off x="2842451" y="4457289"/>
            <a:ext cx="2932698" cy="300082"/>
          </a:xfrm>
          <a:prstGeom prst="rect">
            <a:avLst/>
          </a:prstGeom>
          <a:noFill/>
        </p:spPr>
        <p:txBody>
          <a:bodyPr wrap="square" rtlCol="0">
            <a:spAutoFit/>
          </a:bodyPr>
          <a:lstStyle/>
          <a:p>
            <a:r>
              <a:rPr lang="en-US" sz="1350">
                <a:solidFill>
                  <a:schemeClr val="bg1">
                    <a:lumMod val="65000"/>
                  </a:schemeClr>
                </a:solidFill>
                <a:latin typeface="Segoe UI Light" panose="020B0502040204020203" pitchFamily="34" charset="0"/>
                <a:cs typeface="Segoe UI Light" panose="020B0502040204020203" pitchFamily="34" charset="0"/>
              </a:rPr>
              <a:t>http://bit.ly/tabstu</a:t>
            </a:r>
          </a:p>
        </p:txBody>
      </p:sp>
    </p:spTree>
    <p:extLst>
      <p:ext uri="{BB962C8B-B14F-4D97-AF65-F5344CB8AC3E}">
        <p14:creationId xmlns:p14="http://schemas.microsoft.com/office/powerpoint/2010/main" val="11442626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800353"/>
            <a:ext cx="9139238" cy="957263"/>
          </a:xfrm>
          <a:prstGeom prst="rect">
            <a:avLst/>
          </a:prstGeom>
          <a:solidFill>
            <a:srgbClr val="A0BED7">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a:latin typeface="Segoe UI" panose="020B0502040204020203" pitchFamily="34" charset="0"/>
                <a:cs typeface="Segoe UI" panose="020B0502040204020203" pitchFamily="34" charset="0"/>
              </a:rPr>
              <a:t>Tableau for Non-Profits</a:t>
            </a:r>
          </a:p>
        </p:txBody>
      </p:sp>
      <p:pic>
        <p:nvPicPr>
          <p:cNvPr id="6" name="Picture 5">
            <a:hlinkClick r:id="rId2"/>
          </p:cNvPr>
          <p:cNvPicPr>
            <a:picLocks noChangeAspect="1"/>
          </p:cNvPicPr>
          <p:nvPr/>
        </p:nvPicPr>
        <p:blipFill>
          <a:blip r:embed="rId3"/>
          <a:srcRect l="17111" r="11653"/>
          <a:stretch>
            <a:fillRect/>
          </a:stretch>
        </p:blipFill>
        <p:spPr>
          <a:xfrm>
            <a:off x="2840739" y="2167128"/>
            <a:ext cx="6371561" cy="2263140"/>
          </a:xfrm>
          <a:prstGeom prst="rect">
            <a:avLst/>
          </a:prstGeom>
        </p:spPr>
      </p:pic>
      <p:sp>
        <p:nvSpPr>
          <p:cNvPr id="3" name="Rectangle 2"/>
          <p:cNvSpPr/>
          <p:nvPr/>
        </p:nvSpPr>
        <p:spPr>
          <a:xfrm>
            <a:off x="4532738" y="2300709"/>
            <a:ext cx="4572000" cy="507831"/>
          </a:xfrm>
          <a:prstGeom prst="rect">
            <a:avLst/>
          </a:prstGeom>
        </p:spPr>
        <p:txBody>
          <a:bodyPr>
            <a:spAutoFit/>
          </a:bodyPr>
          <a:lstStyle/>
          <a:p>
            <a:pPr algn="r"/>
            <a:r>
              <a:rPr lang="en-US" sz="1350">
                <a:solidFill>
                  <a:schemeClr val="bg1">
                    <a:lumMod val="95000"/>
                  </a:schemeClr>
                </a:solidFill>
                <a:latin typeface="Segoe UI" panose="020B0502040204020203" pitchFamily="34" charset="0"/>
                <a:cs typeface="Segoe UI" panose="020B0502040204020203" pitchFamily="34" charset="0"/>
              </a:rPr>
              <a:t>Our mission is to encourage the use of facts and analytical reasoning to solve the world’s problems</a:t>
            </a:r>
          </a:p>
        </p:txBody>
      </p:sp>
      <p:sp>
        <p:nvSpPr>
          <p:cNvPr id="9" name="TextBox 8"/>
          <p:cNvSpPr txBox="1"/>
          <p:nvPr/>
        </p:nvSpPr>
        <p:spPr>
          <a:xfrm>
            <a:off x="8301428" y="4013734"/>
            <a:ext cx="803313" cy="219291"/>
          </a:xfrm>
          <a:prstGeom prst="rect">
            <a:avLst/>
          </a:prstGeom>
          <a:solidFill>
            <a:srgbClr val="E8762C"/>
          </a:solidFill>
        </p:spPr>
        <p:txBody>
          <a:bodyPr wrap="square" rtlCol="0" anchor="ctr">
            <a:spAutoFit/>
          </a:bodyPr>
          <a:lstStyle/>
          <a:p>
            <a:pPr algn="ctr"/>
            <a:r>
              <a:rPr lang="en-US" sz="825">
                <a:solidFill>
                  <a:schemeClr val="bg1">
                    <a:lumMod val="95000"/>
                  </a:schemeClr>
                </a:solidFill>
                <a:latin typeface="Arial" pitchFamily="34" charset="0"/>
                <a:cs typeface="Arial" pitchFamily="34" charset="0"/>
              </a:rPr>
              <a:t>GET IT NOW</a:t>
            </a:r>
          </a:p>
        </p:txBody>
      </p:sp>
      <p:sp>
        <p:nvSpPr>
          <p:cNvPr id="8" name="TextBox 7"/>
          <p:cNvSpPr txBox="1"/>
          <p:nvPr/>
        </p:nvSpPr>
        <p:spPr>
          <a:xfrm>
            <a:off x="2842451" y="4457289"/>
            <a:ext cx="2932698" cy="300082"/>
          </a:xfrm>
          <a:prstGeom prst="rect">
            <a:avLst/>
          </a:prstGeom>
          <a:noFill/>
        </p:spPr>
        <p:txBody>
          <a:bodyPr wrap="square" rtlCol="0">
            <a:spAutoFit/>
          </a:bodyPr>
          <a:lstStyle/>
          <a:p>
            <a:r>
              <a:rPr lang="en-US" sz="1350">
                <a:solidFill>
                  <a:schemeClr val="bg1">
                    <a:lumMod val="65000"/>
                  </a:schemeClr>
                </a:solidFill>
                <a:latin typeface="Segoe UI Light" panose="020B0502040204020203" pitchFamily="34" charset="0"/>
                <a:cs typeface="Segoe UI Light" panose="020B0502040204020203" pitchFamily="34" charset="0"/>
              </a:rPr>
              <a:t>http://bit.ly/tabnonprofit</a:t>
            </a:r>
          </a:p>
        </p:txBody>
      </p:sp>
    </p:spTree>
    <p:extLst>
      <p:ext uri="{BB962C8B-B14F-4D97-AF65-F5344CB8AC3E}">
        <p14:creationId xmlns:p14="http://schemas.microsoft.com/office/powerpoint/2010/main" val="36896644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838200" y="365127"/>
            <a:ext cx="10515600" cy="845836"/>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002060"/>
              </a:buClr>
              <a:buSzPts val="3600"/>
            </a:pPr>
            <a:r>
              <a:rPr lang="en" dirty="0"/>
              <a:t>Tableau Public </a:t>
            </a:r>
            <a:endParaRPr dirty="0"/>
          </a:p>
        </p:txBody>
      </p:sp>
      <p:sp>
        <p:nvSpPr>
          <p:cNvPr id="271" name="Google Shape;271;p42"/>
          <p:cNvSpPr txBox="1"/>
          <p:nvPr/>
        </p:nvSpPr>
        <p:spPr>
          <a:xfrm>
            <a:off x="362466" y="5931243"/>
            <a:ext cx="11137556" cy="338555"/>
          </a:xfrm>
          <a:prstGeom prst="rect">
            <a:avLst/>
          </a:prstGeom>
          <a:noFill/>
          <a:ln>
            <a:noFill/>
          </a:ln>
        </p:spPr>
        <p:txBody>
          <a:bodyPr spcFirstLastPara="1" wrap="square" lIns="121900" tIns="60933" rIns="121900" bIns="60933" anchor="t" anchorCtr="0">
            <a:noAutofit/>
          </a:bodyPr>
          <a:lstStyle/>
          <a:p>
            <a:r>
              <a:rPr lang="en" sz="2133">
                <a:solidFill>
                  <a:schemeClr val="dk1"/>
                </a:solidFill>
                <a:latin typeface="Calibri"/>
                <a:ea typeface="Calibri"/>
                <a:cs typeface="Calibri"/>
                <a:sym typeface="Calibri"/>
              </a:rPr>
              <a:t>Source: </a:t>
            </a:r>
            <a:r>
              <a:rPr lang="en" sz="2133" u="sng">
                <a:solidFill>
                  <a:srgbClr val="4A86E8"/>
                </a:solidFill>
                <a:latin typeface="Calibri"/>
                <a:ea typeface="Calibri"/>
                <a:cs typeface="Calibri"/>
                <a:sym typeface="Calibri"/>
                <a:hlinkClick r:id="rId3"/>
              </a:rPr>
              <a:t>https://www.guru99.com/what-is-tableau.html</a:t>
            </a:r>
            <a:endParaRPr sz="2133">
              <a:solidFill>
                <a:srgbClr val="4A86E8"/>
              </a:solidFill>
              <a:latin typeface="Calibri"/>
              <a:ea typeface="Calibri"/>
              <a:cs typeface="Calibri"/>
              <a:sym typeface="Calibri"/>
            </a:endParaRPr>
          </a:p>
        </p:txBody>
      </p:sp>
      <p:sp>
        <p:nvSpPr>
          <p:cNvPr id="272" name="Google Shape;272;p42"/>
          <p:cNvSpPr/>
          <p:nvPr/>
        </p:nvSpPr>
        <p:spPr>
          <a:xfrm>
            <a:off x="7578811" y="2132142"/>
            <a:ext cx="1318055" cy="611057"/>
          </a:xfrm>
          <a:prstGeom prst="rect">
            <a:avLst/>
          </a:prstGeom>
          <a:solidFill>
            <a:srgbClr val="FF0000"/>
          </a:solidFill>
          <a:ln w="12700" cap="flat" cmpd="sng">
            <a:solidFill>
              <a:schemeClr val="accent6"/>
            </a:solidFill>
            <a:prstDash val="solid"/>
            <a:miter lim="800000"/>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pic>
        <p:nvPicPr>
          <p:cNvPr id="273" name="Google Shape;273;p42"/>
          <p:cNvPicPr preferRelativeResize="0"/>
          <p:nvPr/>
        </p:nvPicPr>
        <p:blipFill rotWithShape="1">
          <a:blip r:embed="rId4">
            <a:alphaModFix/>
          </a:blip>
          <a:srcRect/>
          <a:stretch/>
        </p:blipFill>
        <p:spPr>
          <a:xfrm>
            <a:off x="1548713" y="1050324"/>
            <a:ext cx="8765060" cy="439900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a:spLocks noGrp="1"/>
          </p:cNvSpPr>
          <p:nvPr>
            <p:ph type="title"/>
          </p:nvPr>
        </p:nvSpPr>
        <p:spPr>
          <a:xfrm>
            <a:off x="838200" y="365127"/>
            <a:ext cx="10515600" cy="845836"/>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002060"/>
              </a:buClr>
              <a:buSzPts val="3600"/>
            </a:pPr>
            <a:r>
              <a:rPr lang="en" dirty="0"/>
              <a:t>Tableau: Pros and Cons</a:t>
            </a:r>
            <a:endParaRPr dirty="0"/>
          </a:p>
        </p:txBody>
      </p:sp>
      <p:sp>
        <p:nvSpPr>
          <p:cNvPr id="279" name="Google Shape;279;p43"/>
          <p:cNvSpPr/>
          <p:nvPr/>
        </p:nvSpPr>
        <p:spPr>
          <a:xfrm>
            <a:off x="648033" y="3986829"/>
            <a:ext cx="11252800" cy="2697200"/>
          </a:xfrm>
          <a:prstGeom prst="rect">
            <a:avLst/>
          </a:prstGeom>
          <a:noFill/>
          <a:ln>
            <a:noFill/>
          </a:ln>
        </p:spPr>
        <p:txBody>
          <a:bodyPr spcFirstLastPara="1" wrap="square" lIns="121900" tIns="60933" rIns="121900" bIns="60933" anchor="t" anchorCtr="0">
            <a:noAutofit/>
          </a:bodyPr>
          <a:lstStyle/>
          <a:p>
            <a:r>
              <a:rPr lang="en" sz="1600" dirty="0">
                <a:solidFill>
                  <a:srgbClr val="0B5487"/>
                </a:solidFill>
                <a:latin typeface="Source Sans Pro"/>
                <a:ea typeface="Source Sans Pro"/>
                <a:cs typeface="Source Sans Pro"/>
                <a:sym typeface="Source Sans Pro"/>
              </a:rPr>
              <a:t>Cons:</a:t>
            </a:r>
            <a:endParaRPr sz="1600" dirty="0">
              <a:solidFill>
                <a:srgbClr val="0B5487"/>
              </a:solidFill>
            </a:endParaRPr>
          </a:p>
          <a:p>
            <a:pPr marL="457189" indent="-440256">
              <a:buClr>
                <a:schemeClr val="dk1"/>
              </a:buClr>
              <a:buSzPts val="1200"/>
              <a:buFont typeface="Arial" panose="020B0604020202020204" pitchFamily="34" charset="0"/>
              <a:buChar char="•"/>
            </a:pPr>
            <a:r>
              <a:rPr lang="en" sz="1600" b="1" dirty="0">
                <a:solidFill>
                  <a:srgbClr val="0B5487"/>
                </a:solidFill>
                <a:latin typeface="Calibri"/>
                <a:ea typeface="Calibri"/>
                <a:cs typeface="Calibri"/>
                <a:sym typeface="Calibri"/>
              </a:rPr>
              <a:t>Tableau Public is free, but only connects to Excel files and can only be shared to the public. </a:t>
            </a:r>
          </a:p>
          <a:p>
            <a:pPr marL="16933" lvl="1">
              <a:buClr>
                <a:schemeClr val="dk1"/>
              </a:buClr>
              <a:buSzPts val="1200"/>
            </a:pPr>
            <a:r>
              <a:rPr lang="en" sz="1600" dirty="0">
                <a:solidFill>
                  <a:srgbClr val="0B5487"/>
                </a:solidFill>
                <a:latin typeface="Calibri"/>
                <a:ea typeface="Calibri"/>
                <a:cs typeface="Calibri"/>
                <a:sym typeface="Calibri"/>
              </a:rPr>
              <a:t>            Tableau Server and other products have much higher cost in comparison to other tools. </a:t>
            </a:r>
            <a:endParaRPr sz="1600" dirty="0">
              <a:solidFill>
                <a:srgbClr val="0B5487"/>
              </a:solidFill>
            </a:endParaRPr>
          </a:p>
          <a:p>
            <a:pPr marL="457189" indent="-440256">
              <a:buClr>
                <a:schemeClr val="dk1"/>
              </a:buClr>
              <a:buSzPts val="1200"/>
              <a:buFont typeface="Arial" panose="020B0604020202020204" pitchFamily="34" charset="0"/>
              <a:buChar char="•"/>
            </a:pPr>
            <a:r>
              <a:rPr lang="en" sz="1600" b="1" dirty="0">
                <a:solidFill>
                  <a:srgbClr val="0B5487"/>
                </a:solidFill>
                <a:latin typeface="Calibri"/>
                <a:ea typeface="Calibri"/>
                <a:cs typeface="Calibri"/>
                <a:sym typeface="Calibri"/>
              </a:rPr>
              <a:t>Higher Learning Curve for Non Technical Users</a:t>
            </a:r>
            <a:endParaRPr sz="1600" b="1" dirty="0">
              <a:solidFill>
                <a:srgbClr val="0B5487"/>
              </a:solidFill>
            </a:endParaRPr>
          </a:p>
          <a:p>
            <a:pPr marL="457189" indent="-440256">
              <a:buClr>
                <a:schemeClr val="dk1"/>
              </a:buClr>
              <a:buSzPts val="1200"/>
              <a:buFont typeface="Arial" panose="020B0604020202020204" pitchFamily="34" charset="0"/>
              <a:buChar char="•"/>
            </a:pPr>
            <a:r>
              <a:rPr lang="en" sz="1600" b="1" dirty="0">
                <a:solidFill>
                  <a:srgbClr val="0B5487"/>
                </a:solidFill>
                <a:latin typeface="Calibri"/>
                <a:ea typeface="Calibri"/>
                <a:cs typeface="Calibri"/>
                <a:sym typeface="Calibri"/>
              </a:rPr>
              <a:t>No custom visual imports</a:t>
            </a:r>
            <a:endParaRPr sz="1600" b="1" dirty="0">
              <a:solidFill>
                <a:srgbClr val="0B5487"/>
              </a:solidFill>
            </a:endParaRPr>
          </a:p>
          <a:p>
            <a:pPr marL="457189" indent="-440256">
              <a:buClr>
                <a:schemeClr val="dk1"/>
              </a:buClr>
              <a:buSzPts val="1200"/>
              <a:buFont typeface="Arial" panose="020B0604020202020204" pitchFamily="34" charset="0"/>
              <a:buChar char="•"/>
            </a:pPr>
            <a:r>
              <a:rPr lang="en" sz="1600" b="1" dirty="0">
                <a:solidFill>
                  <a:srgbClr val="0B5487"/>
                </a:solidFill>
                <a:latin typeface="Calibri"/>
                <a:ea typeface="Calibri"/>
                <a:cs typeface="Calibri"/>
                <a:sym typeface="Calibri"/>
              </a:rPr>
              <a:t>Static and single value parameters</a:t>
            </a:r>
            <a:endParaRPr lang="en" sz="1600" dirty="0">
              <a:solidFill>
                <a:srgbClr val="0B5487"/>
              </a:solidFill>
              <a:latin typeface="Calibri"/>
              <a:ea typeface="Calibri"/>
              <a:cs typeface="Calibri"/>
              <a:sym typeface="Calibri"/>
            </a:endParaRPr>
          </a:p>
          <a:p>
            <a:pPr marL="457189" lvl="1" indent="-440256">
              <a:buClr>
                <a:schemeClr val="dk1"/>
              </a:buClr>
              <a:buSzPts val="1200"/>
              <a:buFont typeface="Arial" panose="020B0604020202020204" pitchFamily="34" charset="0"/>
              <a:buChar char="•"/>
            </a:pPr>
            <a:r>
              <a:rPr lang="en" sz="1600" dirty="0">
                <a:solidFill>
                  <a:srgbClr val="0B5487"/>
                </a:solidFill>
                <a:latin typeface="Calibri"/>
                <a:ea typeface="Calibri"/>
                <a:cs typeface="Calibri"/>
                <a:sym typeface="Calibri"/>
              </a:rPr>
              <a:t>   Very difficult to automate and update parameters on a dashboard. </a:t>
            </a:r>
            <a:endParaRPr sz="1600" dirty="0">
              <a:solidFill>
                <a:srgbClr val="0B5487"/>
              </a:solidFill>
            </a:endParaRPr>
          </a:p>
          <a:p>
            <a:pPr marL="457189" indent="-440256">
              <a:buClr>
                <a:schemeClr val="dk1"/>
              </a:buClr>
              <a:buSzPts val="1200"/>
              <a:buFont typeface="Arial" panose="020B0604020202020204" pitchFamily="34" charset="0"/>
              <a:buChar char="•"/>
            </a:pPr>
            <a:r>
              <a:rPr lang="en" sz="1600" b="1" dirty="0">
                <a:solidFill>
                  <a:srgbClr val="0B5487"/>
                </a:solidFill>
                <a:latin typeface="Calibri"/>
                <a:ea typeface="Calibri"/>
                <a:cs typeface="Calibri"/>
                <a:sym typeface="Calibri"/>
              </a:rPr>
              <a:t>Formatting for a lot of columns is very time consuming</a:t>
            </a:r>
            <a:endParaRPr sz="1600" b="1" dirty="0">
              <a:solidFill>
                <a:srgbClr val="0B5487"/>
              </a:solidFill>
            </a:endParaRPr>
          </a:p>
          <a:p>
            <a:pPr marL="838179" lvl="1" indent="-228594">
              <a:buFont typeface="Arial" panose="020B0604020202020204" pitchFamily="34" charset="0"/>
              <a:buChar char="•"/>
            </a:pPr>
            <a:r>
              <a:rPr lang="en" sz="1600" dirty="0">
                <a:solidFill>
                  <a:srgbClr val="0B5487"/>
                </a:solidFill>
                <a:latin typeface="Calibri"/>
                <a:ea typeface="Calibri"/>
                <a:cs typeface="Calibri"/>
                <a:sym typeface="Calibri"/>
              </a:rPr>
              <a:t>Tableau’s conditional formatting and limited 16 column table displays are pain points for users. No way to change formatting for multiple columns at once. </a:t>
            </a:r>
            <a:endParaRPr sz="1600" dirty="0">
              <a:solidFill>
                <a:srgbClr val="0B5487"/>
              </a:solidFill>
            </a:endParaRPr>
          </a:p>
        </p:txBody>
      </p:sp>
      <p:sp>
        <p:nvSpPr>
          <p:cNvPr id="280" name="Google Shape;280;p43"/>
          <p:cNvSpPr/>
          <p:nvPr/>
        </p:nvSpPr>
        <p:spPr>
          <a:xfrm>
            <a:off x="648033" y="1210967"/>
            <a:ext cx="11252800" cy="2776000"/>
          </a:xfrm>
          <a:prstGeom prst="rect">
            <a:avLst/>
          </a:prstGeom>
          <a:noFill/>
          <a:ln>
            <a:noFill/>
          </a:ln>
        </p:spPr>
        <p:txBody>
          <a:bodyPr spcFirstLastPara="1" wrap="square" lIns="121900" tIns="60933" rIns="121900" bIns="60933" anchor="t" anchorCtr="0">
            <a:noAutofit/>
          </a:bodyPr>
          <a:lstStyle/>
          <a:p>
            <a:r>
              <a:rPr lang="en" sz="1600" dirty="0">
                <a:solidFill>
                  <a:srgbClr val="0B5487"/>
                </a:solidFill>
                <a:latin typeface="Source Sans Pro"/>
                <a:ea typeface="Source Sans Pro"/>
                <a:cs typeface="Source Sans Pro"/>
                <a:sym typeface="Source Sans Pro"/>
              </a:rPr>
              <a:t>Pros: </a:t>
            </a:r>
            <a:endParaRPr sz="1600" dirty="0">
              <a:solidFill>
                <a:srgbClr val="0B5487"/>
              </a:solidFill>
            </a:endParaRPr>
          </a:p>
          <a:p>
            <a:pPr marL="457189" indent="-440256">
              <a:buClr>
                <a:schemeClr val="dk1"/>
              </a:buClr>
              <a:buSzPts val="1200"/>
              <a:buFont typeface="Arial" panose="020B0604020202020204" pitchFamily="34" charset="0"/>
              <a:buChar char="•"/>
            </a:pPr>
            <a:r>
              <a:rPr lang="en" sz="1600" b="1" dirty="0">
                <a:solidFill>
                  <a:srgbClr val="0B5487"/>
                </a:solidFill>
                <a:latin typeface="Calibri"/>
                <a:ea typeface="Calibri"/>
                <a:cs typeface="Calibri"/>
                <a:sym typeface="Calibri"/>
              </a:rPr>
              <a:t>Top of the line visualization capabilities </a:t>
            </a:r>
            <a:endParaRPr sz="1600" b="1" dirty="0">
              <a:solidFill>
                <a:srgbClr val="0B5487"/>
              </a:solidFill>
            </a:endParaRPr>
          </a:p>
          <a:p>
            <a:pPr marL="457189" indent="-440256">
              <a:buClr>
                <a:schemeClr val="dk1"/>
              </a:buClr>
              <a:buSzPts val="1200"/>
              <a:buFont typeface="Arial" panose="020B0604020202020204" pitchFamily="34" charset="0"/>
              <a:buChar char="•"/>
            </a:pPr>
            <a:r>
              <a:rPr lang="en" sz="1600" b="1" dirty="0">
                <a:solidFill>
                  <a:srgbClr val="0B5487"/>
                </a:solidFill>
                <a:latin typeface="Calibri"/>
                <a:ea typeface="Calibri"/>
                <a:cs typeface="Calibri"/>
                <a:sym typeface="Calibri"/>
              </a:rPr>
              <a:t>Multiple Data Connections</a:t>
            </a:r>
          </a:p>
          <a:p>
            <a:pPr marL="16933">
              <a:buClr>
                <a:schemeClr val="dk1"/>
              </a:buClr>
              <a:buSzPts val="1200"/>
            </a:pPr>
            <a:r>
              <a:rPr lang="en-US" sz="1600" dirty="0"/>
              <a:t>        </a:t>
            </a:r>
            <a:r>
              <a:rPr lang="en-US" sz="1600" dirty="0">
                <a:solidFill>
                  <a:srgbClr val="0B5487"/>
                </a:solidFill>
                <a:latin typeface="Calibri"/>
                <a:cs typeface="Calibri"/>
                <a:hlinkClick r:id="rId3"/>
              </a:rPr>
              <a:t>https://help.tableau.com/current/pro/desktop/en-us/exampleconnections_overview.htm</a:t>
            </a:r>
            <a:endParaRPr sz="1600" dirty="0">
              <a:solidFill>
                <a:srgbClr val="0B5487"/>
              </a:solidFill>
              <a:latin typeface="Calibri"/>
              <a:cs typeface="Calibri"/>
            </a:endParaRPr>
          </a:p>
          <a:p>
            <a:pPr marL="457189" indent="-440256">
              <a:buClr>
                <a:schemeClr val="dk1"/>
              </a:buClr>
              <a:buSzPts val="1200"/>
              <a:buFont typeface="Arial" panose="020B0604020202020204" pitchFamily="34" charset="0"/>
              <a:buChar char="•"/>
            </a:pPr>
            <a:r>
              <a:rPr lang="en" sz="1600" b="1" dirty="0">
                <a:solidFill>
                  <a:srgbClr val="0B5487"/>
                </a:solidFill>
                <a:latin typeface="Calibri"/>
                <a:ea typeface="Calibri"/>
                <a:cs typeface="Calibri"/>
                <a:sym typeface="Calibri"/>
              </a:rPr>
              <a:t>High Performance</a:t>
            </a:r>
            <a:endParaRPr lang="en" sz="1600" b="1" dirty="0">
              <a:solidFill>
                <a:srgbClr val="0B5487"/>
              </a:solidFill>
              <a:ea typeface="Calibri"/>
            </a:endParaRPr>
          </a:p>
          <a:p>
            <a:pPr marL="16933">
              <a:buClr>
                <a:schemeClr val="dk1"/>
              </a:buClr>
              <a:buSzPts val="1200"/>
            </a:pPr>
            <a:r>
              <a:rPr lang="en" sz="1600" b="1" dirty="0">
                <a:solidFill>
                  <a:srgbClr val="0B5487"/>
                </a:solidFill>
                <a:latin typeface="Calibri"/>
                <a:ea typeface="Calibri"/>
                <a:cs typeface="Calibri"/>
                <a:sym typeface="Calibri"/>
              </a:rPr>
              <a:t>           </a:t>
            </a:r>
            <a:r>
              <a:rPr lang="en" sz="1600" dirty="0">
                <a:solidFill>
                  <a:srgbClr val="0B5487"/>
                </a:solidFill>
                <a:latin typeface="Calibri"/>
                <a:ea typeface="Calibri"/>
                <a:cs typeface="Calibri"/>
                <a:sym typeface="Calibri"/>
              </a:rPr>
              <a:t>The tool also operates fast even on big data, which makes its powerful performance an important point in the list the  	advantages of Tableau.</a:t>
            </a:r>
            <a:endParaRPr sz="1600" dirty="0">
              <a:solidFill>
                <a:srgbClr val="0B5487"/>
              </a:solidFill>
            </a:endParaRPr>
          </a:p>
          <a:p>
            <a:pPr marL="457189" indent="-440256">
              <a:buClr>
                <a:schemeClr val="dk1"/>
              </a:buClr>
              <a:buSzPts val="1200"/>
              <a:buFont typeface="Arial" panose="020B0604020202020204" pitchFamily="34" charset="0"/>
              <a:buChar char="•"/>
            </a:pPr>
            <a:r>
              <a:rPr lang="en" sz="1600" b="1" dirty="0">
                <a:solidFill>
                  <a:srgbClr val="0B5487"/>
                </a:solidFill>
                <a:latin typeface="Calibri"/>
                <a:ea typeface="Calibri"/>
                <a:cs typeface="Calibri"/>
                <a:sym typeface="Calibri"/>
              </a:rPr>
              <a:t>Community </a:t>
            </a:r>
            <a:endParaRPr sz="1600" b="1" dirty="0">
              <a:solidFill>
                <a:srgbClr val="0B5487"/>
              </a:solidFill>
            </a:endParaRPr>
          </a:p>
          <a:p>
            <a:r>
              <a:rPr lang="en" sz="1600" dirty="0">
                <a:solidFill>
                  <a:srgbClr val="0B5487"/>
                </a:solidFill>
                <a:latin typeface="Calibri"/>
                <a:ea typeface="Calibri"/>
                <a:cs typeface="Calibri"/>
                <a:sym typeface="Calibri"/>
              </a:rPr>
              <a:t>            Large online and in person community </a:t>
            </a:r>
            <a:endParaRPr sz="1600" dirty="0">
              <a:solidFill>
                <a:srgbClr val="0B5487"/>
              </a:solidFill>
            </a:endParaRPr>
          </a:p>
          <a:p>
            <a:pPr marL="457189" indent="-440256">
              <a:buClr>
                <a:schemeClr val="dk1"/>
              </a:buClr>
              <a:buSzPts val="1200"/>
              <a:buFont typeface="Arial" panose="020B0604020202020204" pitchFamily="34" charset="0"/>
              <a:buChar char="•"/>
            </a:pPr>
            <a:r>
              <a:rPr lang="en" sz="1600" b="1" dirty="0">
                <a:solidFill>
                  <a:srgbClr val="0B5487"/>
                </a:solidFill>
                <a:latin typeface="Calibri"/>
                <a:ea typeface="Calibri"/>
                <a:cs typeface="Calibri"/>
                <a:sym typeface="Calibri"/>
              </a:rPr>
              <a:t>Mobile-Friendliness</a:t>
            </a:r>
            <a:endParaRPr sz="1600" b="1" dirty="0">
              <a:solidFill>
                <a:srgbClr val="0B5487"/>
              </a:solidFill>
            </a:endParaRPr>
          </a:p>
          <a:p>
            <a:r>
              <a:rPr lang="en" sz="1600" dirty="0">
                <a:solidFill>
                  <a:srgbClr val="0B5487"/>
                </a:solidFill>
                <a:latin typeface="Calibri"/>
                <a:ea typeface="Calibri"/>
                <a:cs typeface="Calibri"/>
                <a:sym typeface="Calibri"/>
              </a:rPr>
              <a:t>            Tableau Mobile has been downloaded more than 50000 times in Google play store</a:t>
            </a:r>
            <a:endParaRPr sz="1600" dirty="0">
              <a:solidFill>
                <a:srgbClr val="0B548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Çatalhöyük</a:t>
            </a:r>
            <a:r>
              <a:rPr lang="en-US" dirty="0"/>
              <a:t> – 6200 BC</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854" y="1604215"/>
            <a:ext cx="7254293" cy="4143443"/>
          </a:xfrm>
        </p:spPr>
      </p:pic>
    </p:spTree>
    <p:extLst>
      <p:ext uri="{BB962C8B-B14F-4D97-AF65-F5344CB8AC3E}">
        <p14:creationId xmlns:p14="http://schemas.microsoft.com/office/powerpoint/2010/main" val="42765035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838200" y="365127"/>
            <a:ext cx="10515600" cy="845836"/>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002060"/>
              </a:buClr>
              <a:buSzPts val="3600"/>
            </a:pPr>
            <a:r>
              <a:rPr lang="en" dirty="0"/>
              <a:t>Tableau: </a:t>
            </a:r>
            <a:r>
              <a:rPr lang="en-US" dirty="0"/>
              <a:t>Definitions</a:t>
            </a:r>
            <a:endParaRPr dirty="0"/>
          </a:p>
        </p:txBody>
      </p:sp>
      <p:sp>
        <p:nvSpPr>
          <p:cNvPr id="7" name="Google Shape;166;p26"/>
          <p:cNvSpPr/>
          <p:nvPr/>
        </p:nvSpPr>
        <p:spPr>
          <a:xfrm>
            <a:off x="609599" y="1443841"/>
            <a:ext cx="11252887" cy="4901540"/>
          </a:xfrm>
          <a:prstGeom prst="rect">
            <a:avLst/>
          </a:prstGeom>
          <a:noFill/>
          <a:ln>
            <a:noFill/>
          </a:ln>
        </p:spPr>
        <p:txBody>
          <a:bodyPr spcFirstLastPara="1" wrap="square" lIns="121900" tIns="60933" rIns="121900" bIns="60933" anchor="t" anchorCtr="0">
            <a:noAutofit/>
          </a:bodyPr>
          <a:lstStyle/>
          <a:p>
            <a:endParaRPr sz="2400" dirty="0">
              <a:solidFill>
                <a:srgbClr val="24292E"/>
              </a:solidFill>
              <a:latin typeface="Source Sans Pro"/>
              <a:ea typeface="Source Sans Pro"/>
              <a:cs typeface="Source Sans Pro"/>
              <a:sym typeface="Source Sans Pro"/>
            </a:endParaRPr>
          </a:p>
        </p:txBody>
      </p:sp>
      <p:sp>
        <p:nvSpPr>
          <p:cNvPr id="2" name="Google Shape;280;p43">
            <a:extLst>
              <a:ext uri="{FF2B5EF4-FFF2-40B4-BE49-F238E27FC236}">
                <a16:creationId xmlns:a16="http://schemas.microsoft.com/office/drawing/2014/main" id="{D03849B7-A075-4FDD-A3DB-15BC37624852}"/>
              </a:ext>
            </a:extLst>
          </p:cNvPr>
          <p:cNvSpPr/>
          <p:nvPr/>
        </p:nvSpPr>
        <p:spPr>
          <a:xfrm>
            <a:off x="648033" y="1210967"/>
            <a:ext cx="11252800" cy="2218033"/>
          </a:xfrm>
          <a:prstGeom prst="rect">
            <a:avLst/>
          </a:prstGeom>
          <a:noFill/>
          <a:ln>
            <a:noFill/>
          </a:ln>
        </p:spPr>
        <p:txBody>
          <a:bodyPr spcFirstLastPara="1" wrap="square" lIns="121900" tIns="60933" rIns="121900" bIns="60933" anchor="t" anchorCtr="0">
            <a:noAutofit/>
          </a:bodyPr>
          <a:lstStyle/>
          <a:p>
            <a:pPr algn="l">
              <a:buFont typeface="Arial" panose="020B0604020202020204" pitchFamily="34" charset="0"/>
              <a:buChar char="•"/>
            </a:pPr>
            <a:r>
              <a:rPr lang="en-US" sz="1600" b="0" i="0" dirty="0">
                <a:solidFill>
                  <a:srgbClr val="333333"/>
                </a:solidFill>
                <a:effectLst/>
                <a:latin typeface="Merriweather"/>
              </a:rPr>
              <a:t>A </a:t>
            </a:r>
            <a:r>
              <a:rPr lang="en-US" sz="1600" b="1" i="0" dirty="0">
                <a:solidFill>
                  <a:srgbClr val="333333"/>
                </a:solidFill>
                <a:effectLst/>
                <a:latin typeface="Merriweather"/>
              </a:rPr>
              <a:t>worksheet</a:t>
            </a:r>
            <a:r>
              <a:rPr lang="en-US" sz="1600" b="0" i="0" dirty="0">
                <a:solidFill>
                  <a:srgbClr val="333333"/>
                </a:solidFill>
                <a:effectLst/>
                <a:latin typeface="Merriweather"/>
              </a:rPr>
              <a:t> contains a single view along with shelves, cards, legends, and the Data and Analytics panes in its side bar. For details on the worksheet workspace, see </a:t>
            </a:r>
            <a:r>
              <a:rPr lang="en-US" sz="1600" b="0" i="0" u="none" strike="noStrike" dirty="0">
                <a:solidFill>
                  <a:srgbClr val="FF6D02"/>
                </a:solidFill>
                <a:effectLst/>
                <a:latin typeface="Merriweather"/>
                <a:hlinkClick r:id="rId3"/>
              </a:rPr>
              <a:t>The Tableau Workspace</a:t>
            </a:r>
            <a:r>
              <a:rPr lang="en-US" sz="1600" b="0" i="0" dirty="0">
                <a:solidFill>
                  <a:srgbClr val="333333"/>
                </a:solidFill>
                <a:effectLst/>
                <a:latin typeface="Merriweather"/>
              </a:rPr>
              <a:t>.</a:t>
            </a:r>
          </a:p>
          <a:p>
            <a:pPr algn="l">
              <a:buFont typeface="Arial" panose="020B0604020202020204" pitchFamily="34" charset="0"/>
              <a:buChar char="•"/>
            </a:pPr>
            <a:endParaRPr lang="en-US" sz="1600" b="0" i="0" dirty="0">
              <a:solidFill>
                <a:srgbClr val="333333"/>
              </a:solidFill>
              <a:effectLst/>
              <a:latin typeface="Merriweather"/>
            </a:endParaRPr>
          </a:p>
          <a:p>
            <a:pPr algn="l">
              <a:buFont typeface="Arial" panose="020B0604020202020204" pitchFamily="34" charset="0"/>
              <a:buChar char="•"/>
            </a:pPr>
            <a:r>
              <a:rPr lang="en-US" sz="1600" b="0" i="0" dirty="0">
                <a:solidFill>
                  <a:srgbClr val="333333"/>
                </a:solidFill>
                <a:effectLst/>
                <a:latin typeface="Merriweather"/>
              </a:rPr>
              <a:t>A </a:t>
            </a:r>
            <a:r>
              <a:rPr lang="en-US" sz="1600" b="1" i="0" dirty="0">
                <a:solidFill>
                  <a:srgbClr val="333333"/>
                </a:solidFill>
                <a:effectLst/>
                <a:latin typeface="Merriweather"/>
              </a:rPr>
              <a:t>dashboard</a:t>
            </a:r>
            <a:r>
              <a:rPr lang="en-US" sz="1600" b="0" i="0" dirty="0">
                <a:solidFill>
                  <a:srgbClr val="333333"/>
                </a:solidFill>
                <a:effectLst/>
                <a:latin typeface="Merriweather"/>
              </a:rPr>
              <a:t> is a collection of views from multiple worksheets. The Dashboard and Layout panes are available in its side bar. For more details about creating dashboards, see </a:t>
            </a:r>
            <a:r>
              <a:rPr lang="en-US" sz="1600" b="0" i="0" u="none" strike="noStrike" dirty="0">
                <a:solidFill>
                  <a:srgbClr val="FF6D02"/>
                </a:solidFill>
                <a:effectLst/>
                <a:latin typeface="Merriweather"/>
                <a:hlinkClick r:id="rId4"/>
              </a:rPr>
              <a:t>Dashboards</a:t>
            </a:r>
            <a:r>
              <a:rPr lang="en-US" sz="1600" b="0" i="0" dirty="0">
                <a:solidFill>
                  <a:srgbClr val="333333"/>
                </a:solidFill>
                <a:effectLst/>
                <a:latin typeface="Merriweather"/>
              </a:rPr>
              <a:t>.</a:t>
            </a:r>
          </a:p>
          <a:p>
            <a:pPr algn="l">
              <a:buFont typeface="Arial" panose="020B0604020202020204" pitchFamily="34" charset="0"/>
              <a:buChar char="•"/>
            </a:pPr>
            <a:endParaRPr lang="en-US" sz="1600" b="0" i="0" dirty="0">
              <a:solidFill>
                <a:srgbClr val="333333"/>
              </a:solidFill>
              <a:effectLst/>
              <a:latin typeface="Merriweather"/>
            </a:endParaRPr>
          </a:p>
          <a:p>
            <a:pPr algn="l">
              <a:buFont typeface="Arial" panose="020B0604020202020204" pitchFamily="34" charset="0"/>
              <a:buChar char="•"/>
            </a:pPr>
            <a:r>
              <a:rPr lang="en-US" sz="1600" b="0" i="0" dirty="0">
                <a:solidFill>
                  <a:srgbClr val="333333"/>
                </a:solidFill>
                <a:effectLst/>
                <a:latin typeface="Merriweather"/>
              </a:rPr>
              <a:t>A </a:t>
            </a:r>
            <a:r>
              <a:rPr lang="en-US" sz="1600" b="1" i="0" dirty="0">
                <a:solidFill>
                  <a:srgbClr val="333333"/>
                </a:solidFill>
                <a:effectLst/>
                <a:latin typeface="Merriweather"/>
              </a:rPr>
              <a:t>story</a:t>
            </a:r>
            <a:r>
              <a:rPr lang="en-US" sz="1600" b="0" i="0" dirty="0">
                <a:solidFill>
                  <a:srgbClr val="333333"/>
                </a:solidFill>
                <a:effectLst/>
                <a:latin typeface="Merriweather"/>
              </a:rPr>
              <a:t> contains a sequence of worksheets or dashboards that work together to convey information. The Story and Layout panes are available in its side bar. For more details about creating stories, see </a:t>
            </a:r>
            <a:r>
              <a:rPr lang="en-US" sz="1600" b="0" i="0" u="none" strike="noStrike" dirty="0">
                <a:solidFill>
                  <a:srgbClr val="FF6D02"/>
                </a:solidFill>
                <a:effectLst/>
                <a:latin typeface="Merriweather"/>
                <a:hlinkClick r:id="rId5"/>
              </a:rPr>
              <a:t>Stories</a:t>
            </a:r>
            <a:r>
              <a:rPr lang="en-US" sz="1600" b="0" i="0" dirty="0">
                <a:solidFill>
                  <a:srgbClr val="333333"/>
                </a:solidFill>
                <a:effectLst/>
                <a:latin typeface="Merriweather"/>
              </a:rPr>
              <a:t>.</a:t>
            </a:r>
          </a:p>
        </p:txBody>
      </p:sp>
      <p:sp>
        <p:nvSpPr>
          <p:cNvPr id="3" name="Google Shape;280;p43">
            <a:extLst>
              <a:ext uri="{FF2B5EF4-FFF2-40B4-BE49-F238E27FC236}">
                <a16:creationId xmlns:a16="http://schemas.microsoft.com/office/drawing/2014/main" id="{D5A60603-7365-48DB-B5B2-F80BC1A19A8C}"/>
              </a:ext>
            </a:extLst>
          </p:cNvPr>
          <p:cNvSpPr/>
          <p:nvPr/>
        </p:nvSpPr>
        <p:spPr>
          <a:xfrm>
            <a:off x="648033" y="3744903"/>
            <a:ext cx="11252800" cy="2218033"/>
          </a:xfrm>
          <a:prstGeom prst="rect">
            <a:avLst/>
          </a:prstGeom>
          <a:noFill/>
          <a:ln>
            <a:noFill/>
          </a:ln>
        </p:spPr>
        <p:txBody>
          <a:bodyPr spcFirstLastPara="1" wrap="square" lIns="121900" tIns="60933" rIns="121900" bIns="60933" anchor="t" anchorCtr="0">
            <a:noAutofit/>
          </a:bodyPr>
          <a:lstStyle/>
          <a:p>
            <a:pPr algn="l">
              <a:buFont typeface="Arial" panose="020B0604020202020204" pitchFamily="34" charset="0"/>
              <a:buChar char="•"/>
            </a:pPr>
            <a:r>
              <a:rPr lang="en-US" sz="1600" b="0" i="0" dirty="0">
                <a:solidFill>
                  <a:srgbClr val="333333"/>
                </a:solidFill>
                <a:effectLst/>
                <a:latin typeface="Merriweather"/>
              </a:rPr>
              <a:t>A worksheet is where you build views of your data by dragging and dropping fields onto shelves.</a:t>
            </a:r>
          </a:p>
          <a:p>
            <a:pPr algn="l">
              <a:buFont typeface="Arial" panose="020B0604020202020204" pitchFamily="34" charset="0"/>
              <a:buChar char="•"/>
            </a:pPr>
            <a:endParaRPr lang="en-US" sz="1600" b="0" i="0" dirty="0">
              <a:solidFill>
                <a:srgbClr val="333333"/>
              </a:solidFill>
              <a:effectLst/>
              <a:latin typeface="Merriweather"/>
            </a:endParaRPr>
          </a:p>
          <a:p>
            <a:pPr algn="l">
              <a:buFont typeface="Arial" panose="020B0604020202020204" pitchFamily="34" charset="0"/>
              <a:buChar char="•"/>
            </a:pPr>
            <a:r>
              <a:rPr lang="en-US" sz="1600" b="0" i="0" dirty="0">
                <a:solidFill>
                  <a:srgbClr val="333333"/>
                </a:solidFill>
                <a:effectLst/>
                <a:latin typeface="Merriweather"/>
              </a:rPr>
              <a:t>A dashboard is a combination of several views that you can arrange for presentation or to monitor.</a:t>
            </a:r>
          </a:p>
          <a:p>
            <a:pPr algn="l">
              <a:buFont typeface="Arial" panose="020B0604020202020204" pitchFamily="34" charset="0"/>
              <a:buChar char="•"/>
            </a:pPr>
            <a:endParaRPr lang="en-US" sz="1600" b="0" i="0" dirty="0">
              <a:solidFill>
                <a:srgbClr val="333333"/>
              </a:solidFill>
              <a:effectLst/>
              <a:latin typeface="Merriweather"/>
            </a:endParaRPr>
          </a:p>
          <a:p>
            <a:pPr algn="l">
              <a:buFont typeface="Arial" panose="020B0604020202020204" pitchFamily="34" charset="0"/>
              <a:buChar char="•"/>
            </a:pPr>
            <a:r>
              <a:rPr lang="en-US" sz="1600" b="0" i="0" dirty="0">
                <a:solidFill>
                  <a:srgbClr val="333333"/>
                </a:solidFill>
                <a:effectLst/>
                <a:latin typeface="Merriweather"/>
              </a:rPr>
              <a:t>A story is a sequence of views or dashboards that work together to convey information.</a:t>
            </a:r>
          </a:p>
        </p:txBody>
      </p:sp>
    </p:spTree>
    <p:extLst>
      <p:ext uri="{BB962C8B-B14F-4D97-AF65-F5344CB8AC3E}">
        <p14:creationId xmlns:p14="http://schemas.microsoft.com/office/powerpoint/2010/main" val="36730848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5BA5DD-4011-4C4E-AAF8-F2AB25997A3F}"/>
              </a:ext>
            </a:extLst>
          </p:cNvPr>
          <p:cNvSpPr>
            <a:spLocks noGrp="1"/>
          </p:cNvSpPr>
          <p:nvPr>
            <p:ph idx="1"/>
          </p:nvPr>
        </p:nvSpPr>
        <p:spPr/>
        <p:txBody>
          <a:bodyPr/>
          <a:lstStyle/>
          <a:p>
            <a:pPr marL="0" indent="0">
              <a:buNone/>
            </a:pPr>
            <a:r>
              <a:rPr lang="en-US" dirty="0"/>
              <a:t> </a:t>
            </a:r>
          </a:p>
        </p:txBody>
      </p:sp>
      <p:pic>
        <p:nvPicPr>
          <p:cNvPr id="1026" name="Picture 2" descr="Tableau Logo - How to Optimize it, Pick the right one, and skip the edited  logos popping up.">
            <a:extLst>
              <a:ext uri="{FF2B5EF4-FFF2-40B4-BE49-F238E27FC236}">
                <a16:creationId xmlns:a16="http://schemas.microsoft.com/office/drawing/2014/main" id="{C2E5F1F3-A4F5-48C8-9707-286B29B25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 y="681037"/>
            <a:ext cx="11058525" cy="2301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6317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5BA5DD-4011-4C4E-AAF8-F2AB25997A3F}"/>
              </a:ext>
            </a:extLst>
          </p:cNvPr>
          <p:cNvSpPr>
            <a:spLocks noGrp="1"/>
          </p:cNvSpPr>
          <p:nvPr>
            <p:ph idx="1"/>
          </p:nvPr>
        </p:nvSpPr>
        <p:spPr/>
        <p:txBody>
          <a:bodyPr/>
          <a:lstStyle/>
          <a:p>
            <a:pPr marL="0" indent="0">
              <a:buNone/>
            </a:pPr>
            <a:r>
              <a:rPr lang="en-US" dirty="0"/>
              <a:t> </a:t>
            </a:r>
          </a:p>
        </p:txBody>
      </p:sp>
      <p:pic>
        <p:nvPicPr>
          <p:cNvPr id="1026" name="Picture 2" descr="Tableau Logo - How to Optimize it, Pick the right one, and skip the edited  logos popping up.">
            <a:extLst>
              <a:ext uri="{FF2B5EF4-FFF2-40B4-BE49-F238E27FC236}">
                <a16:creationId xmlns:a16="http://schemas.microsoft.com/office/drawing/2014/main" id="{C2E5F1F3-A4F5-48C8-9707-286B29B25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68" y="429287"/>
            <a:ext cx="11058525" cy="13963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E8EA563E-F751-4748-A896-6E64EA63939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a map with the highest sales per state</a:t>
            </a:r>
          </a:p>
          <a:p>
            <a:r>
              <a:rPr lang="en-US" dirty="0"/>
              <a:t>Create a chart that shows the sales per year</a:t>
            </a:r>
          </a:p>
          <a:p>
            <a:r>
              <a:rPr lang="en-US" dirty="0"/>
              <a:t>Create a chart showing the top 5 subcategory</a:t>
            </a:r>
          </a:p>
          <a:p>
            <a:r>
              <a:rPr lang="en-US" dirty="0"/>
              <a:t>Create a chart showing the lowest selling product</a:t>
            </a:r>
          </a:p>
          <a:p>
            <a:r>
              <a:rPr lang="en-US" dirty="0"/>
              <a:t>Create a visual showing all sales </a:t>
            </a:r>
          </a:p>
          <a:p>
            <a:r>
              <a:rPr lang="en-US" dirty="0"/>
              <a:t>Allow the end user to filter by year </a:t>
            </a:r>
          </a:p>
        </p:txBody>
      </p:sp>
    </p:spTree>
    <p:extLst>
      <p:ext uri="{BB962C8B-B14F-4D97-AF65-F5344CB8AC3E}">
        <p14:creationId xmlns:p14="http://schemas.microsoft.com/office/powerpoint/2010/main" val="8493879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5BA5DD-4011-4C4E-AAF8-F2AB25997A3F}"/>
              </a:ext>
            </a:extLst>
          </p:cNvPr>
          <p:cNvSpPr>
            <a:spLocks noGrp="1"/>
          </p:cNvSpPr>
          <p:nvPr>
            <p:ph idx="1"/>
          </p:nvPr>
        </p:nvSpPr>
        <p:spPr/>
        <p:txBody>
          <a:bodyPr/>
          <a:lstStyle/>
          <a:p>
            <a:pPr marL="0" indent="0">
              <a:buNone/>
            </a:pPr>
            <a:r>
              <a:rPr lang="en-US" dirty="0"/>
              <a:t> </a:t>
            </a:r>
          </a:p>
        </p:txBody>
      </p:sp>
      <p:pic>
        <p:nvPicPr>
          <p:cNvPr id="1026" name="Picture 2" descr="Tableau Logo - How to Optimize it, Pick the right one, and skip the edited  logos popping up.">
            <a:extLst>
              <a:ext uri="{FF2B5EF4-FFF2-40B4-BE49-F238E27FC236}">
                <a16:creationId xmlns:a16="http://schemas.microsoft.com/office/drawing/2014/main" id="{C2E5F1F3-A4F5-48C8-9707-286B29B25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68" y="429287"/>
            <a:ext cx="11058525" cy="13963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E8EA563E-F751-4748-A896-6E64EA63939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a map with the highest profit per state</a:t>
            </a:r>
          </a:p>
          <a:p>
            <a:r>
              <a:rPr lang="en-US" dirty="0"/>
              <a:t>Create a chart that shows the profit by month and year</a:t>
            </a:r>
          </a:p>
          <a:p>
            <a:r>
              <a:rPr lang="en-US" dirty="0"/>
              <a:t>Create a chart showing the bottom 5 products</a:t>
            </a:r>
          </a:p>
          <a:p>
            <a:r>
              <a:rPr lang="en-US" dirty="0"/>
              <a:t>Create a chart showing the highest selling product</a:t>
            </a:r>
          </a:p>
          <a:p>
            <a:r>
              <a:rPr lang="en-US" dirty="0"/>
              <a:t>Create a visual showing states with the lowest amount of sales</a:t>
            </a:r>
          </a:p>
          <a:p>
            <a:r>
              <a:rPr lang="en-US" dirty="0"/>
              <a:t>Allow the end user to filter by city </a:t>
            </a:r>
          </a:p>
        </p:txBody>
      </p:sp>
    </p:spTree>
    <p:extLst>
      <p:ext uri="{BB962C8B-B14F-4D97-AF65-F5344CB8AC3E}">
        <p14:creationId xmlns:p14="http://schemas.microsoft.com/office/powerpoint/2010/main" val="381025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Your Audience</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Decision maker?  What’s known?</a:t>
            </a:r>
          </a:p>
          <a:p>
            <a:r>
              <a:rPr lang="en-US" dirty="0">
                <a:solidFill>
                  <a:srgbClr val="002060"/>
                </a:solidFill>
              </a:rPr>
              <a:t>Relevant background info?</a:t>
            </a:r>
          </a:p>
          <a:p>
            <a:r>
              <a:rPr lang="en-US" dirty="0">
                <a:solidFill>
                  <a:srgbClr val="002060"/>
                </a:solidFill>
              </a:rPr>
              <a:t>Default Biases?</a:t>
            </a:r>
          </a:p>
          <a:p>
            <a:r>
              <a:rPr lang="en-US" dirty="0">
                <a:solidFill>
                  <a:srgbClr val="002060"/>
                </a:solidFill>
              </a:rPr>
              <a:t>What data should be used?  </a:t>
            </a:r>
          </a:p>
          <a:p>
            <a:r>
              <a:rPr lang="en-US" dirty="0">
                <a:solidFill>
                  <a:srgbClr val="002060"/>
                </a:solidFill>
              </a:rPr>
              <a:t>Is audience familiar with the data?</a:t>
            </a:r>
          </a:p>
          <a:p>
            <a:r>
              <a:rPr lang="en-US" dirty="0">
                <a:solidFill>
                  <a:srgbClr val="002060"/>
                </a:solidFill>
              </a:rPr>
              <a:t>Risk? Do we need hedge them upfront?</a:t>
            </a:r>
          </a:p>
          <a:p>
            <a:r>
              <a:rPr lang="en-US" dirty="0">
                <a:solidFill>
                  <a:srgbClr val="002060"/>
                </a:solidFill>
              </a:rPr>
              <a:t>What will they use it to do?</a:t>
            </a:r>
          </a:p>
          <a:p>
            <a:r>
              <a:rPr lang="en-US" dirty="0">
                <a:solidFill>
                  <a:srgbClr val="002060"/>
                </a:solidFill>
              </a:rPr>
              <a:t>What does success look like?</a:t>
            </a:r>
          </a:p>
          <a:p>
            <a:r>
              <a:rPr lang="en-US" dirty="0">
                <a:solidFill>
                  <a:srgbClr val="002060"/>
                </a:solidFill>
              </a:rPr>
              <a:t>One sentence test.</a:t>
            </a:r>
          </a:p>
        </p:txBody>
      </p:sp>
    </p:spTree>
    <p:extLst>
      <p:ext uri="{BB962C8B-B14F-4D97-AF65-F5344CB8AC3E}">
        <p14:creationId xmlns:p14="http://schemas.microsoft.com/office/powerpoint/2010/main" val="394595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Storyboarding</a:t>
            </a:r>
          </a:p>
        </p:txBody>
      </p:sp>
      <p:grpSp>
        <p:nvGrpSpPr>
          <p:cNvPr id="4" name="StickyNote"/>
          <p:cNvGrpSpPr/>
          <p:nvPr>
            <p:custDataLst>
              <p:custData r:id="rId1"/>
            </p:custDataLst>
          </p:nvPr>
        </p:nvGrpSpPr>
        <p:grpSpPr>
          <a:xfrm>
            <a:off x="2817096" y="2060120"/>
            <a:ext cx="1371600" cy="1485673"/>
            <a:chOff x="3886200" y="2629127"/>
            <a:chExt cx="1371600" cy="1485673"/>
          </a:xfrm>
        </p:grpSpPr>
        <p:sp>
          <p:nvSpPr>
            <p:cNvPr id="5"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a:solidFill>
                    <a:sysClr val="windowText" lastClr="000000"/>
                  </a:solidFill>
                  <a:latin typeface="Segoe UI" pitchFamily="34" charset="0"/>
                  <a:cs typeface="Segoe UI" pitchFamily="34" charset="0"/>
                </a:rPr>
                <a:t>Problem</a:t>
              </a:r>
            </a:p>
            <a:p>
              <a:endParaRPr lang="en-US" sz="1200" dirty="0">
                <a:solidFill>
                  <a:sysClr val="windowText" lastClr="000000"/>
                </a:solidFill>
                <a:latin typeface="Segoe UI" pitchFamily="34" charset="0"/>
                <a:cs typeface="Segoe UI" pitchFamily="34" charset="0"/>
              </a:endParaRPr>
            </a:p>
            <a:p>
              <a:r>
                <a:rPr lang="en-US" sz="1200" dirty="0">
                  <a:solidFill>
                    <a:sysClr val="windowText" lastClr="000000"/>
                  </a:solidFill>
                  <a:latin typeface="Segoe UI" pitchFamily="34" charset="0"/>
                  <a:cs typeface="Segoe UI" pitchFamily="34" charset="0"/>
                </a:rPr>
                <a:t>-What are we trying to solve</a:t>
              </a:r>
            </a:p>
          </p:txBody>
        </p:sp>
        <p:sp>
          <p:nvSpPr>
            <p:cNvPr id="6"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srgbClr val="000000">
                    <a:lumMod val="75000"/>
                    <a:lumOff val="25000"/>
                  </a:srgbClr>
                </a:solidFill>
                <a:latin typeface="Segoe UI"/>
              </a:endParaRPr>
            </a:p>
          </p:txBody>
        </p:sp>
      </p:grpSp>
      <p:grpSp>
        <p:nvGrpSpPr>
          <p:cNvPr id="7" name="StickyNote"/>
          <p:cNvGrpSpPr/>
          <p:nvPr>
            <p:custDataLst>
              <p:custData r:id="rId2"/>
            </p:custDataLst>
          </p:nvPr>
        </p:nvGrpSpPr>
        <p:grpSpPr>
          <a:xfrm>
            <a:off x="5400186" y="2072706"/>
            <a:ext cx="1371600" cy="1485673"/>
            <a:chOff x="3886200" y="2629127"/>
            <a:chExt cx="1371600" cy="1485673"/>
          </a:xfrm>
        </p:grpSpPr>
        <p:sp>
          <p:nvSpPr>
            <p:cNvPr id="8"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a:solidFill>
                    <a:sysClr val="windowText" lastClr="000000"/>
                  </a:solidFill>
                  <a:latin typeface="Segoe UI" pitchFamily="34" charset="0"/>
                  <a:cs typeface="Segoe UI" pitchFamily="34" charset="0"/>
                </a:rPr>
                <a:t>Who</a:t>
              </a:r>
            </a:p>
            <a:p>
              <a:endParaRPr lang="en-US" sz="1200" dirty="0">
                <a:solidFill>
                  <a:sysClr val="windowText" lastClr="000000"/>
                </a:solidFill>
                <a:latin typeface="Segoe UI" pitchFamily="34" charset="0"/>
                <a:cs typeface="Segoe UI" pitchFamily="34" charset="0"/>
              </a:endParaRPr>
            </a:p>
            <a:p>
              <a:r>
                <a:rPr lang="en-US" sz="1200" dirty="0">
                  <a:solidFill>
                    <a:sysClr val="windowText" lastClr="000000"/>
                  </a:solidFill>
                  <a:latin typeface="Segoe UI" pitchFamily="34" charset="0"/>
                  <a:cs typeface="Segoe UI" pitchFamily="34" charset="0"/>
                </a:rPr>
                <a:t>-Audience</a:t>
              </a:r>
            </a:p>
            <a:p>
              <a:endParaRPr lang="en-US" sz="1200" dirty="0">
                <a:solidFill>
                  <a:sysClr val="windowText" lastClr="000000"/>
                </a:solidFill>
                <a:latin typeface="Segoe UI" pitchFamily="34" charset="0"/>
                <a:cs typeface="Segoe UI" pitchFamily="34" charset="0"/>
              </a:endParaRPr>
            </a:p>
            <a:p>
              <a:r>
                <a:rPr lang="en-US" sz="1200" dirty="0">
                  <a:solidFill>
                    <a:sysClr val="windowText" lastClr="000000"/>
                  </a:solidFill>
                  <a:latin typeface="Segoe UI" pitchFamily="34" charset="0"/>
                  <a:cs typeface="Segoe UI" pitchFamily="34" charset="0"/>
                </a:rPr>
                <a:t>-You</a:t>
              </a:r>
            </a:p>
          </p:txBody>
        </p:sp>
        <p:sp>
          <p:nvSpPr>
            <p:cNvPr id="9"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srgbClr val="000000">
                    <a:lumMod val="75000"/>
                    <a:lumOff val="25000"/>
                  </a:srgbClr>
                </a:solidFill>
                <a:latin typeface="Segoe UI"/>
              </a:endParaRPr>
            </a:p>
          </p:txBody>
        </p:sp>
      </p:grpSp>
      <p:grpSp>
        <p:nvGrpSpPr>
          <p:cNvPr id="10" name="StickyNote"/>
          <p:cNvGrpSpPr/>
          <p:nvPr>
            <p:custDataLst>
              <p:custData r:id="rId3"/>
            </p:custDataLst>
          </p:nvPr>
        </p:nvGrpSpPr>
        <p:grpSpPr>
          <a:xfrm>
            <a:off x="7983276" y="2027970"/>
            <a:ext cx="1371600" cy="1485673"/>
            <a:chOff x="3886200" y="2629127"/>
            <a:chExt cx="1371600" cy="1485673"/>
          </a:xfrm>
        </p:grpSpPr>
        <p:sp>
          <p:nvSpPr>
            <p:cNvPr id="11"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a:solidFill>
                    <a:sysClr val="windowText" lastClr="000000"/>
                  </a:solidFill>
                  <a:latin typeface="Segoe UI" pitchFamily="34" charset="0"/>
                  <a:cs typeface="Segoe UI" pitchFamily="34" charset="0"/>
                </a:rPr>
                <a:t>What</a:t>
              </a:r>
            </a:p>
            <a:p>
              <a:endParaRPr lang="en-US" sz="1200" dirty="0">
                <a:solidFill>
                  <a:sysClr val="windowText" lastClr="000000"/>
                </a:solidFill>
                <a:latin typeface="Segoe UI" pitchFamily="34" charset="0"/>
                <a:cs typeface="Segoe UI" pitchFamily="34" charset="0"/>
              </a:endParaRPr>
            </a:p>
            <a:p>
              <a:r>
                <a:rPr lang="en-US" sz="1200" dirty="0">
                  <a:solidFill>
                    <a:sysClr val="windowText" lastClr="000000"/>
                  </a:solidFill>
                  <a:latin typeface="Segoe UI" pitchFamily="34" charset="0"/>
                  <a:cs typeface="Segoe UI" pitchFamily="34" charset="0"/>
                </a:rPr>
                <a:t>-Action</a:t>
              </a:r>
            </a:p>
            <a:p>
              <a:endParaRPr lang="en-US" sz="1200" dirty="0">
                <a:solidFill>
                  <a:sysClr val="windowText" lastClr="000000"/>
                </a:solidFill>
                <a:latin typeface="Segoe UI" pitchFamily="34" charset="0"/>
                <a:cs typeface="Segoe UI" pitchFamily="34" charset="0"/>
              </a:endParaRPr>
            </a:p>
          </p:txBody>
        </p:sp>
        <p:sp>
          <p:nvSpPr>
            <p:cNvPr id="12"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srgbClr val="000000">
                    <a:lumMod val="75000"/>
                    <a:lumOff val="25000"/>
                  </a:srgbClr>
                </a:solidFill>
                <a:latin typeface="Segoe UI"/>
              </a:endParaRPr>
            </a:p>
          </p:txBody>
        </p:sp>
      </p:grpSp>
      <p:grpSp>
        <p:nvGrpSpPr>
          <p:cNvPr id="13" name="StickyNote"/>
          <p:cNvGrpSpPr/>
          <p:nvPr>
            <p:custDataLst>
              <p:custData r:id="rId4"/>
            </p:custDataLst>
          </p:nvPr>
        </p:nvGrpSpPr>
        <p:grpSpPr>
          <a:xfrm>
            <a:off x="2817096" y="3996932"/>
            <a:ext cx="1371600" cy="1485673"/>
            <a:chOff x="3886200" y="2629127"/>
            <a:chExt cx="1371600" cy="1485673"/>
          </a:xfrm>
        </p:grpSpPr>
        <p:sp>
          <p:nvSpPr>
            <p:cNvPr id="14"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a:solidFill>
                    <a:sysClr val="windowText" lastClr="000000"/>
                  </a:solidFill>
                  <a:latin typeface="Segoe UI" pitchFamily="34" charset="0"/>
                  <a:cs typeface="Segoe UI" pitchFamily="34" charset="0"/>
                </a:rPr>
                <a:t>Mechanism</a:t>
              </a:r>
            </a:p>
            <a:p>
              <a:endParaRPr lang="en-US" sz="1200" dirty="0">
                <a:solidFill>
                  <a:sysClr val="windowText" lastClr="000000"/>
                </a:solidFill>
                <a:latin typeface="Segoe UI" pitchFamily="34" charset="0"/>
                <a:cs typeface="Segoe UI" pitchFamily="34" charset="0"/>
              </a:endParaRPr>
            </a:p>
            <a:p>
              <a:r>
                <a:rPr lang="en-US" sz="1200" dirty="0">
                  <a:solidFill>
                    <a:sysClr val="windowText" lastClr="000000"/>
                  </a:solidFill>
                  <a:latin typeface="Segoe UI" pitchFamily="34" charset="0"/>
                  <a:cs typeface="Segoe UI" pitchFamily="34" charset="0"/>
                </a:rPr>
                <a:t>-Tableau</a:t>
              </a:r>
            </a:p>
            <a:p>
              <a:r>
                <a:rPr lang="en-US" sz="1200" dirty="0">
                  <a:solidFill>
                    <a:sysClr val="windowText" lastClr="000000"/>
                  </a:solidFill>
                  <a:latin typeface="Segoe UI" pitchFamily="34" charset="0"/>
                  <a:cs typeface="Segoe UI" pitchFamily="34" charset="0"/>
                </a:rPr>
                <a:t>-PowerPoint?</a:t>
              </a:r>
            </a:p>
            <a:p>
              <a:r>
                <a:rPr lang="en-US" sz="1200" dirty="0">
                  <a:solidFill>
                    <a:sysClr val="windowText" lastClr="000000"/>
                  </a:solidFill>
                  <a:latin typeface="Segoe UI" pitchFamily="34" charset="0"/>
                  <a:cs typeface="Segoe UI" pitchFamily="34" charset="0"/>
                </a:rPr>
                <a:t>-Power BI?</a:t>
              </a:r>
            </a:p>
            <a:p>
              <a:r>
                <a:rPr lang="en-US" sz="1200" dirty="0">
                  <a:solidFill>
                    <a:sysClr val="windowText" lastClr="000000"/>
                  </a:solidFill>
                  <a:latin typeface="Segoe UI" pitchFamily="34" charset="0"/>
                  <a:cs typeface="Segoe UI" pitchFamily="34" charset="0"/>
                </a:rPr>
                <a:t>-Excel?</a:t>
              </a:r>
            </a:p>
            <a:p>
              <a:endParaRPr lang="en-US" sz="1200" dirty="0">
                <a:solidFill>
                  <a:sysClr val="windowText" lastClr="000000"/>
                </a:solidFill>
                <a:latin typeface="Segoe UI" pitchFamily="34" charset="0"/>
                <a:cs typeface="Segoe UI" pitchFamily="34" charset="0"/>
              </a:endParaRPr>
            </a:p>
          </p:txBody>
        </p:sp>
        <p:sp>
          <p:nvSpPr>
            <p:cNvPr id="15"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srgbClr val="000000">
                    <a:lumMod val="75000"/>
                    <a:lumOff val="25000"/>
                  </a:srgbClr>
                </a:solidFill>
                <a:latin typeface="Segoe UI"/>
              </a:endParaRPr>
            </a:p>
          </p:txBody>
        </p:sp>
      </p:grpSp>
      <p:grpSp>
        <p:nvGrpSpPr>
          <p:cNvPr id="16" name="StickyNote"/>
          <p:cNvGrpSpPr/>
          <p:nvPr>
            <p:custDataLst>
              <p:custData r:id="rId5"/>
            </p:custDataLst>
          </p:nvPr>
        </p:nvGrpSpPr>
        <p:grpSpPr>
          <a:xfrm>
            <a:off x="5400186" y="4009518"/>
            <a:ext cx="1371600" cy="1485673"/>
            <a:chOff x="3886200" y="2629127"/>
            <a:chExt cx="1371600" cy="1485673"/>
          </a:xfrm>
        </p:grpSpPr>
        <p:sp>
          <p:nvSpPr>
            <p:cNvPr id="17"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a:solidFill>
                    <a:sysClr val="windowText" lastClr="000000"/>
                  </a:solidFill>
                  <a:latin typeface="Segoe UI" pitchFamily="34" charset="0"/>
                  <a:cs typeface="Segoe UI" pitchFamily="34" charset="0"/>
                </a:rPr>
                <a:t>Tone</a:t>
              </a:r>
            </a:p>
            <a:p>
              <a:endParaRPr lang="en-US" sz="1200" dirty="0">
                <a:solidFill>
                  <a:sysClr val="windowText" lastClr="000000"/>
                </a:solidFill>
                <a:latin typeface="Segoe UI" pitchFamily="34" charset="0"/>
                <a:cs typeface="Segoe UI" pitchFamily="34" charset="0"/>
              </a:endParaRPr>
            </a:p>
            <a:p>
              <a:r>
                <a:rPr lang="en-US" sz="1200" dirty="0">
                  <a:solidFill>
                    <a:sysClr val="windowText" lastClr="000000"/>
                  </a:solidFill>
                  <a:latin typeface="Segoe UI" pitchFamily="34" charset="0"/>
                  <a:cs typeface="Segoe UI" pitchFamily="34" charset="0"/>
                </a:rPr>
                <a:t>-Success/Failure?</a:t>
              </a:r>
            </a:p>
          </p:txBody>
        </p:sp>
        <p:sp>
          <p:nvSpPr>
            <p:cNvPr id="18"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srgbClr val="000000">
                    <a:lumMod val="75000"/>
                    <a:lumOff val="25000"/>
                  </a:srgbClr>
                </a:solidFill>
                <a:latin typeface="Segoe UI"/>
              </a:endParaRPr>
            </a:p>
          </p:txBody>
        </p:sp>
      </p:grpSp>
      <p:grpSp>
        <p:nvGrpSpPr>
          <p:cNvPr id="19" name="StickyNote"/>
          <p:cNvGrpSpPr/>
          <p:nvPr>
            <p:custDataLst>
              <p:custData r:id="rId6"/>
            </p:custDataLst>
          </p:nvPr>
        </p:nvGrpSpPr>
        <p:grpSpPr>
          <a:xfrm>
            <a:off x="7983276" y="3964782"/>
            <a:ext cx="1371600" cy="1485673"/>
            <a:chOff x="3886200" y="2629127"/>
            <a:chExt cx="1371600" cy="1485673"/>
          </a:xfrm>
        </p:grpSpPr>
        <p:sp>
          <p:nvSpPr>
            <p:cNvPr id="20"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a:solidFill>
                    <a:sysClr val="windowText" lastClr="000000"/>
                  </a:solidFill>
                  <a:latin typeface="Segoe UI" pitchFamily="34" charset="0"/>
                  <a:cs typeface="Segoe UI" pitchFamily="34" charset="0"/>
                </a:rPr>
                <a:t>How</a:t>
              </a:r>
            </a:p>
            <a:p>
              <a:endParaRPr lang="en-US" sz="1200" dirty="0">
                <a:solidFill>
                  <a:sysClr val="windowText" lastClr="000000"/>
                </a:solidFill>
                <a:latin typeface="Segoe UI" pitchFamily="34" charset="0"/>
                <a:cs typeface="Segoe UI" pitchFamily="34" charset="0"/>
              </a:endParaRPr>
            </a:p>
            <a:p>
              <a:r>
                <a:rPr lang="en-US" sz="1200" dirty="0">
                  <a:solidFill>
                    <a:sysClr val="windowText" lastClr="000000"/>
                  </a:solidFill>
                  <a:latin typeface="Segoe UI" pitchFamily="34" charset="0"/>
                  <a:cs typeface="Segoe UI" pitchFamily="34" charset="0"/>
                </a:rPr>
                <a:t>-Possible types of graph/chart</a:t>
              </a:r>
            </a:p>
            <a:p>
              <a:endParaRPr lang="en-US" sz="1200" dirty="0">
                <a:solidFill>
                  <a:sysClr val="windowText" lastClr="000000"/>
                </a:solidFill>
                <a:latin typeface="Segoe UI" pitchFamily="34" charset="0"/>
                <a:cs typeface="Segoe UI" pitchFamily="34" charset="0"/>
              </a:endParaRPr>
            </a:p>
          </p:txBody>
        </p:sp>
        <p:sp>
          <p:nvSpPr>
            <p:cNvPr id="21"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srgbClr val="000000">
                    <a:lumMod val="75000"/>
                    <a:lumOff val="25000"/>
                  </a:srgbClr>
                </a:solidFill>
                <a:latin typeface="Segoe UI"/>
              </a:endParaRPr>
            </a:p>
          </p:txBody>
        </p:sp>
      </p:grpSp>
      <p:sp>
        <p:nvSpPr>
          <p:cNvPr id="22" name="TextBox 21"/>
          <p:cNvSpPr txBox="1"/>
          <p:nvPr/>
        </p:nvSpPr>
        <p:spPr>
          <a:xfrm>
            <a:off x="5400186" y="5983550"/>
            <a:ext cx="4238004" cy="215444"/>
          </a:xfrm>
          <a:prstGeom prst="rect">
            <a:avLst/>
          </a:prstGeom>
          <a:noFill/>
        </p:spPr>
        <p:txBody>
          <a:bodyPr wrap="square" rtlCol="0">
            <a:spAutoFit/>
          </a:bodyPr>
          <a:lstStyle/>
          <a:p>
            <a:r>
              <a:rPr lang="en-US" sz="800" dirty="0"/>
              <a:t>Source: </a:t>
            </a:r>
            <a:r>
              <a:rPr lang="en-US" sz="800" i="1" dirty="0">
                <a:hlinkClick r:id="rId8"/>
              </a:rPr>
              <a:t>storytelling with data: a data visualization guide for business professionals</a:t>
            </a:r>
            <a:r>
              <a:rPr lang="en-US" sz="800" dirty="0"/>
              <a:t> (Wiley 2015)</a:t>
            </a:r>
          </a:p>
        </p:txBody>
      </p:sp>
    </p:spTree>
    <p:extLst>
      <p:ext uri="{BB962C8B-B14F-4D97-AF65-F5344CB8AC3E}">
        <p14:creationId xmlns:p14="http://schemas.microsoft.com/office/powerpoint/2010/main" val="363769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76846" y="2051187"/>
            <a:ext cx="8229600" cy="1824127"/>
          </a:xfrm>
        </p:spPr>
        <p:txBody>
          <a:bodyPr>
            <a:noAutofit/>
          </a:bodyPr>
          <a:lstStyle/>
          <a:p>
            <a:pPr algn="ctr"/>
            <a:r>
              <a:rPr lang="en-US" sz="4800" dirty="0"/>
              <a:t>Different Types</a:t>
            </a:r>
          </a:p>
        </p:txBody>
      </p:sp>
    </p:spTree>
    <p:extLst>
      <p:ext uri="{BB962C8B-B14F-4D97-AF65-F5344CB8AC3E}">
        <p14:creationId xmlns:p14="http://schemas.microsoft.com/office/powerpoint/2010/main" val="2755520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Annotation.StickyNote" Revision="1" Stencil="System.Storyboarding.Annotation" StencilVersion="0.1"/>
</Control>
</file>

<file path=customXml/item2.xml><?xml version="1.0" encoding="utf-8"?>
<Control xmlns="http://schemas.microsoft.com/VisualStudio/2011/storyboarding/control">
  <Id Name="System.Storyboarding.Annotation.StickyNote" Revision="1" Stencil="System.Storyboarding.Annotation" StencilVersion="0.1"/>
</Control>
</file>

<file path=customXml/item3.xml><?xml version="1.0" encoding="utf-8"?>
<Control xmlns="http://schemas.microsoft.com/VisualStudio/2011/storyboarding/control">
  <Id Name="System.Storyboarding.Annotation.StickyNote" Revision="1" Stencil="System.Storyboarding.Annotation" StencilVersion="0.1"/>
</Control>
</file>

<file path=customXml/item4.xml><?xml version="1.0" encoding="utf-8"?>
<Control xmlns="http://schemas.microsoft.com/VisualStudio/2011/storyboarding/control">
  <Id Name="System.Storyboarding.Annotation.StickyNote" Revision="1" Stencil="System.Storyboarding.Annotation" StencilVersion="0.1"/>
</Control>
</file>

<file path=customXml/item5.xml><?xml version="1.0" encoding="utf-8"?>
<Control xmlns="http://schemas.microsoft.com/VisualStudio/2011/storyboarding/control">
  <Id Name="System.Storyboarding.Annotation.StickyNote" Revision="1" Stencil="System.Storyboarding.Annotation" StencilVersion="0.1"/>
</Control>
</file>

<file path=customXml/item6.xml><?xml version="1.0" encoding="utf-8"?>
<Control xmlns="http://schemas.microsoft.com/VisualStudio/2011/storyboarding/control">
  <Id Name="System.Storyboarding.Annotation.StickyNote" Revision="1" Stencil="System.Storyboarding.Annotation" StencilVersion="0.1"/>
</Control>
</file>

<file path=customXml/itemProps1.xml><?xml version="1.0" encoding="utf-8"?>
<ds:datastoreItem xmlns:ds="http://schemas.openxmlformats.org/officeDocument/2006/customXml" ds:itemID="{036ACCBC-D49E-438E-8209-5E0BF60DEFCB}">
  <ds:schemaRefs>
    <ds:schemaRef ds:uri="http://schemas.microsoft.com/VisualStudio/2011/storyboarding/control"/>
  </ds:schemaRefs>
</ds:datastoreItem>
</file>

<file path=customXml/itemProps2.xml><?xml version="1.0" encoding="utf-8"?>
<ds:datastoreItem xmlns:ds="http://schemas.openxmlformats.org/officeDocument/2006/customXml" ds:itemID="{DD4A33D7-4C2F-426E-93D7-45F7BBFCA7CC}">
  <ds:schemaRefs>
    <ds:schemaRef ds:uri="http://schemas.microsoft.com/VisualStudio/2011/storyboarding/control"/>
  </ds:schemaRefs>
</ds:datastoreItem>
</file>

<file path=customXml/itemProps3.xml><?xml version="1.0" encoding="utf-8"?>
<ds:datastoreItem xmlns:ds="http://schemas.openxmlformats.org/officeDocument/2006/customXml" ds:itemID="{6490D6E3-0B7A-4839-8E9E-7CBB7ACB7343}">
  <ds:schemaRefs>
    <ds:schemaRef ds:uri="http://schemas.microsoft.com/VisualStudio/2011/storyboarding/control"/>
  </ds:schemaRefs>
</ds:datastoreItem>
</file>

<file path=customXml/itemProps4.xml><?xml version="1.0" encoding="utf-8"?>
<ds:datastoreItem xmlns:ds="http://schemas.openxmlformats.org/officeDocument/2006/customXml" ds:itemID="{01BDFE1B-9931-4F53-AE77-BCB26478F897}">
  <ds:schemaRefs>
    <ds:schemaRef ds:uri="http://schemas.microsoft.com/VisualStudio/2011/storyboarding/control"/>
  </ds:schemaRefs>
</ds:datastoreItem>
</file>

<file path=customXml/itemProps5.xml><?xml version="1.0" encoding="utf-8"?>
<ds:datastoreItem xmlns:ds="http://schemas.openxmlformats.org/officeDocument/2006/customXml" ds:itemID="{8E801184-D782-4E9A-8C96-D54D073715C1}">
  <ds:schemaRefs>
    <ds:schemaRef ds:uri="http://schemas.microsoft.com/VisualStudio/2011/storyboarding/control"/>
  </ds:schemaRefs>
</ds:datastoreItem>
</file>

<file path=customXml/itemProps6.xml><?xml version="1.0" encoding="utf-8"?>
<ds:datastoreItem xmlns:ds="http://schemas.openxmlformats.org/officeDocument/2006/customXml" ds:itemID="{D2C89269-45F3-4700-85BB-12B35884C43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351</TotalTime>
  <Words>1360</Words>
  <Application>Microsoft Office PowerPoint</Application>
  <PresentationFormat>Widescreen</PresentationFormat>
  <Paragraphs>213</Paragraphs>
  <Slides>63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Calibri Light</vt:lpstr>
      <vt:lpstr>Merriweather</vt:lpstr>
      <vt:lpstr>Segoe UI</vt:lpstr>
      <vt:lpstr>Segoe UI Light</vt:lpstr>
      <vt:lpstr>Source Sans Pro</vt:lpstr>
      <vt:lpstr>Trebuchet MS</vt:lpstr>
      <vt:lpstr>Office Theme</vt:lpstr>
      <vt:lpstr>PowerPoint Presentation</vt:lpstr>
      <vt:lpstr>PowerPoint Presentation</vt:lpstr>
      <vt:lpstr>The History of Data Visualization</vt:lpstr>
      <vt:lpstr>PowerPoint Presentation</vt:lpstr>
      <vt:lpstr>PowerPoint Presentation</vt:lpstr>
      <vt:lpstr>Çatalhöyük – 6200 BC</vt:lpstr>
      <vt:lpstr>Consider Your Audience</vt:lpstr>
      <vt:lpstr>Storyboarding</vt:lpstr>
      <vt:lpstr>Different Types</vt:lpstr>
      <vt:lpstr>Two main types of data visualization</vt:lpstr>
      <vt:lpstr>Exploration</vt:lpstr>
      <vt:lpstr>Explanation</vt:lpstr>
      <vt:lpstr>Two main types of data</vt:lpstr>
      <vt:lpstr>Qualitative</vt:lpstr>
      <vt:lpstr>Quantitative</vt:lpstr>
      <vt:lpstr>How we see the world</vt:lpstr>
      <vt:lpstr>The need to visualize data</vt:lpstr>
      <vt:lpstr>The need to visualize data</vt:lpstr>
      <vt:lpstr>How many dots do you see?</vt:lpstr>
      <vt:lpstr>How many dots do you see?</vt:lpstr>
      <vt:lpstr>The Gestalt Principles</vt:lpstr>
      <vt:lpstr>Gestalt</vt:lpstr>
      <vt:lpstr>Law of Pragnanz</vt:lpstr>
      <vt:lpstr>Law of Pragnanz</vt:lpstr>
      <vt:lpstr>Law of Pragnanz</vt:lpstr>
      <vt:lpstr>Law of Continuity</vt:lpstr>
      <vt:lpstr>Law of Continuity</vt:lpstr>
      <vt:lpstr>Law of Continuity</vt:lpstr>
      <vt:lpstr>Law of Similarity</vt:lpstr>
      <vt:lpstr>Law of Similarity</vt:lpstr>
      <vt:lpstr>Law of Similarity</vt:lpstr>
      <vt:lpstr>Law of Focal Point</vt:lpstr>
      <vt:lpstr>Law of Focal Point</vt:lpstr>
      <vt:lpstr>Law of Focal Point</vt:lpstr>
      <vt:lpstr>Law of Proximity</vt:lpstr>
      <vt:lpstr>Law of Proximity</vt:lpstr>
      <vt:lpstr>Law of Proximity</vt:lpstr>
      <vt:lpstr>Colors</vt:lpstr>
      <vt:lpstr>Colors</vt:lpstr>
      <vt:lpstr>Normal Vision</vt:lpstr>
      <vt:lpstr>Deuteranopia</vt:lpstr>
      <vt:lpstr>Protanopia</vt:lpstr>
      <vt:lpstr>Tritanopia</vt:lpstr>
      <vt:lpstr>What can we do?</vt:lpstr>
      <vt:lpstr>Pitfalls to Avoid</vt:lpstr>
      <vt:lpstr>Resources</vt:lpstr>
      <vt:lpstr>PowerPoint Presentation</vt:lpstr>
      <vt:lpstr>PowerPoint Presentation</vt:lpstr>
      <vt:lpstr>What is Tableau</vt:lpstr>
      <vt:lpstr>What is Tableau</vt:lpstr>
      <vt:lpstr>Tableau Product Family</vt:lpstr>
      <vt:lpstr>Tableau Public</vt:lpstr>
      <vt:lpstr>Tableau Desktop</vt:lpstr>
      <vt:lpstr>Tableau Reader</vt:lpstr>
      <vt:lpstr>Tableau Online</vt:lpstr>
      <vt:lpstr>Tableau for Students</vt:lpstr>
      <vt:lpstr>Tableau for Non-Profits</vt:lpstr>
      <vt:lpstr>Tableau Public </vt:lpstr>
      <vt:lpstr>Tableau: Pros and Cons</vt:lpstr>
      <vt:lpstr>Tableau: Definitions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Sekou Tyler</dc:creator>
  <cp:lastModifiedBy>Sekou Tyler</cp:lastModifiedBy>
  <cp:revision>6</cp:revision>
  <dcterms:created xsi:type="dcterms:W3CDTF">2020-09-15T00:34:34Z</dcterms:created>
  <dcterms:modified xsi:type="dcterms:W3CDTF">2020-09-15T21:19:13Z</dcterms:modified>
</cp:coreProperties>
</file>