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6D9B-058C-EF03-8931-65A495C0E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4CAF3-04BB-9E31-6952-478813D9E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CE937-0B09-7DE3-467D-0D48C547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E093-5B46-488C-A9FC-2F2DC64D956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7D54B-07A6-F104-FCD4-AB2628C2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B193D-1CAE-F2C5-7AAC-A90C4E88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72CB-660C-42E9-9226-2C645216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8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2DAA-D1BC-C388-9729-0A83AF40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36BCA-CD99-31DC-FB2F-DD873C0DD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5F2A-99B3-CAB3-0AD7-F755932C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E093-5B46-488C-A9FC-2F2DC64D956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60E1B-9183-6E3B-B081-F578F928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4634F-890B-8A70-C022-6D17247F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72CB-660C-42E9-9226-2C645216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76F4FD-5B17-9EF9-81EF-88F7F6C93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1E96E-4251-420F-7D8F-EB82366FB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6F625-9AA8-7B41-B34A-751CD61B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E093-5B46-488C-A9FC-2F2DC64D956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40033-11F0-1D64-95EA-7BC7370D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76332-828E-D17A-C3E4-296B7726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72CB-660C-42E9-9226-2C645216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7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94BD-A116-24BD-DD8F-CBEED473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26145-F902-B479-889C-ED0AABB3F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EC1A0-678B-233A-EC48-F1ADF40F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E093-5B46-488C-A9FC-2F2DC64D956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C4D25-2DE1-4BE0-0B22-E651CB60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3C580-BE55-76E0-895F-1C288F4F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72CB-660C-42E9-9226-2C645216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5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57A7-44A8-1858-0F48-994F9A06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0E7DC-46E2-367E-8A42-BEBC83373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7163F-E8C4-A4B6-573C-C64AF8D3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E093-5B46-488C-A9FC-2F2DC64D956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1DCB5-43F2-A56D-AEA0-3629756A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B48A1-CF9A-45C1-7DB0-9EE16FFB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72CB-660C-42E9-9226-2C645216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6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4489-BFFC-F793-A42E-F0E0474A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83D21-6C61-27D7-1B2B-D70B99531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26206-3FE6-5D82-AD34-389E206B0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9CF6C-45B2-1B2F-6345-EBF0FBB6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E093-5B46-488C-A9FC-2F2DC64D956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D5497-D541-086C-CC0E-4A1BB166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C72D6-8B32-BDB9-5AE9-F10E310C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72CB-660C-42E9-9226-2C645216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9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3F7B-F0A7-0F44-C75E-59B38A0D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54095-16D8-94A7-1EA3-3EFB24BB6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67FB0-98F7-D7F4-0C35-5E5383141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12900-1B9D-C95F-F6F3-464DA157F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84D0D-0E52-D22C-561C-A0FD5871C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24601-23AE-49E7-EE80-C602F0DC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E093-5B46-488C-A9FC-2F2DC64D956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94F113-D7B7-0607-5184-FC4D985D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37BD3-E112-5FD3-F4B5-A36F2DEA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72CB-660C-42E9-9226-2C645216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4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501F-6D80-28CE-F676-865BAD9A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77EE2-21A7-FDBD-7B2B-30D0A592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E093-5B46-488C-A9FC-2F2DC64D956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DB397-2942-BD9B-8300-C884270A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4D4DF-A644-7A3E-03C2-5EB05B4E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72CB-660C-42E9-9226-2C645216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2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98405-353E-606C-B172-59B3FB0E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E093-5B46-488C-A9FC-2F2DC64D956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FCFB4-C415-7375-5B87-4D9A305F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995F4-38A6-4A6B-EB6F-3E818E89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72CB-660C-42E9-9226-2C645216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9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7CB8D-DF48-EBEF-758D-B75AABA8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BDAB8-CD91-175F-ADB9-5B3B98BCF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1FC00-7CA8-488D-1253-9875A7D93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3616A-A353-C4BA-92BB-C7F5B60A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E093-5B46-488C-A9FC-2F2DC64D956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DC004-FFE6-3A84-AA3F-48EAFB9BD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41E9F-AB7E-66D7-BBCA-0FA194C0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72CB-660C-42E9-9226-2C645216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7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499C-9849-1A48-0BBC-E1892306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E651B9-C833-F7A1-6C1D-7003336F2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66EB1-FC22-21AA-6666-BB8CE3A64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D4B01-9105-A0C7-41EF-9C893311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E093-5B46-488C-A9FC-2F2DC64D956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49BF3-DE61-9810-3EB0-47EC9F99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4435F-47FD-3F4C-31B4-E81752BA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72CB-660C-42E9-9226-2C645216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5599D-9DC4-F6EA-A762-81619173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02B71-7CE9-6F86-DB9F-9EC46A04B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C106E-0EFA-5C13-5968-DFB016707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9E093-5B46-488C-A9FC-2F2DC64D956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DFBDC-EE6C-A86C-B477-C6073C80C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8CFF5-D071-56E8-F3DC-6A7E94517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472CB-660C-42E9-9226-2C645216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9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DD0CAB-2B11-7D62-BE45-42F2BD2E3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693486"/>
            <a:ext cx="9144000" cy="885741"/>
          </a:xfrm>
        </p:spPr>
        <p:txBody>
          <a:bodyPr>
            <a:noAutofit/>
          </a:bodyPr>
          <a:lstStyle/>
          <a:p>
            <a:r>
              <a:rPr lang="en-US" sz="4800" dirty="0">
                <a:latin typeface="Constantia" panose="02030602050306030303" pitchFamily="18" charset="0"/>
              </a:rPr>
              <a:t>We don’t just see dead people.</a:t>
            </a:r>
          </a:p>
        </p:txBody>
      </p:sp>
      <p:pic>
        <p:nvPicPr>
          <p:cNvPr id="5" name="Picture 4" descr="A black and white logo">
            <a:extLst>
              <a:ext uri="{FF2B5EF4-FFF2-40B4-BE49-F238E27FC236}">
                <a16:creationId xmlns:a16="http://schemas.microsoft.com/office/drawing/2014/main" id="{F9F57E73-AC0A-4D65-AAB7-906D0C48B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135" y="1840457"/>
            <a:ext cx="6017727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4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0C8B-31FE-B6E0-E478-CA7F1CEA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4400" dirty="0">
                <a:latin typeface="Constantia" panose="02030602050306030303" pitchFamily="18" charset="0"/>
              </a:rPr>
            </a:br>
            <a:r>
              <a:rPr lang="en-US" sz="4400" dirty="0">
                <a:latin typeface="Constantia" panose="02030602050306030303" pitchFamily="18" charset="0"/>
              </a:rPr>
              <a:t>We see the cholera pandemic of the 1850’s.</a:t>
            </a:r>
            <a:br>
              <a:rPr lang="en-US" sz="4400" dirty="0">
                <a:latin typeface="Constantia" panose="02030602050306030303" pitchFamily="18" charset="0"/>
              </a:rPr>
            </a:br>
            <a:endParaRPr lang="en-US" dirty="0"/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AFC1D1CB-1912-ABD8-E9DC-C1756503B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9" t="35151" r="37957" b="39091"/>
          <a:stretch/>
        </p:blipFill>
        <p:spPr>
          <a:xfrm>
            <a:off x="5796529" y="2349838"/>
            <a:ext cx="5641492" cy="2534984"/>
          </a:xfr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BE103C37-5296-274C-7299-2B6FE1EA1D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0" t="34561" r="59342" b="20496"/>
          <a:stretch/>
        </p:blipFill>
        <p:spPr>
          <a:xfrm>
            <a:off x="838200" y="1487678"/>
            <a:ext cx="4874108" cy="465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1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1AAE-3600-AF14-4C8A-6FA1CF74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4400" dirty="0">
                <a:latin typeface="Constantia" panose="02030602050306030303" pitchFamily="18" charset="0"/>
              </a:rPr>
            </a:br>
            <a:r>
              <a:rPr lang="en-US" sz="4400" dirty="0">
                <a:latin typeface="Constantia" panose="02030602050306030303" pitchFamily="18" charset="0"/>
              </a:rPr>
              <a:t>We see Fisk Jubilee singers.</a:t>
            </a:r>
            <a:br>
              <a:rPr lang="en-US" sz="4400" dirty="0">
                <a:latin typeface="Constantia" panose="02030602050306030303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E141A-A71D-D88B-25F8-E9C1779FE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1900" dirty="0">
                <a:latin typeface="Constantia" panose="02030602050306030303" pitchFamily="18" charset="0"/>
              </a:rPr>
              <a:t>Ella Sheppard Moore and Mabel Lewis </a:t>
            </a:r>
            <a:r>
              <a:rPr lang="en-US" sz="1900" dirty="0" err="1">
                <a:latin typeface="Constantia" panose="02030602050306030303" pitchFamily="18" charset="0"/>
              </a:rPr>
              <a:t>Imes</a:t>
            </a:r>
            <a:r>
              <a:rPr lang="en-US" sz="1900" dirty="0">
                <a:latin typeface="Constantia" panose="02030602050306030303" pitchFamily="18" charset="0"/>
              </a:rPr>
              <a:t> were part of the original group of Fisk Jubilee 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1900" dirty="0">
                <a:latin typeface="Constantia" panose="02030602050306030303" pitchFamily="18" charset="0"/>
              </a:rPr>
              <a:t>singers who traveled the States performing and raising money for Fisk University. They launched the first tour on October 6, 1871. The day is still celebrated by Fisk every 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1900" dirty="0">
                <a:latin typeface="Constantia" panose="02030602050306030303" pitchFamily="18" charset="0"/>
              </a:rPr>
              <a:t>year in the cemetery on October 6, Jubilee Day. 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1900" dirty="0">
                <a:latin typeface="Constantia" panose="02030602050306030303" pitchFamily="18" charset="0"/>
              </a:rPr>
              <a:t>Moore was buried in the cemetery on June 11, 1914. 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1900" dirty="0" err="1">
                <a:latin typeface="Constantia" panose="02030602050306030303" pitchFamily="18" charset="0"/>
              </a:rPr>
              <a:t>Imes</a:t>
            </a:r>
            <a:r>
              <a:rPr lang="en-US" sz="1900" dirty="0">
                <a:latin typeface="Constantia" panose="02030602050306030303" pitchFamily="18" charset="0"/>
              </a:rPr>
              <a:t> was buried on August 8, 1935.</a:t>
            </a:r>
          </a:p>
        </p:txBody>
      </p:sp>
      <p:pic>
        <p:nvPicPr>
          <p:cNvPr id="5" name="Picture 4" descr="A picture containing human face, portrait, clothing, retro style&#10;&#10;Description automatically generated">
            <a:extLst>
              <a:ext uri="{FF2B5EF4-FFF2-40B4-BE49-F238E27FC236}">
                <a16:creationId xmlns:a16="http://schemas.microsoft.com/office/drawing/2014/main" id="{CD001D2E-1A7D-048C-63E0-95514D102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7" t="4783" r="7722" b="41570"/>
          <a:stretch/>
        </p:blipFill>
        <p:spPr>
          <a:xfrm>
            <a:off x="1359568" y="4001294"/>
            <a:ext cx="1732548" cy="1828800"/>
          </a:xfrm>
          <a:prstGeom prst="rect">
            <a:avLst/>
          </a:prstGeom>
        </p:spPr>
      </p:pic>
      <p:pic>
        <p:nvPicPr>
          <p:cNvPr id="7" name="Picture 6" descr="A picture containing portrait, human face, retro style, person&#10;&#10;Description automatically generated">
            <a:extLst>
              <a:ext uri="{FF2B5EF4-FFF2-40B4-BE49-F238E27FC236}">
                <a16:creationId xmlns:a16="http://schemas.microsoft.com/office/drawing/2014/main" id="{9F9D27AF-9FA7-8D2F-55E2-FBF181F44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21" y="4001294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0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871F-9B58-B5BE-C435-B6A578CD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4400" dirty="0">
                <a:latin typeface="Constantia" panose="02030602050306030303" pitchFamily="18" charset="0"/>
              </a:rPr>
            </a:br>
            <a:r>
              <a:rPr lang="en-US" sz="4400" dirty="0">
                <a:latin typeface="Constantia" panose="02030602050306030303" pitchFamily="18" charset="0"/>
              </a:rPr>
              <a:t>We see trees and blooms.</a:t>
            </a:r>
            <a:br>
              <a:rPr lang="en-US" sz="4400" dirty="0">
                <a:latin typeface="Constantia" panose="02030602050306030303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FC847-0CFB-CBF3-02E6-8E4E1C00F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900" dirty="0">
              <a:latin typeface="Constantia" panose="02030602050306030303" pitchFamily="18" charset="0"/>
            </a:endParaRPr>
          </a:p>
          <a:p>
            <a:pPr marL="0" indent="0" algn="ctr">
              <a:buNone/>
            </a:pPr>
            <a:endParaRPr lang="en-US" sz="1900" dirty="0">
              <a:latin typeface="Constantia" panose="02030602050306030303" pitchFamily="18" charset="0"/>
            </a:endParaRPr>
          </a:p>
          <a:p>
            <a:pPr marL="0" indent="0" algn="ctr">
              <a:buNone/>
            </a:pPr>
            <a:endParaRPr lang="en-US" sz="1900" dirty="0">
              <a:latin typeface="Constantia" panose="02030602050306030303" pitchFamily="18" charset="0"/>
            </a:endParaRPr>
          </a:p>
          <a:p>
            <a:pPr marL="0" indent="0" algn="ctr">
              <a:buNone/>
            </a:pPr>
            <a:endParaRPr lang="en-US" sz="1900" dirty="0">
              <a:latin typeface="Constantia" panose="02030602050306030303" pitchFamily="18" charset="0"/>
            </a:endParaRPr>
          </a:p>
          <a:p>
            <a:pPr marL="0" indent="0" algn="ctr">
              <a:buNone/>
            </a:pPr>
            <a:endParaRPr lang="en-US" sz="1900" dirty="0">
              <a:latin typeface="Constantia" panose="02030602050306030303" pitchFamily="18" charset="0"/>
            </a:endParaRPr>
          </a:p>
          <a:p>
            <a:pPr marL="0" indent="0" algn="ctr">
              <a:buNone/>
            </a:pPr>
            <a:endParaRPr lang="en-US" sz="1900" dirty="0">
              <a:latin typeface="Constantia" panose="02030602050306030303" pitchFamily="18" charset="0"/>
            </a:endParaRPr>
          </a:p>
          <a:p>
            <a:pPr marL="0" indent="0" algn="ctr">
              <a:buNone/>
            </a:pPr>
            <a:endParaRPr lang="en-US" sz="1900" dirty="0">
              <a:latin typeface="Constantia" panose="02030602050306030303" pitchFamily="18" charset="0"/>
            </a:endParaRPr>
          </a:p>
          <a:p>
            <a:pPr marL="0" indent="0" algn="ctr">
              <a:buNone/>
            </a:pPr>
            <a:r>
              <a:rPr lang="en-US" sz="1900" dirty="0">
                <a:latin typeface="Constantia" panose="02030602050306030303" pitchFamily="18" charset="0"/>
              </a:rPr>
              <a:t>5 trees won Nashville Tree Foundation’s “Big Old Tree Contest” in 2011.</a:t>
            </a:r>
          </a:p>
          <a:p>
            <a:pPr marL="0" indent="0" algn="ctr">
              <a:buNone/>
            </a:pPr>
            <a:r>
              <a:rPr lang="en-US" sz="1900" dirty="0">
                <a:latin typeface="Constantia" panose="02030602050306030303" pitchFamily="18" charset="0"/>
              </a:rPr>
              <a:t>Designated an arboretum by the Nashville Tree Foundation </a:t>
            </a:r>
          </a:p>
          <a:p>
            <a:pPr marL="0" indent="0" algn="ctr">
              <a:buNone/>
            </a:pPr>
            <a:r>
              <a:rPr lang="en-US" sz="1900" dirty="0">
                <a:latin typeface="Constantia" panose="02030602050306030303" pitchFamily="18" charset="0"/>
              </a:rPr>
              <a:t>Home to 30 species of trees and 10 species of shrubs.</a:t>
            </a:r>
          </a:p>
          <a:p>
            <a:pPr marL="0" indent="0" algn="ctr">
              <a:buNone/>
            </a:pPr>
            <a:r>
              <a:rPr lang="en-US" sz="1900" dirty="0">
                <a:latin typeface="Constantia" panose="02030602050306030303" pitchFamily="18" charset="0"/>
              </a:rPr>
              <a:t>Second Saturday Tours led by Master Gardeners of Davidson County.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7D38EBE-3B16-B782-7748-F2D6DC8DCD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772" t="38964" r="26092" b="32039"/>
          <a:stretch/>
        </p:blipFill>
        <p:spPr>
          <a:xfrm>
            <a:off x="4189229" y="1504257"/>
            <a:ext cx="3813541" cy="280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2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E7CE-9142-6098-782B-04C73C8A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4400" dirty="0">
                <a:latin typeface="Constantia" panose="02030602050306030303" pitchFamily="18" charset="0"/>
              </a:rPr>
            </a:br>
            <a:r>
              <a:rPr lang="en-US" sz="4400" dirty="0">
                <a:latin typeface="Constantia" panose="02030602050306030303" pitchFamily="18" charset="0"/>
              </a:rPr>
              <a:t>We see architecture.</a:t>
            </a:r>
            <a:br>
              <a:rPr lang="en-US" sz="4400" dirty="0">
                <a:latin typeface="Constantia" panose="02030602050306030303" pitchFamily="18" charset="0"/>
              </a:rPr>
            </a:br>
            <a:endParaRPr lang="en-US" dirty="0"/>
          </a:p>
        </p:txBody>
      </p:sp>
      <p:pic>
        <p:nvPicPr>
          <p:cNvPr id="5" name="Content Placeholder 4" descr="A picture containing outdoor, grass, cemetery, grave&#10;&#10;Description automatically generated">
            <a:extLst>
              <a:ext uri="{FF2B5EF4-FFF2-40B4-BE49-F238E27FC236}">
                <a16:creationId xmlns:a16="http://schemas.microsoft.com/office/drawing/2014/main" id="{25149AA1-5722-1DE1-EE2F-0D0A6F69F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21" t="35115" r="31605" b="33016"/>
          <a:stretch/>
        </p:blipFill>
        <p:spPr>
          <a:xfrm>
            <a:off x="3702239" y="1690688"/>
            <a:ext cx="4787522" cy="259484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E08C5C-FFA5-1677-5CCB-FC52B504B4F3}"/>
              </a:ext>
            </a:extLst>
          </p:cNvPr>
          <p:cNvSpPr txBox="1"/>
          <p:nvPr/>
        </p:nvSpPr>
        <p:spPr>
          <a:xfrm>
            <a:off x="1191126" y="4451433"/>
            <a:ext cx="9865895" cy="17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900" dirty="0">
                <a:latin typeface="Constantia" panose="02030602050306030303" pitchFamily="18" charset="0"/>
              </a:rPr>
              <a:t>The brick building in the cemetery that was long used by the cemetery sexton and to store records was designed by renowned local architect Edwin Keeble, who also designed the L&amp;C tower further north on 4</a:t>
            </a:r>
            <a:r>
              <a:rPr lang="en-US" sz="1900" baseline="30000" dirty="0">
                <a:latin typeface="Constantia" panose="02030602050306030303" pitchFamily="18" charset="0"/>
              </a:rPr>
              <a:t>th</a:t>
            </a:r>
            <a:r>
              <a:rPr lang="en-US" sz="1900" dirty="0">
                <a:latin typeface="Constantia" panose="02030602050306030303" pitchFamily="18" charset="0"/>
              </a:rPr>
              <a:t> Avenue downtown.</a:t>
            </a:r>
          </a:p>
        </p:txBody>
      </p:sp>
    </p:spTree>
    <p:extLst>
      <p:ext uri="{BB962C8B-B14F-4D97-AF65-F5344CB8AC3E}">
        <p14:creationId xmlns:p14="http://schemas.microsoft.com/office/powerpoint/2010/main" val="291877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871F-9B58-B5BE-C435-B6A578CD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4400" dirty="0">
                <a:latin typeface="Constantia" panose="02030602050306030303" pitchFamily="18" charset="0"/>
              </a:rPr>
            </a:br>
            <a:r>
              <a:rPr lang="en-US" sz="4400" dirty="0">
                <a:latin typeface="Constantia" panose="02030602050306030303" pitchFamily="18" charset="0"/>
              </a:rPr>
              <a:t>We see women.</a:t>
            </a:r>
            <a:br>
              <a:rPr lang="en-US" sz="4400" dirty="0">
                <a:latin typeface="Constantia" panose="02030602050306030303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FC847-0CFB-CBF3-02E6-8E4E1C00F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2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AEB7-8B23-5D3C-44DD-D5366B26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>
                <a:latin typeface="Constantia" panose="02030602050306030303" pitchFamily="18" charset="0"/>
              </a:rPr>
            </a:br>
            <a:br>
              <a:rPr lang="en-US" sz="4400" dirty="0">
                <a:latin typeface="Constantia" panose="02030602050306030303" pitchFamily="18" charset="0"/>
              </a:rPr>
            </a:br>
            <a:br>
              <a:rPr lang="en-US" sz="4400" dirty="0">
                <a:latin typeface="Constantia" panose="02030602050306030303" pitchFamily="18" charset="0"/>
              </a:rPr>
            </a:br>
            <a:r>
              <a:rPr lang="en-US" sz="4400" dirty="0">
                <a:latin typeface="Constantia" panose="02030602050306030303" pitchFamily="18" charset="0"/>
              </a:rPr>
              <a:t>We see history.</a:t>
            </a:r>
            <a:br>
              <a:rPr lang="en-US" sz="4400" dirty="0">
                <a:latin typeface="Constantia" panose="02030602050306030303" pitchFamily="18" charset="0"/>
              </a:rPr>
            </a:br>
            <a:r>
              <a:rPr lang="en-US" sz="4400" dirty="0">
                <a:latin typeface="Constantia" panose="02030602050306030303" pitchFamily="18" charset="0"/>
              </a:rPr>
              <a:t>We Nashville’s history.</a:t>
            </a:r>
            <a:br>
              <a:rPr lang="en-US" sz="4400" dirty="0">
                <a:latin typeface="Constantia" panose="02030602050306030303" pitchFamily="18" charset="0"/>
              </a:rPr>
            </a:br>
            <a:br>
              <a:rPr lang="en-US" sz="4400" dirty="0">
                <a:latin typeface="Constantia" panose="02030602050306030303" pitchFamily="18" charset="0"/>
              </a:rPr>
            </a:br>
            <a:br>
              <a:rPr lang="en-US" sz="4400" dirty="0">
                <a:latin typeface="Constantia" panose="02030602050306030303" pitchFamily="18" charset="0"/>
              </a:rPr>
            </a:br>
            <a:br>
              <a:rPr lang="en-US" sz="4400" dirty="0">
                <a:latin typeface="Constantia" panose="02030602050306030303" pitchFamily="18" charset="0"/>
              </a:rPr>
            </a:br>
            <a:br>
              <a:rPr lang="en-US" sz="4400" dirty="0">
                <a:latin typeface="Constantia" panose="02030602050306030303" pitchFamily="18" charset="0"/>
              </a:rPr>
            </a:br>
            <a:r>
              <a:rPr lang="en-US" sz="4400" dirty="0">
                <a:latin typeface="Constantia" panose="02030602050306030303" pitchFamily="18" charset="0"/>
              </a:rPr>
              <a:t>Come see what we see.</a:t>
            </a:r>
            <a:br>
              <a:rPr lang="en-US" sz="4400" dirty="0">
                <a:latin typeface="Constantia" panose="02030602050306030303" pitchFamily="18" charset="0"/>
              </a:rPr>
            </a:br>
            <a:r>
              <a:rPr lang="en-US" sz="2400" dirty="0">
                <a:latin typeface="Constantia" panose="02030602050306030303" pitchFamily="18" charset="0"/>
              </a:rPr>
              <a:t>1001 Fourth Ave South</a:t>
            </a:r>
            <a:br>
              <a:rPr lang="en-US" sz="4400" dirty="0">
                <a:latin typeface="Constantia" panose="02030602050306030303" pitchFamily="18" charset="0"/>
              </a:rPr>
            </a:br>
            <a:br>
              <a:rPr lang="en-US" sz="4400" dirty="0">
                <a:latin typeface="Constantia" panose="02030602050306030303" pitchFamily="18" charset="0"/>
              </a:rPr>
            </a:br>
            <a:br>
              <a:rPr lang="en-US" sz="4400" dirty="0">
                <a:latin typeface="Constantia" panose="02030602050306030303" pitchFamily="18" charset="0"/>
              </a:rPr>
            </a:br>
            <a:endParaRPr lang="en-US" dirty="0"/>
          </a:p>
        </p:txBody>
      </p:sp>
      <p:pic>
        <p:nvPicPr>
          <p:cNvPr id="7" name="Picture 6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98812F38-2F55-B5BA-04FE-424CC8125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799" y="2809851"/>
            <a:ext cx="3598402" cy="142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6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245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Constantia</vt:lpstr>
      <vt:lpstr>Office Theme</vt:lpstr>
      <vt:lpstr>PowerPoint Presentation</vt:lpstr>
      <vt:lpstr> We see the cholera pandemic of the 1850’s. </vt:lpstr>
      <vt:lpstr> We see Fisk Jubilee singers. </vt:lpstr>
      <vt:lpstr> We see trees and blooms. </vt:lpstr>
      <vt:lpstr> We see architecture. </vt:lpstr>
      <vt:lpstr> We see women. </vt:lpstr>
      <vt:lpstr>   We see history. We Nashville’s history.     Come see what we see. 1001 Fourth Ave South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Courtney Webb</dc:creator>
  <cp:lastModifiedBy>Courtney Webb</cp:lastModifiedBy>
  <cp:revision>2</cp:revision>
  <dcterms:created xsi:type="dcterms:W3CDTF">2023-05-18T14:15:31Z</dcterms:created>
  <dcterms:modified xsi:type="dcterms:W3CDTF">2023-05-18T16:38:42Z</dcterms:modified>
</cp:coreProperties>
</file>