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9" r:id="rId3"/>
    <p:sldId id="264" r:id="rId4"/>
    <p:sldId id="265" r:id="rId5"/>
    <p:sldId id="266" r:id="rId6"/>
    <p:sldId id="257" r:id="rId7"/>
    <p:sldId id="258" r:id="rId8"/>
    <p:sldId id="263" r:id="rId9"/>
    <p:sldId id="260" r:id="rId10"/>
    <p:sldId id="261" r:id="rId11"/>
    <p:sldId id="262" r:id="rId12"/>
    <p:sldId id="259" r:id="rId13"/>
    <p:sldId id="268"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4660"/>
  </p:normalViewPr>
  <p:slideViewPr>
    <p:cSldViewPr snapToGrid="0">
      <p:cViewPr varScale="1">
        <p:scale>
          <a:sx n="106" d="100"/>
          <a:sy n="106" d="100"/>
        </p:scale>
        <p:origin x="8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496AEDF-3A3F-4CA9-99A7-FAD98730B112}" type="datetimeFigureOut">
              <a:rPr lang="en-US" smtClean="0"/>
              <a:t>12/17/2024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2BF2777-BDA9-42E6-9BD6-FFF43ADBC75D}"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015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6AEDF-3A3F-4CA9-99A7-FAD98730B112}"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287170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6AEDF-3A3F-4CA9-99A7-FAD98730B112}"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137153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6AEDF-3A3F-4CA9-99A7-FAD98730B112}"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866249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96AEDF-3A3F-4CA9-99A7-FAD98730B112}"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F2777-BDA9-42E6-9BD6-FFF43ADBC75D}"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470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6AEDF-3A3F-4CA9-99A7-FAD98730B112}"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2736760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96AEDF-3A3F-4CA9-99A7-FAD98730B112}" type="datetimeFigureOut">
              <a:rPr lang="en-US" smtClean="0"/>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426296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96AEDF-3A3F-4CA9-99A7-FAD98730B112}" type="datetimeFigureOut">
              <a:rPr lang="en-US" smtClean="0"/>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2590740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96AEDF-3A3F-4CA9-99A7-FAD98730B112}" type="datetimeFigureOut">
              <a:rPr lang="en-US" smtClean="0"/>
              <a:t>12/17/2024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3375382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96AEDF-3A3F-4CA9-99A7-FAD98730B112}"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1048861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96AEDF-3A3F-4CA9-99A7-FAD98730B112}"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4122027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496AEDF-3A3F-4CA9-99A7-FAD98730B112}" type="datetimeFigureOut">
              <a:rPr lang="en-US" smtClean="0"/>
              <a:t>12/17/2024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C2BF2777-BDA9-42E6-9BD6-FFF43ADBC75D}" type="slidenum">
              <a:rPr lang="en-US" smtClean="0"/>
              <a:t>‹#›</a:t>
            </a:fld>
            <a:endParaRPr lang="en-US"/>
          </a:p>
        </p:txBody>
      </p:sp>
    </p:spTree>
    <p:extLst>
      <p:ext uri="{BB962C8B-B14F-4D97-AF65-F5344CB8AC3E}">
        <p14:creationId xmlns:p14="http://schemas.microsoft.com/office/powerpoint/2010/main" val="14386119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file:///C:\Users\Jaime\Documents\NSS\Python\geospatial-JaimeGarcia1998\maps\stop_improvements.html" TargetMode="External"/><Relationship Id="rId7" Type="http://schemas.openxmlformats.org/officeDocument/2006/relationships/image" Target="../media/image15.svg"/><Relationship Id="rId2" Type="http://schemas.openxmlformats.org/officeDocument/2006/relationships/hyperlink" Target="file:///C:\Users\Jaime\Documents\NSS\Python\geospatial-JaimeGarcia1998\maps\signals.html" TargetMode="Externa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Excel_Macro-Enabled_Worksheet.xlsm"/><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Macro-Enabled_Worksheet1.xlsm"/><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1939B-B5EB-8DCC-A92B-054B0F4E0B07}"/>
              </a:ext>
            </a:extLst>
          </p:cNvPr>
          <p:cNvSpPr>
            <a:spLocks noGrp="1"/>
          </p:cNvSpPr>
          <p:nvPr>
            <p:ph type="ctrTitle"/>
          </p:nvPr>
        </p:nvSpPr>
        <p:spPr>
          <a:xfrm>
            <a:off x="1109980" y="900483"/>
            <a:ext cx="9966960" cy="2926080"/>
          </a:xfrm>
        </p:spPr>
        <p:txBody>
          <a:bodyPr>
            <a:normAutofit fontScale="90000"/>
          </a:bodyPr>
          <a:lstStyle/>
          <a:p>
            <a:br>
              <a:rPr lang="en-US" dirty="0"/>
            </a:br>
            <a:r>
              <a:rPr lang="en-US" i="0" dirty="0">
                <a:solidFill>
                  <a:schemeClr val="bg1"/>
                </a:solidFill>
                <a:effectLst/>
              </a:rPr>
              <a:t>Davidson County: A Data-Driven Guide for Future Homebuyers</a:t>
            </a:r>
            <a:endParaRPr lang="en-US" dirty="0">
              <a:solidFill>
                <a:schemeClr val="bg1"/>
              </a:solidFill>
            </a:endParaRPr>
          </a:p>
        </p:txBody>
      </p:sp>
      <p:sp>
        <p:nvSpPr>
          <p:cNvPr id="3" name="Subtitle 2">
            <a:extLst>
              <a:ext uri="{FF2B5EF4-FFF2-40B4-BE49-F238E27FC236}">
                <a16:creationId xmlns:a16="http://schemas.microsoft.com/office/drawing/2014/main" id="{67B98828-A994-7F40-DADE-31FB1B398919}"/>
              </a:ext>
            </a:extLst>
          </p:cNvPr>
          <p:cNvSpPr>
            <a:spLocks noGrp="1"/>
          </p:cNvSpPr>
          <p:nvPr>
            <p:ph type="subTitle" idx="1"/>
          </p:nvPr>
        </p:nvSpPr>
        <p:spPr>
          <a:xfrm>
            <a:off x="1709530" y="3914901"/>
            <a:ext cx="8767860" cy="1388165"/>
          </a:xfrm>
        </p:spPr>
        <p:txBody>
          <a:bodyPr/>
          <a:lstStyle/>
          <a:p>
            <a:r>
              <a:rPr lang="en-US" dirty="0"/>
              <a:t>Capstone by: Jaime Garcia</a:t>
            </a:r>
          </a:p>
        </p:txBody>
      </p:sp>
    </p:spTree>
    <p:extLst>
      <p:ext uri="{BB962C8B-B14F-4D97-AF65-F5344CB8AC3E}">
        <p14:creationId xmlns:p14="http://schemas.microsoft.com/office/powerpoint/2010/main" val="1177656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3CFA-F55B-B66B-8193-4E41D9D6463F}"/>
              </a:ext>
            </a:extLst>
          </p:cNvPr>
          <p:cNvSpPr>
            <a:spLocks noGrp="1"/>
          </p:cNvSpPr>
          <p:nvPr>
            <p:ph type="title"/>
          </p:nvPr>
        </p:nvSpPr>
        <p:spPr>
          <a:xfrm>
            <a:off x="1158240" y="285750"/>
            <a:ext cx="9875520" cy="1356360"/>
          </a:xfrm>
        </p:spPr>
        <p:txBody>
          <a:bodyPr/>
          <a:lstStyle/>
          <a:p>
            <a:r>
              <a:rPr lang="en-US" dirty="0"/>
              <a:t>Local Service Improvement</a:t>
            </a:r>
          </a:p>
        </p:txBody>
      </p:sp>
      <p:pic>
        <p:nvPicPr>
          <p:cNvPr id="5" name="Content Placeholder 4" descr="A map of a country&#10;&#10;Description automatically generated">
            <a:extLst>
              <a:ext uri="{FF2B5EF4-FFF2-40B4-BE49-F238E27FC236}">
                <a16:creationId xmlns:a16="http://schemas.microsoft.com/office/drawing/2014/main" id="{DBC3E37D-5B24-5E92-FD4A-2B9DB8B2FC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1153" y="1355765"/>
            <a:ext cx="8429694" cy="4911732"/>
          </a:xfrm>
        </p:spPr>
      </p:pic>
      <p:sp>
        <p:nvSpPr>
          <p:cNvPr id="7" name="TextBox 6">
            <a:extLst>
              <a:ext uri="{FF2B5EF4-FFF2-40B4-BE49-F238E27FC236}">
                <a16:creationId xmlns:a16="http://schemas.microsoft.com/office/drawing/2014/main" id="{C88CF294-D2CF-9A50-A845-32DCB4F92BAF}"/>
              </a:ext>
            </a:extLst>
          </p:cNvPr>
          <p:cNvSpPr txBox="1"/>
          <p:nvPr/>
        </p:nvSpPr>
        <p:spPr>
          <a:xfrm>
            <a:off x="6717670" y="2334303"/>
            <a:ext cx="4773439" cy="1477328"/>
          </a:xfrm>
          <a:prstGeom prst="rect">
            <a:avLst/>
          </a:prstGeom>
          <a:noFill/>
        </p:spPr>
        <p:txBody>
          <a:bodyPr wrap="square">
            <a:spAutoFit/>
          </a:bodyPr>
          <a:lstStyle/>
          <a:p>
            <a:r>
              <a:rPr lang="en-US" dirty="0"/>
              <a:t>These are existing bus service routes in the Choose How You Move Transportation Improvement Program with upgrades to service every 20-30 minutes during the day and operations until 12 a.m. </a:t>
            </a:r>
          </a:p>
        </p:txBody>
      </p:sp>
    </p:spTree>
    <p:extLst>
      <p:ext uri="{BB962C8B-B14F-4D97-AF65-F5344CB8AC3E}">
        <p14:creationId xmlns:p14="http://schemas.microsoft.com/office/powerpoint/2010/main" val="3649811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A40B-5372-F180-8BAB-28D3F2C29C92}"/>
              </a:ext>
            </a:extLst>
          </p:cNvPr>
          <p:cNvSpPr>
            <a:spLocks noGrp="1"/>
          </p:cNvSpPr>
          <p:nvPr>
            <p:ph type="title"/>
          </p:nvPr>
        </p:nvSpPr>
        <p:spPr>
          <a:xfrm>
            <a:off x="1158240" y="315739"/>
            <a:ext cx="9875520" cy="1356360"/>
          </a:xfrm>
        </p:spPr>
        <p:txBody>
          <a:bodyPr/>
          <a:lstStyle/>
          <a:p>
            <a:r>
              <a:rPr lang="en-US" dirty="0"/>
              <a:t>New Connector</a:t>
            </a:r>
          </a:p>
        </p:txBody>
      </p:sp>
      <p:pic>
        <p:nvPicPr>
          <p:cNvPr id="9" name="Content Placeholder 8" descr="A map of a large green area with colorful lines&#10;&#10;Description automatically generated">
            <a:extLst>
              <a:ext uri="{FF2B5EF4-FFF2-40B4-BE49-F238E27FC236}">
                <a16:creationId xmlns:a16="http://schemas.microsoft.com/office/drawing/2014/main" id="{6E5A30BF-5697-7453-3D63-F69D7FDBE7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6289" y="1243594"/>
            <a:ext cx="8919422" cy="5298667"/>
          </a:xfrm>
        </p:spPr>
      </p:pic>
      <p:sp>
        <p:nvSpPr>
          <p:cNvPr id="11" name="TextBox 10">
            <a:extLst>
              <a:ext uri="{FF2B5EF4-FFF2-40B4-BE49-F238E27FC236}">
                <a16:creationId xmlns:a16="http://schemas.microsoft.com/office/drawing/2014/main" id="{43208A09-B9A4-EB2A-74E3-2DCE08449A81}"/>
              </a:ext>
            </a:extLst>
          </p:cNvPr>
          <p:cNvSpPr txBox="1"/>
          <p:nvPr/>
        </p:nvSpPr>
        <p:spPr>
          <a:xfrm>
            <a:off x="6808205" y="2815689"/>
            <a:ext cx="3994841" cy="1477328"/>
          </a:xfrm>
          <a:prstGeom prst="rect">
            <a:avLst/>
          </a:prstGeom>
          <a:noFill/>
        </p:spPr>
        <p:txBody>
          <a:bodyPr wrap="square">
            <a:spAutoFit/>
          </a:bodyPr>
          <a:lstStyle/>
          <a:p>
            <a:r>
              <a:rPr lang="en-US" dirty="0"/>
              <a:t>These are new or expanded bus service routes in the Choose How You Move Transportation Improvement Program with service every 20-30 minutes during the day.</a:t>
            </a:r>
          </a:p>
        </p:txBody>
      </p:sp>
    </p:spTree>
    <p:extLst>
      <p:ext uri="{BB962C8B-B14F-4D97-AF65-F5344CB8AC3E}">
        <p14:creationId xmlns:p14="http://schemas.microsoft.com/office/powerpoint/2010/main" val="3129309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D5CC-CDC4-BABE-C14A-6799B28E4624}"/>
              </a:ext>
            </a:extLst>
          </p:cNvPr>
          <p:cNvSpPr>
            <a:spLocks noGrp="1"/>
          </p:cNvSpPr>
          <p:nvPr>
            <p:ph type="title"/>
          </p:nvPr>
        </p:nvSpPr>
        <p:spPr>
          <a:xfrm>
            <a:off x="923925" y="361950"/>
            <a:ext cx="9875520" cy="1356360"/>
          </a:xfrm>
        </p:spPr>
        <p:txBody>
          <a:bodyPr/>
          <a:lstStyle/>
          <a:p>
            <a:r>
              <a:rPr lang="en-US" dirty="0"/>
              <a:t>Express Service Routes</a:t>
            </a:r>
          </a:p>
        </p:txBody>
      </p:sp>
      <p:pic>
        <p:nvPicPr>
          <p:cNvPr id="5" name="Content Placeholder 4" descr="A map of a country&#10;&#10;Description automatically generated">
            <a:extLst>
              <a:ext uri="{FF2B5EF4-FFF2-40B4-BE49-F238E27FC236}">
                <a16:creationId xmlns:a16="http://schemas.microsoft.com/office/drawing/2014/main" id="{F0F87802-F1E0-B7B4-63C4-4A3F924390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21395"/>
            <a:ext cx="9673111" cy="4918531"/>
          </a:xfrm>
        </p:spPr>
      </p:pic>
      <p:sp>
        <p:nvSpPr>
          <p:cNvPr id="7" name="TextBox 6">
            <a:extLst>
              <a:ext uri="{FF2B5EF4-FFF2-40B4-BE49-F238E27FC236}">
                <a16:creationId xmlns:a16="http://schemas.microsoft.com/office/drawing/2014/main" id="{1C3E7358-CDD4-D941-F560-8A15F9E868D4}"/>
              </a:ext>
            </a:extLst>
          </p:cNvPr>
          <p:cNvSpPr txBox="1"/>
          <p:nvPr/>
        </p:nvSpPr>
        <p:spPr>
          <a:xfrm>
            <a:off x="5674755" y="2326801"/>
            <a:ext cx="4737226" cy="1200329"/>
          </a:xfrm>
          <a:prstGeom prst="rect">
            <a:avLst/>
          </a:prstGeom>
          <a:noFill/>
        </p:spPr>
        <p:txBody>
          <a:bodyPr wrap="square">
            <a:spAutoFit/>
          </a:bodyPr>
          <a:lstStyle/>
          <a:p>
            <a:r>
              <a:rPr lang="en-US" dirty="0"/>
              <a:t>These are new express bus service routes in the Choose How You Move Transportation Improvement Program from Park and Rides to Downtown during peak times. </a:t>
            </a:r>
          </a:p>
        </p:txBody>
      </p:sp>
    </p:spTree>
    <p:extLst>
      <p:ext uri="{BB962C8B-B14F-4D97-AF65-F5344CB8AC3E}">
        <p14:creationId xmlns:p14="http://schemas.microsoft.com/office/powerpoint/2010/main" val="1194599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E6F9-6B59-136D-AB17-AF5DA3C82D66}"/>
              </a:ext>
            </a:extLst>
          </p:cNvPr>
          <p:cNvSpPr>
            <a:spLocks noGrp="1"/>
          </p:cNvSpPr>
          <p:nvPr>
            <p:ph type="title"/>
          </p:nvPr>
        </p:nvSpPr>
        <p:spPr/>
        <p:txBody>
          <a:bodyPr/>
          <a:lstStyle/>
          <a:p>
            <a:r>
              <a:rPr lang="en-US" dirty="0"/>
              <a:t>New Routes</a:t>
            </a:r>
          </a:p>
        </p:txBody>
      </p:sp>
      <p:pic>
        <p:nvPicPr>
          <p:cNvPr id="5" name="Content Placeholder 4" descr="A screenshot of a computer&#10;&#10;Description automatically generated">
            <a:extLst>
              <a:ext uri="{FF2B5EF4-FFF2-40B4-BE49-F238E27FC236}">
                <a16:creationId xmlns:a16="http://schemas.microsoft.com/office/drawing/2014/main" id="{138983F6-A852-BECC-2203-83DCD0AEB2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3220" y="1485900"/>
            <a:ext cx="11285560" cy="4605067"/>
          </a:xfrm>
        </p:spPr>
      </p:pic>
      <p:sp>
        <p:nvSpPr>
          <p:cNvPr id="7" name="TextBox 6">
            <a:extLst>
              <a:ext uri="{FF2B5EF4-FFF2-40B4-BE49-F238E27FC236}">
                <a16:creationId xmlns:a16="http://schemas.microsoft.com/office/drawing/2014/main" id="{379E2987-EA20-D774-DFD1-1B969D1C4623}"/>
              </a:ext>
            </a:extLst>
          </p:cNvPr>
          <p:cNvSpPr txBox="1"/>
          <p:nvPr/>
        </p:nvSpPr>
        <p:spPr>
          <a:xfrm>
            <a:off x="5012602" y="2380595"/>
            <a:ext cx="6096000" cy="923330"/>
          </a:xfrm>
          <a:prstGeom prst="rect">
            <a:avLst/>
          </a:prstGeom>
          <a:noFill/>
        </p:spPr>
        <p:txBody>
          <a:bodyPr wrap="square">
            <a:spAutoFit/>
          </a:bodyPr>
          <a:lstStyle/>
          <a:p>
            <a:r>
              <a:rPr lang="en-US" dirty="0"/>
              <a:t>These are extensions of bus service routes in the Choose How You Move Transportation Improvement Program to additional destinations. </a:t>
            </a:r>
          </a:p>
        </p:txBody>
      </p:sp>
    </p:spTree>
    <p:extLst>
      <p:ext uri="{BB962C8B-B14F-4D97-AF65-F5344CB8AC3E}">
        <p14:creationId xmlns:p14="http://schemas.microsoft.com/office/powerpoint/2010/main" val="3691113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F0965-A386-D506-F250-6E26D76ABA88}"/>
              </a:ext>
            </a:extLst>
          </p:cNvPr>
          <p:cNvSpPr>
            <a:spLocks noGrp="1"/>
          </p:cNvSpPr>
          <p:nvPr>
            <p:ph type="title"/>
          </p:nvPr>
        </p:nvSpPr>
        <p:spPr/>
        <p:txBody>
          <a:bodyPr/>
          <a:lstStyle/>
          <a:p>
            <a:r>
              <a:rPr lang="en-US" dirty="0"/>
              <a:t>Interactive Maps</a:t>
            </a:r>
          </a:p>
        </p:txBody>
      </p:sp>
      <p:sp>
        <p:nvSpPr>
          <p:cNvPr id="3" name="Content Placeholder 2">
            <a:extLst>
              <a:ext uri="{FF2B5EF4-FFF2-40B4-BE49-F238E27FC236}">
                <a16:creationId xmlns:a16="http://schemas.microsoft.com/office/drawing/2014/main" id="{2B6F3AB9-2C4C-E621-F3F8-0F0F765DD00C}"/>
              </a:ext>
            </a:extLst>
          </p:cNvPr>
          <p:cNvSpPr>
            <a:spLocks noGrp="1"/>
          </p:cNvSpPr>
          <p:nvPr>
            <p:ph idx="1"/>
          </p:nvPr>
        </p:nvSpPr>
        <p:spPr/>
        <p:txBody>
          <a:bodyPr/>
          <a:lstStyle/>
          <a:p>
            <a:r>
              <a:rPr lang="en-US" dirty="0">
                <a:hlinkClick r:id="rId2"/>
              </a:rPr>
              <a:t>Smart Signals</a:t>
            </a:r>
            <a:endParaRPr lang="en-US" dirty="0"/>
          </a:p>
          <a:p>
            <a:r>
              <a:rPr lang="en-US" dirty="0">
                <a:hlinkClick r:id="rId3"/>
              </a:rPr>
              <a:t>Transit Centers</a:t>
            </a:r>
            <a:r>
              <a:rPr lang="en-US" dirty="0"/>
              <a:t> </a:t>
            </a:r>
          </a:p>
          <a:p>
            <a:r>
              <a:rPr lang="en-US" dirty="0">
                <a:hlinkClick r:id="rId3"/>
              </a:rPr>
              <a:t>Park and Rides</a:t>
            </a:r>
            <a:endParaRPr lang="en-US" dirty="0"/>
          </a:p>
          <a:p>
            <a:r>
              <a:rPr lang="en-US" dirty="0">
                <a:hlinkClick r:id="rId3"/>
              </a:rPr>
              <a:t>Stop Improvements</a:t>
            </a:r>
            <a:endParaRPr lang="en-US" dirty="0"/>
          </a:p>
          <a:p>
            <a:endParaRPr lang="en-US" dirty="0"/>
          </a:p>
        </p:txBody>
      </p:sp>
      <p:pic>
        <p:nvPicPr>
          <p:cNvPr id="9" name="Graphic 8">
            <a:extLst>
              <a:ext uri="{FF2B5EF4-FFF2-40B4-BE49-F238E27FC236}">
                <a16:creationId xmlns:a16="http://schemas.microsoft.com/office/drawing/2014/main" id="{C12CA43B-9FA2-FC60-8355-7DE374EA77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0578" y="3047898"/>
            <a:ext cx="390525" cy="347133"/>
          </a:xfrm>
          <a:prstGeom prst="rect">
            <a:avLst/>
          </a:prstGeom>
        </p:spPr>
      </p:pic>
      <p:pic>
        <p:nvPicPr>
          <p:cNvPr id="11" name="Graphic 10">
            <a:extLst>
              <a:ext uri="{FF2B5EF4-FFF2-40B4-BE49-F238E27FC236}">
                <a16:creationId xmlns:a16="http://schemas.microsoft.com/office/drawing/2014/main" id="{9DFBAC87-7B67-3A39-88AB-AD46DA9BD21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0578" y="3517739"/>
            <a:ext cx="390525" cy="347134"/>
          </a:xfrm>
          <a:prstGeom prst="rect">
            <a:avLst/>
          </a:prstGeom>
        </p:spPr>
      </p:pic>
      <p:pic>
        <p:nvPicPr>
          <p:cNvPr id="15" name="Graphic 14">
            <a:extLst>
              <a:ext uri="{FF2B5EF4-FFF2-40B4-BE49-F238E27FC236}">
                <a16:creationId xmlns:a16="http://schemas.microsoft.com/office/drawing/2014/main" id="{3CFFA9D7-4DBC-FB1D-F723-339CE3E98E2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28687" y="2099415"/>
            <a:ext cx="214313" cy="342901"/>
          </a:xfrm>
          <a:prstGeom prst="rect">
            <a:avLst/>
          </a:prstGeom>
        </p:spPr>
      </p:pic>
      <p:pic>
        <p:nvPicPr>
          <p:cNvPr id="17" name="Graphic 16">
            <a:extLst>
              <a:ext uri="{FF2B5EF4-FFF2-40B4-BE49-F238E27FC236}">
                <a16:creationId xmlns:a16="http://schemas.microsoft.com/office/drawing/2014/main" id="{B9218825-B175-C49D-92B9-99447074BDE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40579" y="2569368"/>
            <a:ext cx="390525" cy="347134"/>
          </a:xfrm>
          <a:prstGeom prst="rect">
            <a:avLst/>
          </a:prstGeom>
        </p:spPr>
      </p:pic>
    </p:spTree>
    <p:extLst>
      <p:ext uri="{BB962C8B-B14F-4D97-AF65-F5344CB8AC3E}">
        <p14:creationId xmlns:p14="http://schemas.microsoft.com/office/powerpoint/2010/main" val="3920221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F141-0BE5-9E78-7E5C-4A8D977D97B2}"/>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216E8B55-330E-FC93-CFED-687A8CB27752}"/>
              </a:ext>
            </a:extLst>
          </p:cNvPr>
          <p:cNvSpPr>
            <a:spLocks noGrp="1"/>
          </p:cNvSpPr>
          <p:nvPr>
            <p:ph idx="1"/>
          </p:nvPr>
        </p:nvSpPr>
        <p:spPr/>
        <p:txBody>
          <a:bodyPr/>
          <a:lstStyle/>
          <a:p>
            <a:pPr marL="45720" indent="0">
              <a:buNone/>
            </a:pPr>
            <a:r>
              <a:rPr lang="en-US" dirty="0"/>
              <a:t>In the past year I made the biggest decision of my life in buying my first home. Davidson County was where I decided to settle down and so far, I've been happy with my decision. Looking to make a major financial decision like buying or moving into a  new home can be very difficult and a lot of research is necessary. With my capstone, I hope to make that decision easier for next person considering moving into Davidson County.</a:t>
            </a:r>
          </a:p>
        </p:txBody>
      </p:sp>
    </p:spTree>
    <p:extLst>
      <p:ext uri="{BB962C8B-B14F-4D97-AF65-F5344CB8AC3E}">
        <p14:creationId xmlns:p14="http://schemas.microsoft.com/office/powerpoint/2010/main" val="153962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9705C-5F9E-E27B-49E6-9DB57935EF72}"/>
              </a:ext>
            </a:extLst>
          </p:cNvPr>
          <p:cNvSpPr>
            <a:spLocks noGrp="1"/>
          </p:cNvSpPr>
          <p:nvPr>
            <p:ph type="title"/>
          </p:nvPr>
        </p:nvSpPr>
        <p:spPr/>
        <p:txBody>
          <a:bodyPr/>
          <a:lstStyle/>
          <a:p>
            <a:r>
              <a:rPr lang="en-US" dirty="0"/>
              <a:t>How does Nashville Commute?</a:t>
            </a:r>
          </a:p>
        </p:txBody>
      </p:sp>
      <p:graphicFrame>
        <p:nvGraphicFramePr>
          <p:cNvPr id="4" name="Object 3">
            <a:extLst>
              <a:ext uri="{FF2B5EF4-FFF2-40B4-BE49-F238E27FC236}">
                <a16:creationId xmlns:a16="http://schemas.microsoft.com/office/drawing/2014/main" id="{69E40838-EAAE-C0C9-070F-F2A51E602CEA}"/>
              </a:ext>
            </a:extLst>
          </p:cNvPr>
          <p:cNvGraphicFramePr>
            <a:graphicFrameLocks noChangeAspect="1"/>
          </p:cNvGraphicFramePr>
          <p:nvPr>
            <p:extLst>
              <p:ext uri="{D42A27DB-BD31-4B8C-83A1-F6EECF244321}">
                <p14:modId xmlns:p14="http://schemas.microsoft.com/office/powerpoint/2010/main" val="1236808318"/>
              </p:ext>
            </p:extLst>
          </p:nvPr>
        </p:nvGraphicFramePr>
        <p:xfrm>
          <a:off x="800100" y="1974850"/>
          <a:ext cx="10553700" cy="4200525"/>
        </p:xfrm>
        <a:graphic>
          <a:graphicData uri="http://schemas.openxmlformats.org/presentationml/2006/ole">
            <mc:AlternateContent xmlns:mc="http://schemas.openxmlformats.org/markup-compatibility/2006">
              <mc:Choice xmlns:v="urn:schemas-microsoft-com:vml" Requires="v">
                <p:oleObj name="Macro-Enabled Worksheet" r:id="rId2" imgW="10553685" imgH="4200466" progId="Excel.SheetMacroEnabled.12">
                  <p:embed/>
                </p:oleObj>
              </mc:Choice>
              <mc:Fallback>
                <p:oleObj name="Macro-Enabled Worksheet" r:id="rId2" imgW="10553685" imgH="4200466" progId="Excel.SheetMacroEnabled.12">
                  <p:embed/>
                  <p:pic>
                    <p:nvPicPr>
                      <p:cNvPr id="0" name=""/>
                      <p:cNvPicPr/>
                      <p:nvPr/>
                    </p:nvPicPr>
                    <p:blipFill>
                      <a:blip r:embed="rId3"/>
                      <a:stretch>
                        <a:fillRect/>
                      </a:stretch>
                    </p:blipFill>
                    <p:spPr>
                      <a:xfrm>
                        <a:off x="800100" y="1974850"/>
                        <a:ext cx="10553700" cy="4200525"/>
                      </a:xfrm>
                      <a:prstGeom prst="rect">
                        <a:avLst/>
                      </a:prstGeom>
                    </p:spPr>
                  </p:pic>
                </p:oleObj>
              </mc:Fallback>
            </mc:AlternateContent>
          </a:graphicData>
        </a:graphic>
      </p:graphicFrame>
    </p:spTree>
    <p:extLst>
      <p:ext uri="{BB962C8B-B14F-4D97-AF65-F5344CB8AC3E}">
        <p14:creationId xmlns:p14="http://schemas.microsoft.com/office/powerpoint/2010/main" val="1559855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4790D-9D1A-4F31-9BFF-BE0C944AFD06}"/>
              </a:ext>
            </a:extLst>
          </p:cNvPr>
          <p:cNvSpPr>
            <a:spLocks noGrp="1"/>
          </p:cNvSpPr>
          <p:nvPr>
            <p:ph type="title"/>
          </p:nvPr>
        </p:nvSpPr>
        <p:spPr/>
        <p:txBody>
          <a:bodyPr/>
          <a:lstStyle/>
          <a:p>
            <a:r>
              <a:rPr lang="en-US" b="0" i="0" dirty="0">
                <a:effectLst/>
                <a:latin typeface="system-ui"/>
              </a:rPr>
              <a:t>Metropolitan Transit Ordinance Vote 2024</a:t>
            </a:r>
            <a:endParaRPr lang="en-US" dirty="0"/>
          </a:p>
        </p:txBody>
      </p:sp>
      <p:pic>
        <p:nvPicPr>
          <p:cNvPr id="10" name="Content Placeholder 9" descr="A blue and orange pie chart&#10;&#10;Description automatically generated">
            <a:extLst>
              <a:ext uri="{FF2B5EF4-FFF2-40B4-BE49-F238E27FC236}">
                <a16:creationId xmlns:a16="http://schemas.microsoft.com/office/drawing/2014/main" id="{DC58395F-B038-927E-EE77-15DDD3105F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8081" y="1965960"/>
            <a:ext cx="5384800" cy="4038600"/>
          </a:xfrm>
        </p:spPr>
      </p:pic>
      <p:graphicFrame>
        <p:nvGraphicFramePr>
          <p:cNvPr id="6" name="Object 5">
            <a:extLst>
              <a:ext uri="{FF2B5EF4-FFF2-40B4-BE49-F238E27FC236}">
                <a16:creationId xmlns:a16="http://schemas.microsoft.com/office/drawing/2014/main" id="{02496C16-8CF6-CEA5-F769-43671B98E210}"/>
              </a:ext>
            </a:extLst>
          </p:cNvPr>
          <p:cNvGraphicFramePr>
            <a:graphicFrameLocks noChangeAspect="1"/>
          </p:cNvGraphicFramePr>
          <p:nvPr>
            <p:extLst>
              <p:ext uri="{D42A27DB-BD31-4B8C-83A1-F6EECF244321}">
                <p14:modId xmlns:p14="http://schemas.microsoft.com/office/powerpoint/2010/main" val="869142809"/>
              </p:ext>
            </p:extLst>
          </p:nvPr>
        </p:nvGraphicFramePr>
        <p:xfrm>
          <a:off x="1185863" y="2692400"/>
          <a:ext cx="3368675" cy="1471613"/>
        </p:xfrm>
        <a:graphic>
          <a:graphicData uri="http://schemas.openxmlformats.org/presentationml/2006/ole">
            <mc:AlternateContent xmlns:mc="http://schemas.openxmlformats.org/markup-compatibility/2006">
              <mc:Choice xmlns:v="urn:schemas-microsoft-com:vml" Requires="v">
                <p:oleObj name="Macro-Enabled Worksheet" r:id="rId3" imgW="1333515" imgH="581058" progId="Excel.SheetMacroEnabled.12">
                  <p:embed/>
                </p:oleObj>
              </mc:Choice>
              <mc:Fallback>
                <p:oleObj name="Macro-Enabled Worksheet" r:id="rId3" imgW="1333515" imgH="581058" progId="Excel.SheetMacroEnabled.12">
                  <p:embed/>
                  <p:pic>
                    <p:nvPicPr>
                      <p:cNvPr id="0" name=""/>
                      <p:cNvPicPr/>
                      <p:nvPr/>
                    </p:nvPicPr>
                    <p:blipFill>
                      <a:blip r:embed="rId4"/>
                      <a:stretch>
                        <a:fillRect/>
                      </a:stretch>
                    </p:blipFill>
                    <p:spPr>
                      <a:xfrm>
                        <a:off x="1185863" y="2692400"/>
                        <a:ext cx="3368675" cy="1471613"/>
                      </a:xfrm>
                      <a:prstGeom prst="rect">
                        <a:avLst/>
                      </a:prstGeom>
                    </p:spPr>
                  </p:pic>
                </p:oleObj>
              </mc:Fallback>
            </mc:AlternateContent>
          </a:graphicData>
        </a:graphic>
      </p:graphicFrame>
    </p:spTree>
    <p:extLst>
      <p:ext uri="{BB962C8B-B14F-4D97-AF65-F5344CB8AC3E}">
        <p14:creationId xmlns:p14="http://schemas.microsoft.com/office/powerpoint/2010/main" val="1431765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F1C9-AEA3-F818-C558-2414F8011B50}"/>
              </a:ext>
            </a:extLst>
          </p:cNvPr>
          <p:cNvSpPr>
            <a:spLocks noGrp="1"/>
          </p:cNvSpPr>
          <p:nvPr>
            <p:ph type="title"/>
          </p:nvPr>
        </p:nvSpPr>
        <p:spPr/>
        <p:txBody>
          <a:bodyPr/>
          <a:lstStyle/>
          <a:p>
            <a:r>
              <a:rPr lang="en-US" dirty="0"/>
              <a:t>What is the Transportation Improvement Plan?</a:t>
            </a:r>
          </a:p>
        </p:txBody>
      </p:sp>
      <p:sp>
        <p:nvSpPr>
          <p:cNvPr id="3" name="Content Placeholder 2">
            <a:extLst>
              <a:ext uri="{FF2B5EF4-FFF2-40B4-BE49-F238E27FC236}">
                <a16:creationId xmlns:a16="http://schemas.microsoft.com/office/drawing/2014/main" id="{6FA37705-99C9-5C93-0CCC-CA42A7BBE7F7}"/>
              </a:ext>
            </a:extLst>
          </p:cNvPr>
          <p:cNvSpPr>
            <a:spLocks noGrp="1"/>
          </p:cNvSpPr>
          <p:nvPr>
            <p:ph idx="1"/>
          </p:nvPr>
        </p:nvSpPr>
        <p:spPr>
          <a:xfrm>
            <a:off x="1143000" y="2030994"/>
            <a:ext cx="4117063" cy="4038600"/>
          </a:xfrm>
        </p:spPr>
        <p:txBody>
          <a:bodyPr>
            <a:normAutofit lnSpcReduction="10000"/>
          </a:bodyPr>
          <a:lstStyle/>
          <a:p>
            <a:r>
              <a:rPr lang="en-US" dirty="0"/>
              <a:t>All Access Corridors</a:t>
            </a:r>
          </a:p>
          <a:p>
            <a:r>
              <a:rPr lang="en-US" dirty="0"/>
              <a:t>Complete Streets</a:t>
            </a:r>
          </a:p>
          <a:p>
            <a:r>
              <a:rPr lang="en-US" dirty="0"/>
              <a:t>Sidewalks</a:t>
            </a:r>
          </a:p>
          <a:p>
            <a:r>
              <a:rPr lang="en-US" dirty="0"/>
              <a:t>Frequent Networks</a:t>
            </a:r>
          </a:p>
          <a:p>
            <a:r>
              <a:rPr lang="en-US" dirty="0"/>
              <a:t>Local Service Improvement</a:t>
            </a:r>
          </a:p>
          <a:p>
            <a:r>
              <a:rPr lang="en-US" dirty="0"/>
              <a:t>New Connector</a:t>
            </a:r>
          </a:p>
          <a:p>
            <a:r>
              <a:rPr lang="en-US" dirty="0"/>
              <a:t>Express Service Routes</a:t>
            </a:r>
          </a:p>
          <a:p>
            <a:r>
              <a:rPr lang="en-US" dirty="0" err="1"/>
              <a:t>WeGo</a:t>
            </a:r>
            <a:r>
              <a:rPr lang="en-US" dirty="0"/>
              <a:t> STAR</a:t>
            </a:r>
          </a:p>
          <a:p>
            <a:r>
              <a:rPr lang="en-US" dirty="0"/>
              <a:t>New Routes</a:t>
            </a:r>
          </a:p>
          <a:p>
            <a:endParaRPr lang="en-US" dirty="0"/>
          </a:p>
        </p:txBody>
      </p:sp>
      <p:sp>
        <p:nvSpPr>
          <p:cNvPr id="4" name="Content Placeholder 2">
            <a:extLst>
              <a:ext uri="{FF2B5EF4-FFF2-40B4-BE49-F238E27FC236}">
                <a16:creationId xmlns:a16="http://schemas.microsoft.com/office/drawing/2014/main" id="{891C9857-A02F-BD93-6C3C-51E55CB0C2C0}"/>
              </a:ext>
            </a:extLst>
          </p:cNvPr>
          <p:cNvSpPr txBox="1">
            <a:spLocks/>
          </p:cNvSpPr>
          <p:nvPr/>
        </p:nvSpPr>
        <p:spPr>
          <a:xfrm>
            <a:off x="6727479" y="2030994"/>
            <a:ext cx="4117063" cy="403860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n-US" dirty="0"/>
              <a:t>Smart Signals</a:t>
            </a:r>
          </a:p>
          <a:p>
            <a:r>
              <a:rPr lang="en-US" dirty="0"/>
              <a:t>Transit Centers</a:t>
            </a:r>
          </a:p>
          <a:p>
            <a:r>
              <a:rPr lang="en-US" dirty="0"/>
              <a:t>Park and Rides</a:t>
            </a:r>
          </a:p>
          <a:p>
            <a:r>
              <a:rPr lang="en-US" dirty="0"/>
              <a:t>Stop Improvements</a:t>
            </a:r>
          </a:p>
          <a:p>
            <a:endParaRPr lang="en-US" dirty="0"/>
          </a:p>
          <a:p>
            <a:endParaRPr lang="en-US" dirty="0"/>
          </a:p>
        </p:txBody>
      </p:sp>
    </p:spTree>
    <p:extLst>
      <p:ext uri="{BB962C8B-B14F-4D97-AF65-F5344CB8AC3E}">
        <p14:creationId xmlns:p14="http://schemas.microsoft.com/office/powerpoint/2010/main" val="3245982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E33F4-7BEF-D253-90F3-0CF084A18F12}"/>
              </a:ext>
            </a:extLst>
          </p:cNvPr>
          <p:cNvSpPr>
            <a:spLocks noGrp="1"/>
          </p:cNvSpPr>
          <p:nvPr>
            <p:ph type="title"/>
          </p:nvPr>
        </p:nvSpPr>
        <p:spPr>
          <a:xfrm>
            <a:off x="1158240" y="323850"/>
            <a:ext cx="9875520" cy="1356360"/>
          </a:xfrm>
        </p:spPr>
        <p:txBody>
          <a:bodyPr/>
          <a:lstStyle/>
          <a:p>
            <a:r>
              <a:rPr lang="en-US" dirty="0"/>
              <a:t>All Access Corridors</a:t>
            </a:r>
          </a:p>
        </p:txBody>
      </p:sp>
      <p:pic>
        <p:nvPicPr>
          <p:cNvPr id="5" name="Content Placeholder 4" descr="A map of a large island&#10;&#10;Description automatically generated">
            <a:extLst>
              <a:ext uri="{FF2B5EF4-FFF2-40B4-BE49-F238E27FC236}">
                <a16:creationId xmlns:a16="http://schemas.microsoft.com/office/drawing/2014/main" id="{199B493C-9E2F-E11F-B810-59E2462E65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0944" y="1287780"/>
            <a:ext cx="9875520" cy="4831611"/>
          </a:xfrm>
        </p:spPr>
      </p:pic>
      <p:sp>
        <p:nvSpPr>
          <p:cNvPr id="7" name="TextBox 6">
            <a:extLst>
              <a:ext uri="{FF2B5EF4-FFF2-40B4-BE49-F238E27FC236}">
                <a16:creationId xmlns:a16="http://schemas.microsoft.com/office/drawing/2014/main" id="{5D35F4F2-FE1A-884E-9BF5-2EB80275A5BD}"/>
              </a:ext>
            </a:extLst>
          </p:cNvPr>
          <p:cNvSpPr txBox="1"/>
          <p:nvPr/>
        </p:nvSpPr>
        <p:spPr>
          <a:xfrm>
            <a:off x="5728581" y="2641877"/>
            <a:ext cx="6097508" cy="1754326"/>
          </a:xfrm>
          <a:prstGeom prst="rect">
            <a:avLst/>
          </a:prstGeom>
          <a:noFill/>
        </p:spPr>
        <p:txBody>
          <a:bodyPr wrap="square">
            <a:spAutoFit/>
          </a:bodyPr>
          <a:lstStyle/>
          <a:p>
            <a:r>
              <a:rPr lang="en-US" dirty="0"/>
              <a:t>These corridors are where we improve everything with better sidewalks, smarter signalized intersections, reliable transit service every 15 minutes or better, and improve safety conditions. They form the backbone of bus rapid transit network, and their design will be determined with additional community input with neighborhoods in mind. </a:t>
            </a:r>
          </a:p>
        </p:txBody>
      </p:sp>
    </p:spTree>
    <p:extLst>
      <p:ext uri="{BB962C8B-B14F-4D97-AF65-F5344CB8AC3E}">
        <p14:creationId xmlns:p14="http://schemas.microsoft.com/office/powerpoint/2010/main" val="493035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6F85C-81C4-710A-2738-55F60597CBCC}"/>
              </a:ext>
            </a:extLst>
          </p:cNvPr>
          <p:cNvSpPr>
            <a:spLocks noGrp="1"/>
          </p:cNvSpPr>
          <p:nvPr>
            <p:ph type="title"/>
          </p:nvPr>
        </p:nvSpPr>
        <p:spPr>
          <a:xfrm>
            <a:off x="953782" y="304409"/>
            <a:ext cx="9875520" cy="1356360"/>
          </a:xfrm>
        </p:spPr>
        <p:txBody>
          <a:bodyPr/>
          <a:lstStyle/>
          <a:p>
            <a:r>
              <a:rPr lang="en-US" dirty="0"/>
              <a:t>Complete Streets</a:t>
            </a:r>
          </a:p>
        </p:txBody>
      </p:sp>
      <p:pic>
        <p:nvPicPr>
          <p:cNvPr id="5" name="Content Placeholder 4" descr="A map of a country&#10;&#10;Description automatically generated">
            <a:extLst>
              <a:ext uri="{FF2B5EF4-FFF2-40B4-BE49-F238E27FC236}">
                <a16:creationId xmlns:a16="http://schemas.microsoft.com/office/drawing/2014/main" id="{1DB2D345-4EC9-496E-F947-45160587E6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1688" y="1335661"/>
            <a:ext cx="8459709" cy="5157214"/>
          </a:xfrm>
        </p:spPr>
      </p:pic>
      <p:sp>
        <p:nvSpPr>
          <p:cNvPr id="7" name="TextBox 6">
            <a:extLst>
              <a:ext uri="{FF2B5EF4-FFF2-40B4-BE49-F238E27FC236}">
                <a16:creationId xmlns:a16="http://schemas.microsoft.com/office/drawing/2014/main" id="{C7C9D673-9756-A704-5A4A-694E823C6CB0}"/>
              </a:ext>
            </a:extLst>
          </p:cNvPr>
          <p:cNvSpPr txBox="1"/>
          <p:nvPr/>
        </p:nvSpPr>
        <p:spPr>
          <a:xfrm>
            <a:off x="6998328" y="3342237"/>
            <a:ext cx="4710065" cy="2308324"/>
          </a:xfrm>
          <a:prstGeom prst="rect">
            <a:avLst/>
          </a:prstGeom>
          <a:noFill/>
        </p:spPr>
        <p:txBody>
          <a:bodyPr wrap="square">
            <a:spAutoFit/>
          </a:bodyPr>
          <a:lstStyle/>
          <a:p>
            <a:r>
              <a:rPr lang="en-US" dirty="0"/>
              <a:t>These streets are where we expand mobility options and safety at the same time. These areas have been identified as priorities for sidewalks, bikeways, and safety improvements. They include some locations where we have more serious injuries and fatalities on our streets. Their design will be determined with additional community input. </a:t>
            </a:r>
          </a:p>
        </p:txBody>
      </p:sp>
    </p:spTree>
    <p:extLst>
      <p:ext uri="{BB962C8B-B14F-4D97-AF65-F5344CB8AC3E}">
        <p14:creationId xmlns:p14="http://schemas.microsoft.com/office/powerpoint/2010/main" val="2758375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00924-414C-576A-B3A4-6829919A725C}"/>
              </a:ext>
            </a:extLst>
          </p:cNvPr>
          <p:cNvSpPr>
            <a:spLocks noGrp="1"/>
          </p:cNvSpPr>
          <p:nvPr>
            <p:ph type="title"/>
          </p:nvPr>
        </p:nvSpPr>
        <p:spPr>
          <a:xfrm>
            <a:off x="1015780" y="0"/>
            <a:ext cx="2771114" cy="1325563"/>
          </a:xfrm>
        </p:spPr>
        <p:txBody>
          <a:bodyPr/>
          <a:lstStyle/>
          <a:p>
            <a:r>
              <a:rPr lang="en-US" dirty="0"/>
              <a:t>Sidewalks</a:t>
            </a:r>
          </a:p>
        </p:txBody>
      </p:sp>
      <p:pic>
        <p:nvPicPr>
          <p:cNvPr id="9" name="Content Placeholder 8" descr="A map of a country&#10;&#10;Description automatically generated">
            <a:extLst>
              <a:ext uri="{FF2B5EF4-FFF2-40B4-BE49-F238E27FC236}">
                <a16:creationId xmlns:a16="http://schemas.microsoft.com/office/drawing/2014/main" id="{74C6FDB4-A84A-4D76-F6B3-0562FBB39E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8775" y="816809"/>
            <a:ext cx="8347766" cy="5784015"/>
          </a:xfrm>
        </p:spPr>
      </p:pic>
      <p:sp>
        <p:nvSpPr>
          <p:cNvPr id="3" name="TextBox 2">
            <a:extLst>
              <a:ext uri="{FF2B5EF4-FFF2-40B4-BE49-F238E27FC236}">
                <a16:creationId xmlns:a16="http://schemas.microsoft.com/office/drawing/2014/main" id="{D3E1CAFB-32F0-9168-E60C-B916001D0616}"/>
              </a:ext>
            </a:extLst>
          </p:cNvPr>
          <p:cNvSpPr txBox="1"/>
          <p:nvPr/>
        </p:nvSpPr>
        <p:spPr>
          <a:xfrm>
            <a:off x="7255975" y="5307410"/>
            <a:ext cx="3949574" cy="923330"/>
          </a:xfrm>
          <a:prstGeom prst="rect">
            <a:avLst/>
          </a:prstGeom>
          <a:noFill/>
        </p:spPr>
        <p:txBody>
          <a:bodyPr wrap="square">
            <a:spAutoFit/>
          </a:bodyPr>
          <a:lstStyle/>
          <a:p>
            <a:r>
              <a:rPr lang="en-US" dirty="0"/>
              <a:t>These are proposed new sidewalks identified in the Choose How You Move Transportation Improvement Program.</a:t>
            </a:r>
          </a:p>
        </p:txBody>
      </p:sp>
    </p:spTree>
    <p:extLst>
      <p:ext uri="{BB962C8B-B14F-4D97-AF65-F5344CB8AC3E}">
        <p14:creationId xmlns:p14="http://schemas.microsoft.com/office/powerpoint/2010/main" val="3239736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9EF2E-9DD2-E1C5-299A-A7F2456AE26C}"/>
              </a:ext>
            </a:extLst>
          </p:cNvPr>
          <p:cNvSpPr>
            <a:spLocks noGrp="1"/>
          </p:cNvSpPr>
          <p:nvPr>
            <p:ph type="title"/>
          </p:nvPr>
        </p:nvSpPr>
        <p:spPr>
          <a:xfrm>
            <a:off x="1158240" y="274590"/>
            <a:ext cx="9875520" cy="1356360"/>
          </a:xfrm>
        </p:spPr>
        <p:txBody>
          <a:bodyPr/>
          <a:lstStyle/>
          <a:p>
            <a:r>
              <a:rPr lang="en-US" dirty="0"/>
              <a:t>Frequent Network</a:t>
            </a:r>
          </a:p>
        </p:txBody>
      </p:sp>
      <p:pic>
        <p:nvPicPr>
          <p:cNvPr id="5" name="Content Placeholder 4" descr="A map of a city&#10;&#10;Description automatically generated">
            <a:extLst>
              <a:ext uri="{FF2B5EF4-FFF2-40B4-BE49-F238E27FC236}">
                <a16:creationId xmlns:a16="http://schemas.microsoft.com/office/drawing/2014/main" id="{DC019A6B-AB23-5994-F70D-86471A7643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4376" y="1269042"/>
            <a:ext cx="8543248" cy="5314368"/>
          </a:xfrm>
        </p:spPr>
      </p:pic>
      <p:sp>
        <p:nvSpPr>
          <p:cNvPr id="7" name="TextBox 6">
            <a:extLst>
              <a:ext uri="{FF2B5EF4-FFF2-40B4-BE49-F238E27FC236}">
                <a16:creationId xmlns:a16="http://schemas.microsoft.com/office/drawing/2014/main" id="{781BFA37-1BBF-1E63-3FB6-FBAF59DFB7EA}"/>
              </a:ext>
            </a:extLst>
          </p:cNvPr>
          <p:cNvSpPr txBox="1"/>
          <p:nvPr/>
        </p:nvSpPr>
        <p:spPr>
          <a:xfrm>
            <a:off x="7007382" y="2840152"/>
            <a:ext cx="3949574" cy="1754326"/>
          </a:xfrm>
          <a:prstGeom prst="rect">
            <a:avLst/>
          </a:prstGeom>
          <a:noFill/>
        </p:spPr>
        <p:txBody>
          <a:bodyPr wrap="square">
            <a:spAutoFit/>
          </a:bodyPr>
          <a:lstStyle/>
          <a:p>
            <a:r>
              <a:rPr lang="en-US" dirty="0"/>
              <a:t>These are proposed bus service routes in the Choose How You Move Transportation Improvement Program with increased frequency to 15 minutes or better during the day and operate 24/7. </a:t>
            </a:r>
          </a:p>
        </p:txBody>
      </p:sp>
    </p:spTree>
    <p:extLst>
      <p:ext uri="{BB962C8B-B14F-4D97-AF65-F5344CB8AC3E}">
        <p14:creationId xmlns:p14="http://schemas.microsoft.com/office/powerpoint/2010/main" val="3685317591"/>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1883</TotalTime>
  <Words>438</Words>
  <Application>Microsoft Office PowerPoint</Application>
  <PresentationFormat>Widescreen</PresentationFormat>
  <Paragraphs>41</Paragraphs>
  <Slides>14</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8" baseType="lpstr">
      <vt:lpstr>Corbel</vt:lpstr>
      <vt:lpstr>system-ui</vt:lpstr>
      <vt:lpstr>Basis</vt:lpstr>
      <vt:lpstr>Macro-Enabled Worksheet</vt:lpstr>
      <vt:lpstr> Davidson County: A Data-Driven Guide for Future Homebuyers</vt:lpstr>
      <vt:lpstr>Motivation</vt:lpstr>
      <vt:lpstr>How does Nashville Commute?</vt:lpstr>
      <vt:lpstr>Metropolitan Transit Ordinance Vote 2024</vt:lpstr>
      <vt:lpstr>What is the Transportation Improvement Plan?</vt:lpstr>
      <vt:lpstr>All Access Corridors</vt:lpstr>
      <vt:lpstr>Complete Streets</vt:lpstr>
      <vt:lpstr>Sidewalks</vt:lpstr>
      <vt:lpstr>Frequent Network</vt:lpstr>
      <vt:lpstr>Local Service Improvement</vt:lpstr>
      <vt:lpstr>New Connector</vt:lpstr>
      <vt:lpstr>Express Service Routes</vt:lpstr>
      <vt:lpstr>New Routes</vt:lpstr>
      <vt:lpstr>Interactive Maps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Jaime Garcia</dc:creator>
  <cp:lastModifiedBy>Jaime Garcia</cp:lastModifiedBy>
  <cp:revision>7</cp:revision>
  <dcterms:created xsi:type="dcterms:W3CDTF">2024-12-11T17:11:10Z</dcterms:created>
  <dcterms:modified xsi:type="dcterms:W3CDTF">2024-12-18T04:26:52Z</dcterms:modified>
</cp:coreProperties>
</file>