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57" r:id="rId5"/>
    <p:sldId id="258"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94660"/>
  </p:normalViewPr>
  <p:slideViewPr>
    <p:cSldViewPr snapToGrid="0">
      <p:cViewPr varScale="1">
        <p:scale>
          <a:sx n="106" d="100"/>
          <a:sy n="106" d="100"/>
        </p:scale>
        <p:origin x="8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D1D20-6E2A-CE04-9902-2E62720A5F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57442E-1B30-0315-9AFB-A2572856EE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6C4CF7-A6C9-44E7-7CDE-7A61CA112D8A}"/>
              </a:ext>
            </a:extLst>
          </p:cNvPr>
          <p:cNvSpPr>
            <a:spLocks noGrp="1"/>
          </p:cNvSpPr>
          <p:nvPr>
            <p:ph type="dt" sz="half" idx="10"/>
          </p:nvPr>
        </p:nvSpPr>
        <p:spPr/>
        <p:txBody>
          <a:bodyPr/>
          <a:lstStyle/>
          <a:p>
            <a:fld id="{4496AEDF-3A3F-4CA9-99A7-FAD98730B112}" type="datetimeFigureOut">
              <a:rPr lang="en-US" smtClean="0"/>
              <a:t>12/11/2024</a:t>
            </a:fld>
            <a:endParaRPr lang="en-US"/>
          </a:p>
        </p:txBody>
      </p:sp>
      <p:sp>
        <p:nvSpPr>
          <p:cNvPr id="5" name="Footer Placeholder 4">
            <a:extLst>
              <a:ext uri="{FF2B5EF4-FFF2-40B4-BE49-F238E27FC236}">
                <a16:creationId xmlns:a16="http://schemas.microsoft.com/office/drawing/2014/main" id="{33F94167-DB4E-7B0E-EDC3-95E7F42329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0DDA27-45CF-FF4B-B157-29CE8639A9CF}"/>
              </a:ext>
            </a:extLst>
          </p:cNvPr>
          <p:cNvSpPr>
            <a:spLocks noGrp="1"/>
          </p:cNvSpPr>
          <p:nvPr>
            <p:ph type="sldNum" sz="quarter" idx="12"/>
          </p:nvPr>
        </p:nvSpPr>
        <p:spPr/>
        <p:txBody>
          <a:bodyPr/>
          <a:lstStyle/>
          <a:p>
            <a:fld id="{C2BF2777-BDA9-42E6-9BD6-FFF43ADBC75D}" type="slidenum">
              <a:rPr lang="en-US" smtClean="0"/>
              <a:t>‹#›</a:t>
            </a:fld>
            <a:endParaRPr lang="en-US"/>
          </a:p>
        </p:txBody>
      </p:sp>
    </p:spTree>
    <p:extLst>
      <p:ext uri="{BB962C8B-B14F-4D97-AF65-F5344CB8AC3E}">
        <p14:creationId xmlns:p14="http://schemas.microsoft.com/office/powerpoint/2010/main" val="3148468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DE643-2A6B-FB76-CA41-A94D886B52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67D5B4-1945-6EBF-CFE0-C93C607D30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A9D41A-60F8-4D15-A892-D675C77A8843}"/>
              </a:ext>
            </a:extLst>
          </p:cNvPr>
          <p:cNvSpPr>
            <a:spLocks noGrp="1"/>
          </p:cNvSpPr>
          <p:nvPr>
            <p:ph type="dt" sz="half" idx="10"/>
          </p:nvPr>
        </p:nvSpPr>
        <p:spPr/>
        <p:txBody>
          <a:bodyPr/>
          <a:lstStyle/>
          <a:p>
            <a:fld id="{4496AEDF-3A3F-4CA9-99A7-FAD98730B112}" type="datetimeFigureOut">
              <a:rPr lang="en-US" smtClean="0"/>
              <a:t>12/11/2024</a:t>
            </a:fld>
            <a:endParaRPr lang="en-US"/>
          </a:p>
        </p:txBody>
      </p:sp>
      <p:sp>
        <p:nvSpPr>
          <p:cNvPr id="5" name="Footer Placeholder 4">
            <a:extLst>
              <a:ext uri="{FF2B5EF4-FFF2-40B4-BE49-F238E27FC236}">
                <a16:creationId xmlns:a16="http://schemas.microsoft.com/office/drawing/2014/main" id="{B3B05A5E-2DC0-A434-676E-B47D50F25B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0422ED-0F2A-A64B-2670-6A171B06D066}"/>
              </a:ext>
            </a:extLst>
          </p:cNvPr>
          <p:cNvSpPr>
            <a:spLocks noGrp="1"/>
          </p:cNvSpPr>
          <p:nvPr>
            <p:ph type="sldNum" sz="quarter" idx="12"/>
          </p:nvPr>
        </p:nvSpPr>
        <p:spPr/>
        <p:txBody>
          <a:bodyPr/>
          <a:lstStyle/>
          <a:p>
            <a:fld id="{C2BF2777-BDA9-42E6-9BD6-FFF43ADBC75D}" type="slidenum">
              <a:rPr lang="en-US" smtClean="0"/>
              <a:t>‹#›</a:t>
            </a:fld>
            <a:endParaRPr lang="en-US"/>
          </a:p>
        </p:txBody>
      </p:sp>
    </p:spTree>
    <p:extLst>
      <p:ext uri="{BB962C8B-B14F-4D97-AF65-F5344CB8AC3E}">
        <p14:creationId xmlns:p14="http://schemas.microsoft.com/office/powerpoint/2010/main" val="403101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EE63E7-4D9C-07E9-6259-14CC777110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64277B-FE2F-1B2D-ADF1-65C9DB09ED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4FA4B0-588A-1D07-61A0-E5D563816870}"/>
              </a:ext>
            </a:extLst>
          </p:cNvPr>
          <p:cNvSpPr>
            <a:spLocks noGrp="1"/>
          </p:cNvSpPr>
          <p:nvPr>
            <p:ph type="dt" sz="half" idx="10"/>
          </p:nvPr>
        </p:nvSpPr>
        <p:spPr/>
        <p:txBody>
          <a:bodyPr/>
          <a:lstStyle/>
          <a:p>
            <a:fld id="{4496AEDF-3A3F-4CA9-99A7-FAD98730B112}" type="datetimeFigureOut">
              <a:rPr lang="en-US" smtClean="0"/>
              <a:t>12/11/2024</a:t>
            </a:fld>
            <a:endParaRPr lang="en-US"/>
          </a:p>
        </p:txBody>
      </p:sp>
      <p:sp>
        <p:nvSpPr>
          <p:cNvPr id="5" name="Footer Placeholder 4">
            <a:extLst>
              <a:ext uri="{FF2B5EF4-FFF2-40B4-BE49-F238E27FC236}">
                <a16:creationId xmlns:a16="http://schemas.microsoft.com/office/drawing/2014/main" id="{058443E4-B571-BDC7-4ED3-F07621117D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E4422B-617D-4DE6-FB2C-8BFB9E9C978E}"/>
              </a:ext>
            </a:extLst>
          </p:cNvPr>
          <p:cNvSpPr>
            <a:spLocks noGrp="1"/>
          </p:cNvSpPr>
          <p:nvPr>
            <p:ph type="sldNum" sz="quarter" idx="12"/>
          </p:nvPr>
        </p:nvSpPr>
        <p:spPr/>
        <p:txBody>
          <a:bodyPr/>
          <a:lstStyle/>
          <a:p>
            <a:fld id="{C2BF2777-BDA9-42E6-9BD6-FFF43ADBC75D}" type="slidenum">
              <a:rPr lang="en-US" smtClean="0"/>
              <a:t>‹#›</a:t>
            </a:fld>
            <a:endParaRPr lang="en-US"/>
          </a:p>
        </p:txBody>
      </p:sp>
    </p:spTree>
    <p:extLst>
      <p:ext uri="{BB962C8B-B14F-4D97-AF65-F5344CB8AC3E}">
        <p14:creationId xmlns:p14="http://schemas.microsoft.com/office/powerpoint/2010/main" val="1489850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5813D-0CCA-80B6-4093-4AE1D52285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62600C-8DEC-CFF2-783D-9AB0D2D67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6E030-129A-2145-65D5-10A79DC832FA}"/>
              </a:ext>
            </a:extLst>
          </p:cNvPr>
          <p:cNvSpPr>
            <a:spLocks noGrp="1"/>
          </p:cNvSpPr>
          <p:nvPr>
            <p:ph type="dt" sz="half" idx="10"/>
          </p:nvPr>
        </p:nvSpPr>
        <p:spPr/>
        <p:txBody>
          <a:bodyPr/>
          <a:lstStyle/>
          <a:p>
            <a:fld id="{4496AEDF-3A3F-4CA9-99A7-FAD98730B112}" type="datetimeFigureOut">
              <a:rPr lang="en-US" smtClean="0"/>
              <a:t>12/11/2024</a:t>
            </a:fld>
            <a:endParaRPr lang="en-US"/>
          </a:p>
        </p:txBody>
      </p:sp>
      <p:sp>
        <p:nvSpPr>
          <p:cNvPr id="5" name="Footer Placeholder 4">
            <a:extLst>
              <a:ext uri="{FF2B5EF4-FFF2-40B4-BE49-F238E27FC236}">
                <a16:creationId xmlns:a16="http://schemas.microsoft.com/office/drawing/2014/main" id="{3314E1B3-8D5A-EBA8-D821-B2FAD0E113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B0B18C-B90F-1AE6-EAEA-C35D7846C649}"/>
              </a:ext>
            </a:extLst>
          </p:cNvPr>
          <p:cNvSpPr>
            <a:spLocks noGrp="1"/>
          </p:cNvSpPr>
          <p:nvPr>
            <p:ph type="sldNum" sz="quarter" idx="12"/>
          </p:nvPr>
        </p:nvSpPr>
        <p:spPr/>
        <p:txBody>
          <a:bodyPr/>
          <a:lstStyle/>
          <a:p>
            <a:fld id="{C2BF2777-BDA9-42E6-9BD6-FFF43ADBC75D}" type="slidenum">
              <a:rPr lang="en-US" smtClean="0"/>
              <a:t>‹#›</a:t>
            </a:fld>
            <a:endParaRPr lang="en-US"/>
          </a:p>
        </p:txBody>
      </p:sp>
    </p:spTree>
    <p:extLst>
      <p:ext uri="{BB962C8B-B14F-4D97-AF65-F5344CB8AC3E}">
        <p14:creationId xmlns:p14="http://schemas.microsoft.com/office/powerpoint/2010/main" val="2306219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5B708-7976-DBCC-F516-E4B33EFBD4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74B658-0402-D13D-5A8D-34BF2E0E59D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F3DC65-51F4-8EFD-AC1B-69D80A649A51}"/>
              </a:ext>
            </a:extLst>
          </p:cNvPr>
          <p:cNvSpPr>
            <a:spLocks noGrp="1"/>
          </p:cNvSpPr>
          <p:nvPr>
            <p:ph type="dt" sz="half" idx="10"/>
          </p:nvPr>
        </p:nvSpPr>
        <p:spPr/>
        <p:txBody>
          <a:bodyPr/>
          <a:lstStyle/>
          <a:p>
            <a:fld id="{4496AEDF-3A3F-4CA9-99A7-FAD98730B112}" type="datetimeFigureOut">
              <a:rPr lang="en-US" smtClean="0"/>
              <a:t>12/11/2024</a:t>
            </a:fld>
            <a:endParaRPr lang="en-US"/>
          </a:p>
        </p:txBody>
      </p:sp>
      <p:sp>
        <p:nvSpPr>
          <p:cNvPr id="5" name="Footer Placeholder 4">
            <a:extLst>
              <a:ext uri="{FF2B5EF4-FFF2-40B4-BE49-F238E27FC236}">
                <a16:creationId xmlns:a16="http://schemas.microsoft.com/office/drawing/2014/main" id="{3783FAA2-22D3-E545-47BF-A36DA4C999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BB9487-41D5-9BB4-5567-43B2E6ADE54E}"/>
              </a:ext>
            </a:extLst>
          </p:cNvPr>
          <p:cNvSpPr>
            <a:spLocks noGrp="1"/>
          </p:cNvSpPr>
          <p:nvPr>
            <p:ph type="sldNum" sz="quarter" idx="12"/>
          </p:nvPr>
        </p:nvSpPr>
        <p:spPr/>
        <p:txBody>
          <a:bodyPr/>
          <a:lstStyle/>
          <a:p>
            <a:fld id="{C2BF2777-BDA9-42E6-9BD6-FFF43ADBC75D}" type="slidenum">
              <a:rPr lang="en-US" smtClean="0"/>
              <a:t>‹#›</a:t>
            </a:fld>
            <a:endParaRPr lang="en-US"/>
          </a:p>
        </p:txBody>
      </p:sp>
    </p:spTree>
    <p:extLst>
      <p:ext uri="{BB962C8B-B14F-4D97-AF65-F5344CB8AC3E}">
        <p14:creationId xmlns:p14="http://schemas.microsoft.com/office/powerpoint/2010/main" val="335826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3EB4-AFAF-DC84-280C-D535193036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FBACFA-9521-6AFE-78D5-68A016E3CC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2D38F6-7419-FFD0-6A19-F81A0647C5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65802A-F415-9BCE-4CE3-FCD7255A58BD}"/>
              </a:ext>
            </a:extLst>
          </p:cNvPr>
          <p:cNvSpPr>
            <a:spLocks noGrp="1"/>
          </p:cNvSpPr>
          <p:nvPr>
            <p:ph type="dt" sz="half" idx="10"/>
          </p:nvPr>
        </p:nvSpPr>
        <p:spPr/>
        <p:txBody>
          <a:bodyPr/>
          <a:lstStyle/>
          <a:p>
            <a:fld id="{4496AEDF-3A3F-4CA9-99A7-FAD98730B112}" type="datetimeFigureOut">
              <a:rPr lang="en-US" smtClean="0"/>
              <a:t>12/11/2024</a:t>
            </a:fld>
            <a:endParaRPr lang="en-US"/>
          </a:p>
        </p:txBody>
      </p:sp>
      <p:sp>
        <p:nvSpPr>
          <p:cNvPr id="6" name="Footer Placeholder 5">
            <a:extLst>
              <a:ext uri="{FF2B5EF4-FFF2-40B4-BE49-F238E27FC236}">
                <a16:creationId xmlns:a16="http://schemas.microsoft.com/office/drawing/2014/main" id="{4D901FFB-D028-F51D-5DE7-027E51E40F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AD7910-FCD1-CD65-827C-A67B168CA7A6}"/>
              </a:ext>
            </a:extLst>
          </p:cNvPr>
          <p:cNvSpPr>
            <a:spLocks noGrp="1"/>
          </p:cNvSpPr>
          <p:nvPr>
            <p:ph type="sldNum" sz="quarter" idx="12"/>
          </p:nvPr>
        </p:nvSpPr>
        <p:spPr/>
        <p:txBody>
          <a:bodyPr/>
          <a:lstStyle/>
          <a:p>
            <a:fld id="{C2BF2777-BDA9-42E6-9BD6-FFF43ADBC75D}" type="slidenum">
              <a:rPr lang="en-US" smtClean="0"/>
              <a:t>‹#›</a:t>
            </a:fld>
            <a:endParaRPr lang="en-US"/>
          </a:p>
        </p:txBody>
      </p:sp>
    </p:spTree>
    <p:extLst>
      <p:ext uri="{BB962C8B-B14F-4D97-AF65-F5344CB8AC3E}">
        <p14:creationId xmlns:p14="http://schemas.microsoft.com/office/powerpoint/2010/main" val="361918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838A3-F12B-416F-D35D-CA7B602A91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B801FE-EA57-1F79-932C-A1E64CD707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0238BE-2BA1-B921-9AF6-050F307606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D3C2A0-F3A5-FBB2-8947-83A8F0F6E9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DB4586-2D7C-5E52-18D9-5C044F694D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3D1CAA-AB28-7598-6349-99334E8C4518}"/>
              </a:ext>
            </a:extLst>
          </p:cNvPr>
          <p:cNvSpPr>
            <a:spLocks noGrp="1"/>
          </p:cNvSpPr>
          <p:nvPr>
            <p:ph type="dt" sz="half" idx="10"/>
          </p:nvPr>
        </p:nvSpPr>
        <p:spPr/>
        <p:txBody>
          <a:bodyPr/>
          <a:lstStyle/>
          <a:p>
            <a:fld id="{4496AEDF-3A3F-4CA9-99A7-FAD98730B112}" type="datetimeFigureOut">
              <a:rPr lang="en-US" smtClean="0"/>
              <a:t>12/11/2024</a:t>
            </a:fld>
            <a:endParaRPr lang="en-US"/>
          </a:p>
        </p:txBody>
      </p:sp>
      <p:sp>
        <p:nvSpPr>
          <p:cNvPr id="8" name="Footer Placeholder 7">
            <a:extLst>
              <a:ext uri="{FF2B5EF4-FFF2-40B4-BE49-F238E27FC236}">
                <a16:creationId xmlns:a16="http://schemas.microsoft.com/office/drawing/2014/main" id="{AAF5288D-BB5D-79C1-CA40-02CC6CCEAE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E4DAF1-4D50-6E9E-2917-9CCC4A2A8A62}"/>
              </a:ext>
            </a:extLst>
          </p:cNvPr>
          <p:cNvSpPr>
            <a:spLocks noGrp="1"/>
          </p:cNvSpPr>
          <p:nvPr>
            <p:ph type="sldNum" sz="quarter" idx="12"/>
          </p:nvPr>
        </p:nvSpPr>
        <p:spPr/>
        <p:txBody>
          <a:bodyPr/>
          <a:lstStyle/>
          <a:p>
            <a:fld id="{C2BF2777-BDA9-42E6-9BD6-FFF43ADBC75D}" type="slidenum">
              <a:rPr lang="en-US" smtClean="0"/>
              <a:t>‹#›</a:t>
            </a:fld>
            <a:endParaRPr lang="en-US"/>
          </a:p>
        </p:txBody>
      </p:sp>
    </p:spTree>
    <p:extLst>
      <p:ext uri="{BB962C8B-B14F-4D97-AF65-F5344CB8AC3E}">
        <p14:creationId xmlns:p14="http://schemas.microsoft.com/office/powerpoint/2010/main" val="292458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AB03-E090-63ED-B54E-3058CA9C1D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2677BB-08BE-BCC3-79CD-412EE7D74010}"/>
              </a:ext>
            </a:extLst>
          </p:cNvPr>
          <p:cNvSpPr>
            <a:spLocks noGrp="1"/>
          </p:cNvSpPr>
          <p:nvPr>
            <p:ph type="dt" sz="half" idx="10"/>
          </p:nvPr>
        </p:nvSpPr>
        <p:spPr/>
        <p:txBody>
          <a:bodyPr/>
          <a:lstStyle/>
          <a:p>
            <a:fld id="{4496AEDF-3A3F-4CA9-99A7-FAD98730B112}" type="datetimeFigureOut">
              <a:rPr lang="en-US" smtClean="0"/>
              <a:t>12/11/2024</a:t>
            </a:fld>
            <a:endParaRPr lang="en-US"/>
          </a:p>
        </p:txBody>
      </p:sp>
      <p:sp>
        <p:nvSpPr>
          <p:cNvPr id="4" name="Footer Placeholder 3">
            <a:extLst>
              <a:ext uri="{FF2B5EF4-FFF2-40B4-BE49-F238E27FC236}">
                <a16:creationId xmlns:a16="http://schemas.microsoft.com/office/drawing/2014/main" id="{7F0683B8-7C8B-CE6F-6053-4A78FB88ED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197AE9-AD42-4147-A518-988237C300EC}"/>
              </a:ext>
            </a:extLst>
          </p:cNvPr>
          <p:cNvSpPr>
            <a:spLocks noGrp="1"/>
          </p:cNvSpPr>
          <p:nvPr>
            <p:ph type="sldNum" sz="quarter" idx="12"/>
          </p:nvPr>
        </p:nvSpPr>
        <p:spPr/>
        <p:txBody>
          <a:bodyPr/>
          <a:lstStyle/>
          <a:p>
            <a:fld id="{C2BF2777-BDA9-42E6-9BD6-FFF43ADBC75D}" type="slidenum">
              <a:rPr lang="en-US" smtClean="0"/>
              <a:t>‹#›</a:t>
            </a:fld>
            <a:endParaRPr lang="en-US"/>
          </a:p>
        </p:txBody>
      </p:sp>
    </p:spTree>
    <p:extLst>
      <p:ext uri="{BB962C8B-B14F-4D97-AF65-F5344CB8AC3E}">
        <p14:creationId xmlns:p14="http://schemas.microsoft.com/office/powerpoint/2010/main" val="2051856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8F2D99-DA61-99D3-CB0C-2303B6C4A48B}"/>
              </a:ext>
            </a:extLst>
          </p:cNvPr>
          <p:cNvSpPr>
            <a:spLocks noGrp="1"/>
          </p:cNvSpPr>
          <p:nvPr>
            <p:ph type="dt" sz="half" idx="10"/>
          </p:nvPr>
        </p:nvSpPr>
        <p:spPr/>
        <p:txBody>
          <a:bodyPr/>
          <a:lstStyle/>
          <a:p>
            <a:fld id="{4496AEDF-3A3F-4CA9-99A7-FAD98730B112}" type="datetimeFigureOut">
              <a:rPr lang="en-US" smtClean="0"/>
              <a:t>12/11/2024</a:t>
            </a:fld>
            <a:endParaRPr lang="en-US"/>
          </a:p>
        </p:txBody>
      </p:sp>
      <p:sp>
        <p:nvSpPr>
          <p:cNvPr id="3" name="Footer Placeholder 2">
            <a:extLst>
              <a:ext uri="{FF2B5EF4-FFF2-40B4-BE49-F238E27FC236}">
                <a16:creationId xmlns:a16="http://schemas.microsoft.com/office/drawing/2014/main" id="{FF533C4F-11A5-E5D2-E31F-BAED5F335D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4379BA-217E-AD79-E1DC-DA5FC7E83026}"/>
              </a:ext>
            </a:extLst>
          </p:cNvPr>
          <p:cNvSpPr>
            <a:spLocks noGrp="1"/>
          </p:cNvSpPr>
          <p:nvPr>
            <p:ph type="sldNum" sz="quarter" idx="12"/>
          </p:nvPr>
        </p:nvSpPr>
        <p:spPr/>
        <p:txBody>
          <a:bodyPr/>
          <a:lstStyle/>
          <a:p>
            <a:fld id="{C2BF2777-BDA9-42E6-9BD6-FFF43ADBC75D}" type="slidenum">
              <a:rPr lang="en-US" smtClean="0"/>
              <a:t>‹#›</a:t>
            </a:fld>
            <a:endParaRPr lang="en-US"/>
          </a:p>
        </p:txBody>
      </p:sp>
    </p:spTree>
    <p:extLst>
      <p:ext uri="{BB962C8B-B14F-4D97-AF65-F5344CB8AC3E}">
        <p14:creationId xmlns:p14="http://schemas.microsoft.com/office/powerpoint/2010/main" val="3777734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429A6-4CB1-8B5D-40EB-6FA9BCEF85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B3DF69-525A-7090-6519-266597F648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38BD4-4D9E-39FD-CD89-C43EB5EABB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CB27E7-977E-97A4-A333-C6E03CB5DAD5}"/>
              </a:ext>
            </a:extLst>
          </p:cNvPr>
          <p:cNvSpPr>
            <a:spLocks noGrp="1"/>
          </p:cNvSpPr>
          <p:nvPr>
            <p:ph type="dt" sz="half" idx="10"/>
          </p:nvPr>
        </p:nvSpPr>
        <p:spPr/>
        <p:txBody>
          <a:bodyPr/>
          <a:lstStyle/>
          <a:p>
            <a:fld id="{4496AEDF-3A3F-4CA9-99A7-FAD98730B112}" type="datetimeFigureOut">
              <a:rPr lang="en-US" smtClean="0"/>
              <a:t>12/11/2024</a:t>
            </a:fld>
            <a:endParaRPr lang="en-US"/>
          </a:p>
        </p:txBody>
      </p:sp>
      <p:sp>
        <p:nvSpPr>
          <p:cNvPr id="6" name="Footer Placeholder 5">
            <a:extLst>
              <a:ext uri="{FF2B5EF4-FFF2-40B4-BE49-F238E27FC236}">
                <a16:creationId xmlns:a16="http://schemas.microsoft.com/office/drawing/2014/main" id="{1663B5E9-958D-8CE2-B01F-C1611B6345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71614F-58D6-D8D3-BC48-36A5DCBA1633}"/>
              </a:ext>
            </a:extLst>
          </p:cNvPr>
          <p:cNvSpPr>
            <a:spLocks noGrp="1"/>
          </p:cNvSpPr>
          <p:nvPr>
            <p:ph type="sldNum" sz="quarter" idx="12"/>
          </p:nvPr>
        </p:nvSpPr>
        <p:spPr/>
        <p:txBody>
          <a:bodyPr/>
          <a:lstStyle/>
          <a:p>
            <a:fld id="{C2BF2777-BDA9-42E6-9BD6-FFF43ADBC75D}" type="slidenum">
              <a:rPr lang="en-US" smtClean="0"/>
              <a:t>‹#›</a:t>
            </a:fld>
            <a:endParaRPr lang="en-US"/>
          </a:p>
        </p:txBody>
      </p:sp>
    </p:spTree>
    <p:extLst>
      <p:ext uri="{BB962C8B-B14F-4D97-AF65-F5344CB8AC3E}">
        <p14:creationId xmlns:p14="http://schemas.microsoft.com/office/powerpoint/2010/main" val="329172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E1BC1-99B9-0DAE-C47C-94BE0EF2BF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8EC5DE-64A6-8619-5431-23464A156E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62E9FC-2486-FD96-3015-47A2BFC5E3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5B7EE7-2F4C-0F74-AC59-AAC6045408EF}"/>
              </a:ext>
            </a:extLst>
          </p:cNvPr>
          <p:cNvSpPr>
            <a:spLocks noGrp="1"/>
          </p:cNvSpPr>
          <p:nvPr>
            <p:ph type="dt" sz="half" idx="10"/>
          </p:nvPr>
        </p:nvSpPr>
        <p:spPr/>
        <p:txBody>
          <a:bodyPr/>
          <a:lstStyle/>
          <a:p>
            <a:fld id="{4496AEDF-3A3F-4CA9-99A7-FAD98730B112}" type="datetimeFigureOut">
              <a:rPr lang="en-US" smtClean="0"/>
              <a:t>12/11/2024</a:t>
            </a:fld>
            <a:endParaRPr lang="en-US"/>
          </a:p>
        </p:txBody>
      </p:sp>
      <p:sp>
        <p:nvSpPr>
          <p:cNvPr id="6" name="Footer Placeholder 5">
            <a:extLst>
              <a:ext uri="{FF2B5EF4-FFF2-40B4-BE49-F238E27FC236}">
                <a16:creationId xmlns:a16="http://schemas.microsoft.com/office/drawing/2014/main" id="{C629C4E4-9049-6859-4BA7-06C2A2E7BF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F96CC9-483E-7437-D060-ED1C4294A4CA}"/>
              </a:ext>
            </a:extLst>
          </p:cNvPr>
          <p:cNvSpPr>
            <a:spLocks noGrp="1"/>
          </p:cNvSpPr>
          <p:nvPr>
            <p:ph type="sldNum" sz="quarter" idx="12"/>
          </p:nvPr>
        </p:nvSpPr>
        <p:spPr/>
        <p:txBody>
          <a:bodyPr/>
          <a:lstStyle/>
          <a:p>
            <a:fld id="{C2BF2777-BDA9-42E6-9BD6-FFF43ADBC75D}" type="slidenum">
              <a:rPr lang="en-US" smtClean="0"/>
              <a:t>‹#›</a:t>
            </a:fld>
            <a:endParaRPr lang="en-US"/>
          </a:p>
        </p:txBody>
      </p:sp>
    </p:spTree>
    <p:extLst>
      <p:ext uri="{BB962C8B-B14F-4D97-AF65-F5344CB8AC3E}">
        <p14:creationId xmlns:p14="http://schemas.microsoft.com/office/powerpoint/2010/main" val="1549274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B4B8A6-75B6-72CC-4EC3-5F6A89D6F5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CDE23E-4074-0911-BC0D-D5ADA23B0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1D0F0-0BE5-2D07-E8B5-BD6BD1DA27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496AEDF-3A3F-4CA9-99A7-FAD98730B112}" type="datetimeFigureOut">
              <a:rPr lang="en-US" smtClean="0"/>
              <a:t>12/11/2024</a:t>
            </a:fld>
            <a:endParaRPr lang="en-US"/>
          </a:p>
        </p:txBody>
      </p:sp>
      <p:sp>
        <p:nvSpPr>
          <p:cNvPr id="5" name="Footer Placeholder 4">
            <a:extLst>
              <a:ext uri="{FF2B5EF4-FFF2-40B4-BE49-F238E27FC236}">
                <a16:creationId xmlns:a16="http://schemas.microsoft.com/office/drawing/2014/main" id="{B25281C6-D0B8-5CAC-9C7F-0D90ECB9B4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697B4A2-3E69-40FF-A709-E33F6FC3AE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2BF2777-BDA9-42E6-9BD6-FFF43ADBC75D}" type="slidenum">
              <a:rPr lang="en-US" smtClean="0"/>
              <a:t>‹#›</a:t>
            </a:fld>
            <a:endParaRPr lang="en-US"/>
          </a:p>
        </p:txBody>
      </p:sp>
    </p:spTree>
    <p:extLst>
      <p:ext uri="{BB962C8B-B14F-4D97-AF65-F5344CB8AC3E}">
        <p14:creationId xmlns:p14="http://schemas.microsoft.com/office/powerpoint/2010/main" val="3496312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Excel_Macro-Enabled_Worksheet.xlsm"/><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1939B-B5EB-8DCC-A92B-054B0F4E0B07}"/>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67B98828-A994-7F40-DADE-31FB1B39891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77656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00924-414C-576A-B3A4-6829919A725C}"/>
              </a:ext>
            </a:extLst>
          </p:cNvPr>
          <p:cNvSpPr>
            <a:spLocks noGrp="1"/>
          </p:cNvSpPr>
          <p:nvPr>
            <p:ph type="title"/>
          </p:nvPr>
        </p:nvSpPr>
        <p:spPr>
          <a:xfrm>
            <a:off x="796705" y="-344802"/>
            <a:ext cx="2771114" cy="1325563"/>
          </a:xfrm>
        </p:spPr>
        <p:txBody>
          <a:bodyPr/>
          <a:lstStyle/>
          <a:p>
            <a:r>
              <a:rPr lang="en-US" dirty="0"/>
              <a:t>Sidewalks</a:t>
            </a:r>
          </a:p>
        </p:txBody>
      </p:sp>
      <p:pic>
        <p:nvPicPr>
          <p:cNvPr id="9" name="Content Placeholder 8" descr="A map of a country&#10;&#10;Description automatically generated">
            <a:extLst>
              <a:ext uri="{FF2B5EF4-FFF2-40B4-BE49-F238E27FC236}">
                <a16:creationId xmlns:a16="http://schemas.microsoft.com/office/drawing/2014/main" id="{74C6FDB4-A84A-4D76-F6B3-0562FBB39E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8188" y="414994"/>
            <a:ext cx="9298853" cy="6443006"/>
          </a:xfrm>
        </p:spPr>
      </p:pic>
    </p:spTree>
    <p:extLst>
      <p:ext uri="{BB962C8B-B14F-4D97-AF65-F5344CB8AC3E}">
        <p14:creationId xmlns:p14="http://schemas.microsoft.com/office/powerpoint/2010/main" val="323973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9705C-5F9E-E27B-49E6-9DB57935EF72}"/>
              </a:ext>
            </a:extLst>
          </p:cNvPr>
          <p:cNvSpPr>
            <a:spLocks noGrp="1"/>
          </p:cNvSpPr>
          <p:nvPr>
            <p:ph type="title"/>
          </p:nvPr>
        </p:nvSpPr>
        <p:spPr/>
        <p:txBody>
          <a:bodyPr/>
          <a:lstStyle/>
          <a:p>
            <a:endParaRPr lang="en-US"/>
          </a:p>
        </p:txBody>
      </p:sp>
      <p:sp>
        <p:nvSpPr>
          <p:cNvPr id="12" name="Content Placeholder 11">
            <a:extLst>
              <a:ext uri="{FF2B5EF4-FFF2-40B4-BE49-F238E27FC236}">
                <a16:creationId xmlns:a16="http://schemas.microsoft.com/office/drawing/2014/main" id="{A5DCD834-EDCE-73AB-2C97-1A78BDA82C5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9855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4790D-9D1A-4F31-9BFF-BE0C944AFD06}"/>
              </a:ext>
            </a:extLst>
          </p:cNvPr>
          <p:cNvSpPr>
            <a:spLocks noGrp="1"/>
          </p:cNvSpPr>
          <p:nvPr>
            <p:ph type="title"/>
          </p:nvPr>
        </p:nvSpPr>
        <p:spPr/>
        <p:txBody>
          <a:bodyPr/>
          <a:lstStyle/>
          <a:p>
            <a:r>
              <a:rPr lang="en-US" b="0" i="0" dirty="0">
                <a:effectLst/>
                <a:latin typeface="system-ui"/>
              </a:rPr>
              <a:t>Metropolitan Transit Ordinance Vote 2024</a:t>
            </a:r>
            <a:endParaRPr lang="en-US" dirty="0"/>
          </a:p>
        </p:txBody>
      </p:sp>
      <p:graphicFrame>
        <p:nvGraphicFramePr>
          <p:cNvPr id="6" name="Object 5">
            <a:extLst>
              <a:ext uri="{FF2B5EF4-FFF2-40B4-BE49-F238E27FC236}">
                <a16:creationId xmlns:a16="http://schemas.microsoft.com/office/drawing/2014/main" id="{02496C16-8CF6-CEA5-F769-43671B98E210}"/>
              </a:ext>
            </a:extLst>
          </p:cNvPr>
          <p:cNvGraphicFramePr>
            <a:graphicFrameLocks noChangeAspect="1"/>
          </p:cNvGraphicFramePr>
          <p:nvPr>
            <p:extLst>
              <p:ext uri="{D42A27DB-BD31-4B8C-83A1-F6EECF244321}">
                <p14:modId xmlns:p14="http://schemas.microsoft.com/office/powerpoint/2010/main" val="242944647"/>
              </p:ext>
            </p:extLst>
          </p:nvPr>
        </p:nvGraphicFramePr>
        <p:xfrm>
          <a:off x="1185580" y="2693193"/>
          <a:ext cx="4910420" cy="1471613"/>
        </p:xfrm>
        <a:graphic>
          <a:graphicData uri="http://schemas.openxmlformats.org/presentationml/2006/ole">
            <mc:AlternateContent xmlns:mc="http://schemas.openxmlformats.org/markup-compatibility/2006">
              <mc:Choice xmlns:v="urn:schemas-microsoft-com:vml" Requires="v">
                <p:oleObj name="Macro-Enabled Worksheet" r:id="rId2" imgW="1943232" imgH="581058" progId="Excel.SheetMacroEnabled.12">
                  <p:embed/>
                </p:oleObj>
              </mc:Choice>
              <mc:Fallback>
                <p:oleObj name="Macro-Enabled Worksheet" r:id="rId2" imgW="1943232" imgH="581058" progId="Excel.SheetMacroEnabled.12">
                  <p:embed/>
                  <p:pic>
                    <p:nvPicPr>
                      <p:cNvPr id="0" name=""/>
                      <p:cNvPicPr/>
                      <p:nvPr/>
                    </p:nvPicPr>
                    <p:blipFill>
                      <a:blip r:embed="rId3"/>
                      <a:stretch>
                        <a:fillRect/>
                      </a:stretch>
                    </p:blipFill>
                    <p:spPr>
                      <a:xfrm>
                        <a:off x="1185580" y="2693193"/>
                        <a:ext cx="4910420" cy="1471613"/>
                      </a:xfrm>
                      <a:prstGeom prst="rect">
                        <a:avLst/>
                      </a:prstGeom>
                    </p:spPr>
                  </p:pic>
                </p:oleObj>
              </mc:Fallback>
            </mc:AlternateContent>
          </a:graphicData>
        </a:graphic>
      </p:graphicFrame>
      <p:pic>
        <p:nvPicPr>
          <p:cNvPr id="10" name="Content Placeholder 9" descr="A blue and orange pie chart&#10;&#10;Description automatically generated">
            <a:extLst>
              <a:ext uri="{FF2B5EF4-FFF2-40B4-BE49-F238E27FC236}">
                <a16:creationId xmlns:a16="http://schemas.microsoft.com/office/drawing/2014/main" id="{DC58395F-B038-927E-EE77-15DDD3105FA6}"/>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43309" y="1825625"/>
            <a:ext cx="5801784" cy="4351338"/>
          </a:xfrm>
        </p:spPr>
      </p:pic>
    </p:spTree>
    <p:extLst>
      <p:ext uri="{BB962C8B-B14F-4D97-AF65-F5344CB8AC3E}">
        <p14:creationId xmlns:p14="http://schemas.microsoft.com/office/powerpoint/2010/main" val="143176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E33F4-7BEF-D253-90F3-0CF084A18F12}"/>
              </a:ext>
            </a:extLst>
          </p:cNvPr>
          <p:cNvSpPr>
            <a:spLocks noGrp="1"/>
          </p:cNvSpPr>
          <p:nvPr>
            <p:ph type="title"/>
          </p:nvPr>
        </p:nvSpPr>
        <p:spPr/>
        <p:txBody>
          <a:bodyPr/>
          <a:lstStyle/>
          <a:p>
            <a:r>
              <a:rPr lang="en-US" dirty="0"/>
              <a:t>All Access Corridors</a:t>
            </a:r>
          </a:p>
        </p:txBody>
      </p:sp>
      <p:pic>
        <p:nvPicPr>
          <p:cNvPr id="5" name="Content Placeholder 4" descr="A map of a large island&#10;&#10;Description automatically generated">
            <a:extLst>
              <a:ext uri="{FF2B5EF4-FFF2-40B4-BE49-F238E27FC236}">
                <a16:creationId xmlns:a16="http://schemas.microsoft.com/office/drawing/2014/main" id="{199B493C-9E2F-E11F-B810-59E2462E65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9065" y="1825625"/>
            <a:ext cx="8893870" cy="4351338"/>
          </a:xfrm>
        </p:spPr>
      </p:pic>
      <p:sp>
        <p:nvSpPr>
          <p:cNvPr id="7" name="TextBox 6">
            <a:extLst>
              <a:ext uri="{FF2B5EF4-FFF2-40B4-BE49-F238E27FC236}">
                <a16:creationId xmlns:a16="http://schemas.microsoft.com/office/drawing/2014/main" id="{5D35F4F2-FE1A-884E-9BF5-2EB80275A5BD}"/>
              </a:ext>
            </a:extLst>
          </p:cNvPr>
          <p:cNvSpPr txBox="1"/>
          <p:nvPr/>
        </p:nvSpPr>
        <p:spPr>
          <a:xfrm>
            <a:off x="5918704" y="3429000"/>
            <a:ext cx="6097508" cy="2308324"/>
          </a:xfrm>
          <a:prstGeom prst="rect">
            <a:avLst/>
          </a:prstGeom>
          <a:noFill/>
        </p:spPr>
        <p:txBody>
          <a:bodyPr wrap="square">
            <a:spAutoFit/>
          </a:bodyPr>
          <a:lstStyle/>
          <a:p>
            <a:r>
              <a:rPr lang="en-US" dirty="0"/>
              <a:t>Proposed All-Access Corridors are identified in the Choose How You Move Transportation Improvement Program. These corridors are where we improve everything with better sidewalks, smarter signalized intersections, reliable transit service every 15 minutes or better, and improve safety conditions. They form the backbone of bus rapid transit network, and their design will be determined with additional community input with neighborhoods in mind. </a:t>
            </a:r>
          </a:p>
        </p:txBody>
      </p:sp>
    </p:spTree>
    <p:extLst>
      <p:ext uri="{BB962C8B-B14F-4D97-AF65-F5344CB8AC3E}">
        <p14:creationId xmlns:p14="http://schemas.microsoft.com/office/powerpoint/2010/main" val="493035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6F85C-81C4-710A-2738-55F60597CBCC}"/>
              </a:ext>
            </a:extLst>
          </p:cNvPr>
          <p:cNvSpPr>
            <a:spLocks noGrp="1"/>
          </p:cNvSpPr>
          <p:nvPr>
            <p:ph type="title"/>
          </p:nvPr>
        </p:nvSpPr>
        <p:spPr/>
        <p:txBody>
          <a:bodyPr/>
          <a:lstStyle/>
          <a:p>
            <a:r>
              <a:rPr lang="en-US" dirty="0"/>
              <a:t>Complete Streets</a:t>
            </a:r>
          </a:p>
        </p:txBody>
      </p:sp>
      <p:pic>
        <p:nvPicPr>
          <p:cNvPr id="5" name="Content Placeholder 4" descr="A map of a country&#10;&#10;Description automatically generated">
            <a:extLst>
              <a:ext uri="{FF2B5EF4-FFF2-40B4-BE49-F238E27FC236}">
                <a16:creationId xmlns:a16="http://schemas.microsoft.com/office/drawing/2014/main" id="{1DB2D345-4EC9-496E-F947-45160587E6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1688" y="1335661"/>
            <a:ext cx="8459709" cy="5157214"/>
          </a:xfrm>
        </p:spPr>
      </p:pic>
      <p:sp>
        <p:nvSpPr>
          <p:cNvPr id="7" name="TextBox 6">
            <a:extLst>
              <a:ext uri="{FF2B5EF4-FFF2-40B4-BE49-F238E27FC236}">
                <a16:creationId xmlns:a16="http://schemas.microsoft.com/office/drawing/2014/main" id="{C7C9D673-9756-A704-5A4A-694E823C6CB0}"/>
              </a:ext>
            </a:extLst>
          </p:cNvPr>
          <p:cNvSpPr txBox="1"/>
          <p:nvPr/>
        </p:nvSpPr>
        <p:spPr>
          <a:xfrm>
            <a:off x="6998328" y="3342237"/>
            <a:ext cx="4710065" cy="3139321"/>
          </a:xfrm>
          <a:prstGeom prst="rect">
            <a:avLst/>
          </a:prstGeom>
          <a:noFill/>
        </p:spPr>
        <p:txBody>
          <a:bodyPr wrap="square">
            <a:spAutoFit/>
          </a:bodyPr>
          <a:lstStyle/>
          <a:p>
            <a:r>
              <a:rPr lang="en-US" dirty="0"/>
              <a:t>Proposed Complete Streets are identified in the Choose How You Move Transportation Improvement Program. These streets are where we expand mobility options and safety at the same time. These areas have been identified as priorities for sidewalks, bikeways, and safety improvements. They include some locations where we have more serious injuries and fatalities on our streets. Their design will be determined with additional community input. </a:t>
            </a:r>
          </a:p>
        </p:txBody>
      </p:sp>
    </p:spTree>
    <p:extLst>
      <p:ext uri="{BB962C8B-B14F-4D97-AF65-F5344CB8AC3E}">
        <p14:creationId xmlns:p14="http://schemas.microsoft.com/office/powerpoint/2010/main" val="2758375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DD5CC-CDC4-BABE-C14A-6799B28E4624}"/>
              </a:ext>
            </a:extLst>
          </p:cNvPr>
          <p:cNvSpPr>
            <a:spLocks noGrp="1"/>
          </p:cNvSpPr>
          <p:nvPr>
            <p:ph type="title"/>
          </p:nvPr>
        </p:nvSpPr>
        <p:spPr/>
        <p:txBody>
          <a:bodyPr/>
          <a:lstStyle/>
          <a:p>
            <a:r>
              <a:rPr lang="en-US" dirty="0"/>
              <a:t>Express Service Routes</a:t>
            </a:r>
          </a:p>
        </p:txBody>
      </p:sp>
      <p:pic>
        <p:nvPicPr>
          <p:cNvPr id="5" name="Content Placeholder 4" descr="A map of a country&#10;&#10;Description automatically generated">
            <a:extLst>
              <a:ext uri="{FF2B5EF4-FFF2-40B4-BE49-F238E27FC236}">
                <a16:creationId xmlns:a16="http://schemas.microsoft.com/office/drawing/2014/main" id="{F0F87802-F1E0-B7B4-63C4-4A3F924390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21395"/>
            <a:ext cx="9673111" cy="4918531"/>
          </a:xfrm>
        </p:spPr>
      </p:pic>
      <p:sp>
        <p:nvSpPr>
          <p:cNvPr id="7" name="TextBox 6">
            <a:extLst>
              <a:ext uri="{FF2B5EF4-FFF2-40B4-BE49-F238E27FC236}">
                <a16:creationId xmlns:a16="http://schemas.microsoft.com/office/drawing/2014/main" id="{1C3E7358-CDD4-D941-F560-8A15F9E868D4}"/>
              </a:ext>
            </a:extLst>
          </p:cNvPr>
          <p:cNvSpPr txBox="1"/>
          <p:nvPr/>
        </p:nvSpPr>
        <p:spPr>
          <a:xfrm>
            <a:off x="5674755" y="2326801"/>
            <a:ext cx="4737226" cy="1200329"/>
          </a:xfrm>
          <a:prstGeom prst="rect">
            <a:avLst/>
          </a:prstGeom>
          <a:noFill/>
        </p:spPr>
        <p:txBody>
          <a:bodyPr wrap="square">
            <a:spAutoFit/>
          </a:bodyPr>
          <a:lstStyle/>
          <a:p>
            <a:r>
              <a:rPr lang="en-US" dirty="0"/>
              <a:t>These are new express bus service routes in the Choose How You Move Transportation Improvement Program from Park and Rides to Downtown during peak times. </a:t>
            </a:r>
          </a:p>
        </p:txBody>
      </p:sp>
    </p:spTree>
    <p:extLst>
      <p:ext uri="{BB962C8B-B14F-4D97-AF65-F5344CB8AC3E}">
        <p14:creationId xmlns:p14="http://schemas.microsoft.com/office/powerpoint/2010/main" val="1194599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9EF2E-9DD2-E1C5-299A-A7F2456AE26C}"/>
              </a:ext>
            </a:extLst>
          </p:cNvPr>
          <p:cNvSpPr>
            <a:spLocks noGrp="1"/>
          </p:cNvSpPr>
          <p:nvPr>
            <p:ph type="title"/>
          </p:nvPr>
        </p:nvSpPr>
        <p:spPr/>
        <p:txBody>
          <a:bodyPr/>
          <a:lstStyle/>
          <a:p>
            <a:r>
              <a:rPr lang="en-US" dirty="0"/>
              <a:t>Frequent Network</a:t>
            </a:r>
          </a:p>
        </p:txBody>
      </p:sp>
      <p:pic>
        <p:nvPicPr>
          <p:cNvPr id="5" name="Content Placeholder 4" descr="A map of a city&#10;&#10;Description automatically generated">
            <a:extLst>
              <a:ext uri="{FF2B5EF4-FFF2-40B4-BE49-F238E27FC236}">
                <a16:creationId xmlns:a16="http://schemas.microsoft.com/office/drawing/2014/main" id="{DC019A6B-AB23-5994-F70D-86471A7643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4376" y="1269042"/>
            <a:ext cx="8543248" cy="5314368"/>
          </a:xfrm>
        </p:spPr>
      </p:pic>
      <p:sp>
        <p:nvSpPr>
          <p:cNvPr id="7" name="TextBox 6">
            <a:extLst>
              <a:ext uri="{FF2B5EF4-FFF2-40B4-BE49-F238E27FC236}">
                <a16:creationId xmlns:a16="http://schemas.microsoft.com/office/drawing/2014/main" id="{781BFA37-1BBF-1E63-3FB6-FBAF59DFB7EA}"/>
              </a:ext>
            </a:extLst>
          </p:cNvPr>
          <p:cNvSpPr txBox="1"/>
          <p:nvPr/>
        </p:nvSpPr>
        <p:spPr>
          <a:xfrm>
            <a:off x="7007382" y="2840152"/>
            <a:ext cx="3949574" cy="1754326"/>
          </a:xfrm>
          <a:prstGeom prst="rect">
            <a:avLst/>
          </a:prstGeom>
          <a:noFill/>
        </p:spPr>
        <p:txBody>
          <a:bodyPr wrap="square">
            <a:spAutoFit/>
          </a:bodyPr>
          <a:lstStyle/>
          <a:p>
            <a:r>
              <a:rPr lang="en-US" dirty="0"/>
              <a:t>These are proposed bus service routes in the Choose How You Move Transportation Improvement Program with increased frequency to 15 minutes or better during the day and operate 24/7. </a:t>
            </a:r>
          </a:p>
        </p:txBody>
      </p:sp>
    </p:spTree>
    <p:extLst>
      <p:ext uri="{BB962C8B-B14F-4D97-AF65-F5344CB8AC3E}">
        <p14:creationId xmlns:p14="http://schemas.microsoft.com/office/powerpoint/2010/main" val="3685317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E3CFA-F55B-B66B-8193-4E41D9D6463F}"/>
              </a:ext>
            </a:extLst>
          </p:cNvPr>
          <p:cNvSpPr>
            <a:spLocks noGrp="1"/>
          </p:cNvSpPr>
          <p:nvPr>
            <p:ph type="title"/>
          </p:nvPr>
        </p:nvSpPr>
        <p:spPr/>
        <p:txBody>
          <a:bodyPr/>
          <a:lstStyle/>
          <a:p>
            <a:r>
              <a:rPr lang="en-US" dirty="0"/>
              <a:t>Local Service Improvement</a:t>
            </a:r>
          </a:p>
        </p:txBody>
      </p:sp>
      <p:pic>
        <p:nvPicPr>
          <p:cNvPr id="5" name="Content Placeholder 4" descr="A map of a country&#10;&#10;Description automatically generated">
            <a:extLst>
              <a:ext uri="{FF2B5EF4-FFF2-40B4-BE49-F238E27FC236}">
                <a16:creationId xmlns:a16="http://schemas.microsoft.com/office/drawing/2014/main" id="{DBC3E37D-5B24-5E92-FD4A-2B9DB8B2FC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1153" y="1355765"/>
            <a:ext cx="8429694" cy="4911732"/>
          </a:xfrm>
        </p:spPr>
      </p:pic>
      <p:sp>
        <p:nvSpPr>
          <p:cNvPr id="7" name="TextBox 6">
            <a:extLst>
              <a:ext uri="{FF2B5EF4-FFF2-40B4-BE49-F238E27FC236}">
                <a16:creationId xmlns:a16="http://schemas.microsoft.com/office/drawing/2014/main" id="{C88CF294-D2CF-9A50-A845-32DCB4F92BAF}"/>
              </a:ext>
            </a:extLst>
          </p:cNvPr>
          <p:cNvSpPr txBox="1"/>
          <p:nvPr/>
        </p:nvSpPr>
        <p:spPr>
          <a:xfrm>
            <a:off x="6717670" y="2334303"/>
            <a:ext cx="4773439" cy="1477328"/>
          </a:xfrm>
          <a:prstGeom prst="rect">
            <a:avLst/>
          </a:prstGeom>
          <a:noFill/>
        </p:spPr>
        <p:txBody>
          <a:bodyPr wrap="square">
            <a:spAutoFit/>
          </a:bodyPr>
          <a:lstStyle/>
          <a:p>
            <a:r>
              <a:rPr lang="en-US" dirty="0"/>
              <a:t>These are existing bus service routes in the Choose How You Move Transportation Improvement Program with upgrades to service every 20-30 minutes during the day and operations until 12 a.m. </a:t>
            </a:r>
          </a:p>
        </p:txBody>
      </p:sp>
    </p:spTree>
    <p:extLst>
      <p:ext uri="{BB962C8B-B14F-4D97-AF65-F5344CB8AC3E}">
        <p14:creationId xmlns:p14="http://schemas.microsoft.com/office/powerpoint/2010/main" val="3649811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1A40B-5372-F180-8BAB-28D3F2C29C92}"/>
              </a:ext>
            </a:extLst>
          </p:cNvPr>
          <p:cNvSpPr>
            <a:spLocks noGrp="1"/>
          </p:cNvSpPr>
          <p:nvPr>
            <p:ph type="title"/>
          </p:nvPr>
        </p:nvSpPr>
        <p:spPr/>
        <p:txBody>
          <a:bodyPr/>
          <a:lstStyle/>
          <a:p>
            <a:r>
              <a:rPr lang="en-US" dirty="0"/>
              <a:t>New Connector</a:t>
            </a:r>
          </a:p>
        </p:txBody>
      </p:sp>
      <p:pic>
        <p:nvPicPr>
          <p:cNvPr id="9" name="Content Placeholder 8" descr="A map of a large green area with colorful lines&#10;&#10;Description automatically generated">
            <a:extLst>
              <a:ext uri="{FF2B5EF4-FFF2-40B4-BE49-F238E27FC236}">
                <a16:creationId xmlns:a16="http://schemas.microsoft.com/office/drawing/2014/main" id="{6E5A30BF-5697-7453-3D63-F69D7FDBE7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6289" y="1243594"/>
            <a:ext cx="8919422" cy="5298667"/>
          </a:xfrm>
        </p:spPr>
      </p:pic>
      <p:sp>
        <p:nvSpPr>
          <p:cNvPr id="11" name="TextBox 10">
            <a:extLst>
              <a:ext uri="{FF2B5EF4-FFF2-40B4-BE49-F238E27FC236}">
                <a16:creationId xmlns:a16="http://schemas.microsoft.com/office/drawing/2014/main" id="{43208A09-B9A4-EB2A-74E3-2DCE08449A81}"/>
              </a:ext>
            </a:extLst>
          </p:cNvPr>
          <p:cNvSpPr txBox="1"/>
          <p:nvPr/>
        </p:nvSpPr>
        <p:spPr>
          <a:xfrm>
            <a:off x="6808205" y="2815689"/>
            <a:ext cx="3994841" cy="1477328"/>
          </a:xfrm>
          <a:prstGeom prst="rect">
            <a:avLst/>
          </a:prstGeom>
          <a:noFill/>
        </p:spPr>
        <p:txBody>
          <a:bodyPr wrap="square">
            <a:spAutoFit/>
          </a:bodyPr>
          <a:lstStyle/>
          <a:p>
            <a:r>
              <a:rPr lang="en-US" dirty="0"/>
              <a:t>These are new or expanded bus service routes in the Choose How You Move Transportation Improvement Program with service every 20-30 minutes during the day.</a:t>
            </a:r>
          </a:p>
        </p:txBody>
      </p:sp>
    </p:spTree>
    <p:extLst>
      <p:ext uri="{BB962C8B-B14F-4D97-AF65-F5344CB8AC3E}">
        <p14:creationId xmlns:p14="http://schemas.microsoft.com/office/powerpoint/2010/main" val="3129309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283</TotalTime>
  <Words>277</Words>
  <Application>Microsoft Office PowerPoint</Application>
  <PresentationFormat>Widescreen</PresentationFormat>
  <Paragraphs>14</Paragraphs>
  <Slides>10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6" baseType="lpstr">
      <vt:lpstr>Aptos</vt:lpstr>
      <vt:lpstr>Aptos Display</vt:lpstr>
      <vt:lpstr>Arial</vt:lpstr>
      <vt:lpstr>system-ui</vt:lpstr>
      <vt:lpstr>Office Theme</vt:lpstr>
      <vt:lpstr>Microsoft Excel Macro-Enabled Worksheet</vt:lpstr>
      <vt:lpstr>PowerPoint Presentation</vt:lpstr>
      <vt:lpstr>PowerPoint Presentation</vt:lpstr>
      <vt:lpstr>Metropolitan Transit Ordinance Vote 2024</vt:lpstr>
      <vt:lpstr>All Access Corridors</vt:lpstr>
      <vt:lpstr>Complete Streets</vt:lpstr>
      <vt:lpstr>Express Service Routes</vt:lpstr>
      <vt:lpstr>Frequent Network</vt:lpstr>
      <vt:lpstr>Local Service Improvement</vt:lpstr>
      <vt:lpstr>New Connector</vt:lpstr>
      <vt:lpstr>Sidewalks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Jaime Garcia</dc:creator>
  <cp:lastModifiedBy>Jaime Garcia</cp:lastModifiedBy>
  <cp:revision>3</cp:revision>
  <dcterms:created xsi:type="dcterms:W3CDTF">2024-12-11T17:11:10Z</dcterms:created>
  <dcterms:modified xsi:type="dcterms:W3CDTF">2024-12-11T21:54:10Z</dcterms:modified>
</cp:coreProperties>
</file>