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72" r:id="rId7"/>
    <p:sldId id="266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73022" autoAdjust="0"/>
  </p:normalViewPr>
  <p:slideViewPr>
    <p:cSldViewPr snapToGrid="0">
      <p:cViewPr varScale="1">
        <p:scale>
          <a:sx n="81" d="100"/>
          <a:sy n="81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A718-B72D-4C2E-B60D-81342FDA702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7CC2F-C958-4105-B5E8-F6113DC6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Find the fastest time, slowest time, median, and mean times for each of the 8 races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=Min() , =Max() , =Average() , =Median()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Find the average and the median of the Half and Full Marathons combined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=Average() , =Median()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a. How many runners each year beat Oprah’s time?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b. What percentage of runners in each of the 4 marathons beat Oprah’s time?  </a:t>
            </a:r>
          </a:p>
          <a:p>
            <a:r>
              <a:rPr lang="en-US" dirty="0"/>
              <a:t>=</a:t>
            </a:r>
            <a:r>
              <a:rPr lang="en-US" dirty="0" err="1"/>
              <a:t>CountIf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Find the time that define the first, second, and third quartiles for each half-marathon.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Quartile.Inc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 there a year in which runners seem slower or faster? Formulate a hypothesis for any apparent differences.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Compute and display the difference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Wietecha’s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time and the next fastest runner for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 the top three marathon runners for 2016, 2017, 2018, and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=Unique()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How many unique runners finished at one of the top 3 spots in the past 4 races? In how many of the 4 years did each top 3 runner finish? How has each runner’s time changed from year to year?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=Unique() , =</a:t>
            </a:r>
            <a:r>
              <a:rPr lang="en-US" dirty="0" err="1"/>
              <a:t>CountIf</a:t>
            </a:r>
            <a:r>
              <a:rPr lang="en-US" dirty="0"/>
              <a:t>() , =</a:t>
            </a:r>
            <a:r>
              <a:rPr lang="en-US" dirty="0" err="1"/>
              <a:t>CountA</a:t>
            </a:r>
            <a:r>
              <a:rPr lang="en-US" dirty="0"/>
              <a:t> , =</a:t>
            </a:r>
            <a:r>
              <a:rPr lang="en-US" dirty="0" err="1"/>
              <a:t>XLookUp</a:t>
            </a:r>
            <a:r>
              <a:rPr lang="en-US" dirty="0"/>
              <a:t>() ,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7CC2F-C958-4105-B5E8-F6113DC6EC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D8F-0BF1-AC52-29A7-16F0F49C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05AA-1E95-2596-F945-B0B04430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EB6A-AECB-B3B4-B9EE-02624965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149-CECF-9444-232C-F28F9E54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11F-2182-8202-FEA0-7AFA53D4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EE24-E1F2-09AF-E63A-D1228331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52B3-F50E-6725-2902-56917F5A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9071-76F7-D427-5B97-207FB88E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2E4-A799-BB18-44AA-6CE7F306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AD22-902B-77BE-6710-4BD1D5CA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76E6A-0D58-12E9-41A7-9A55D04AA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4D674-AE0E-124E-969A-31ECE694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C459-A960-33F9-BEB1-9F481682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B90F-BD0F-0A33-CFC0-A6B32B03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9DA3-F790-7620-A7A7-94EEB39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AB88-22DA-82C4-3368-3952252F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88AD-5917-A4B8-33ED-3ECA031B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AEA-EAB3-1CFE-41F7-D74EBA2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E24E-6C7B-5D72-8545-C2903930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D6FE-CF1D-3E28-B265-745DEC7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0F3E-8BAA-84C8-148C-A91850B9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0362-CF62-5800-7ED0-E129FC02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066B-BD2C-0A93-2DA1-90201388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BF9B-3B26-00F2-A438-8E2FF7B1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FE1C-845B-798B-6205-E5E6967A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BEA2-13F8-6990-C4F2-7CC7723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86C4-E9AA-CB03-32E1-BD06361A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3BA7-9B53-D0A0-A9A9-B738E38B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A37A-1977-7F6F-A5B7-44004812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A9D5-31C5-764B-90DE-1336D503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10F8A-D60F-9DCE-E28A-5E663361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49D-A41F-B42C-F0D8-0A381E6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071D-6AEE-D72B-5D6C-058CCBBC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85A0-4BB0-9AD2-3ADF-8D3A457C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197F3-5FF1-67C9-8831-468AE053D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66117-8BE9-6709-26D4-A0A471E98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A13E8-E1FE-35F6-D4F6-2F5C9A8A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6A3F5-727F-4BCF-C70E-D88BABAB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A9C30-8EDD-796C-2204-5FC8C03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32FF-0807-32E1-320E-B8BE8512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9FE1-0ECB-803F-D93D-0EBE15C7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D897-1DEE-66CE-ADB6-2C159C03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A5F92-7D1F-1FDB-9F42-6AEE1F7C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B8028-0661-2F56-DD4D-C97FE2E4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D943F-DB53-621C-ABE7-55A563AC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D0DE-9D67-BB67-4B65-EFE4255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AE2E-4053-48A8-9433-67EA4CEE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404D-6A36-D7C2-120B-2C291AD4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958F-5A32-6372-9759-3FE7A15F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5E8F-F9F3-3E75-748C-0FC67A07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0769-6A2E-4A65-4300-FC45A68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0B49-80C1-791A-9DE4-62FB897B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168D-AD14-54B1-D99D-DF771C37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4705C-D41B-836E-EC75-F29005EB5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22A8F-982C-0ADA-44D7-4F6A0307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FAF3-0E57-6EDE-66F5-FA93D1D2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963F-BCE3-4B07-87C9-D58E288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D87C-61F5-638F-5AFB-27A91C97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24CB4-063B-7B52-A8B1-060EADF9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B46B-345F-565B-5A38-8FFEF9C0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9520-36B7-B23C-CD41-730CB3808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10349-8D39-4E18-B2DF-D86AA29C046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8EE3-A55D-81D2-47BF-563A88F4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F67B-C5E1-5277-0D71-35285DED4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553AC-509F-4805-A6A6-1A38C65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0A1E-EA1C-0E53-7BAD-1B89D0CA5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98" y="3765007"/>
            <a:ext cx="4620584" cy="775494"/>
          </a:xfrm>
        </p:spPr>
        <p:txBody>
          <a:bodyPr>
            <a:normAutofit fontScale="55000" lnSpcReduction="20000"/>
          </a:bodyPr>
          <a:lstStyle/>
          <a:p>
            <a:r>
              <a:rPr lang="en-US" sz="5700" dirty="0">
                <a:latin typeface="Magneto" panose="04030805050802020D02" pitchFamily="82" charset="0"/>
              </a:rPr>
              <a:t>Team 1: </a:t>
            </a:r>
            <a:r>
              <a:rPr lang="en-US" sz="5700" dirty="0">
                <a:solidFill>
                  <a:srgbClr val="C00000"/>
                </a:solidFill>
                <a:latin typeface="Magneto" panose="04030805050802020D02" pitchFamily="82" charset="0"/>
              </a:rPr>
              <a:t>Who </a:t>
            </a:r>
            <a:r>
              <a:rPr lang="en-US" sz="5700" dirty="0" err="1">
                <a:solidFill>
                  <a:srgbClr val="C00000"/>
                </a:solidFill>
                <a:latin typeface="Magneto" panose="04030805050802020D02" pitchFamily="82" charset="0"/>
              </a:rPr>
              <a:t>Arted</a:t>
            </a:r>
            <a:r>
              <a:rPr lang="en-US" sz="5700" dirty="0">
                <a:solidFill>
                  <a:srgbClr val="C00000"/>
                </a:solidFill>
                <a:latin typeface="Magneto" panose="04030805050802020D02" pitchFamily="82" charset="0"/>
              </a:rPr>
              <a:t>?</a:t>
            </a:r>
          </a:p>
          <a:p>
            <a:r>
              <a:rPr lang="en-US" dirty="0">
                <a:latin typeface="Magneto" panose="04030805050802020D02" pitchFamily="82" charset="0"/>
              </a:rPr>
              <a:t>By: Jaime, Levi, David and Cynthia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14B36-6EE5-6436-9807-8A039B9C7FF4}"/>
              </a:ext>
            </a:extLst>
          </p:cNvPr>
          <p:cNvSpPr txBox="1"/>
          <p:nvPr/>
        </p:nvSpPr>
        <p:spPr>
          <a:xfrm>
            <a:off x="519928" y="1645383"/>
            <a:ext cx="5067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gneto" panose="04030805050802020D02" pitchFamily="82" charset="0"/>
                <a:ea typeface="+mj-ea"/>
                <a:cs typeface="Forte Forward" panose="020F0502020204030204" pitchFamily="2" charset="0"/>
              </a:rPr>
              <a:t>Findings Rock ‘n’ Roll</a:t>
            </a:r>
            <a:endParaRPr lang="en-US" sz="5000" dirty="0">
              <a:latin typeface="Magneto" panose="04030805050802020D02" pitchFamily="82" charset="0"/>
              <a:cs typeface="Forte Forward" panose="020F0502020204030204" pitchFamily="2" charset="0"/>
            </a:endParaRPr>
          </a:p>
        </p:txBody>
      </p:sp>
      <p:sp>
        <p:nvSpPr>
          <p:cNvPr id="2" name="AutoShape 2" descr="RNR21_NASH_Logo_digital_large.webp">
            <a:extLst>
              <a:ext uri="{FF2B5EF4-FFF2-40B4-BE49-F238E27FC236}">
                <a16:creationId xmlns:a16="http://schemas.microsoft.com/office/drawing/2014/main" id="{1E2D518E-FD91-7C3D-9913-AC9A6C54C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36473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RNR21_NASH_Logo_digital_large.webp">
            <a:extLst>
              <a:ext uri="{FF2B5EF4-FFF2-40B4-BE49-F238E27FC236}">
                <a16:creationId xmlns:a16="http://schemas.microsoft.com/office/drawing/2014/main" id="{09D9AB03-C11D-9C80-89CC-17DAD5A207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788406"/>
            <a:ext cx="2792994" cy="27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blue and red logo with a microphone&#10;&#10;Description automatically generated">
            <a:extLst>
              <a:ext uri="{FF2B5EF4-FFF2-40B4-BE49-F238E27FC236}">
                <a16:creationId xmlns:a16="http://schemas.microsoft.com/office/drawing/2014/main" id="{E52E5238-83C6-4608-01B3-F2EC10C8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35" y="946197"/>
            <a:ext cx="5085118" cy="52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7EC87B-3094-2982-7226-AA2139AC9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7381"/>
              </p:ext>
            </p:extLst>
          </p:nvPr>
        </p:nvGraphicFramePr>
        <p:xfrm>
          <a:off x="817313" y="2611225"/>
          <a:ext cx="10557374" cy="3644795"/>
        </p:xfrm>
        <a:graphic>
          <a:graphicData uri="http://schemas.openxmlformats.org/drawingml/2006/table">
            <a:tbl>
              <a:tblPr/>
              <a:tblGrid>
                <a:gridCol w="1229125">
                  <a:extLst>
                    <a:ext uri="{9D8B030D-6E8A-4147-A177-3AD203B41FA5}">
                      <a16:colId xmlns:a16="http://schemas.microsoft.com/office/drawing/2014/main" val="2685574119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30043235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599311804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401080658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308196020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686196202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320772817"/>
                    </a:ext>
                  </a:extLst>
                </a:gridCol>
                <a:gridCol w="1137733">
                  <a:extLst>
                    <a:ext uri="{9D8B030D-6E8A-4147-A177-3AD203B41FA5}">
                      <a16:colId xmlns:a16="http://schemas.microsoft.com/office/drawing/2014/main" val="3394446321"/>
                    </a:ext>
                  </a:extLst>
                </a:gridCol>
                <a:gridCol w="1228396">
                  <a:extLst>
                    <a:ext uri="{9D8B030D-6E8A-4147-A177-3AD203B41FA5}">
                      <a16:colId xmlns:a16="http://schemas.microsoft.com/office/drawing/2014/main" val="2321519005"/>
                    </a:ext>
                  </a:extLst>
                </a:gridCol>
              </a:tblGrid>
              <a:tr h="6806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 Half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Marathon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 Full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 Half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 Full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 Half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 Full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 Half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 Full Marathon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17656"/>
                  </a:ext>
                </a:extLst>
              </a:tr>
              <a:tr h="680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Fastest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1:11:15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2:25:42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1:10:58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2:40:25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1:09:25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2:28:16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1:10:03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2:34:59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61175"/>
                  </a:ext>
                </a:extLst>
              </a:tr>
              <a:tr h="680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Slowest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4:54:41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7:00:00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6:18:24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6:38:19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4:48:06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6:34:41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5:03:35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6:43:55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84299"/>
                  </a:ext>
                </a:extLst>
              </a:tr>
              <a:tr h="680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2:26:18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4:45:21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2:39:34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4:58:14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2:25:32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4:48:21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2:26:07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4:41:57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75191"/>
                  </a:ext>
                </a:extLst>
              </a:tr>
              <a:tr h="680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2:31:57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4:47:57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2:43:59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4:54:26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2:31:46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4:48:23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2:32:07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4:42:09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79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EE76A7-D20F-C321-572B-0F9300BAF5F4}"/>
              </a:ext>
            </a:extLst>
          </p:cNvPr>
          <p:cNvSpPr txBox="1"/>
          <p:nvPr/>
        </p:nvSpPr>
        <p:spPr>
          <a:xfrm>
            <a:off x="2347349" y="688298"/>
            <a:ext cx="5547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FASTEST, SLOWEST, MEDIAN, AND MEAN FINISH TIMES FOR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 RACES 2016-2019</a:t>
            </a:r>
            <a:endParaRPr lang="en-US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B1DE8-C1B6-65B2-9046-5C100C174EE0}"/>
              </a:ext>
            </a:extLst>
          </p:cNvPr>
          <p:cNvSpPr txBox="1"/>
          <p:nvPr/>
        </p:nvSpPr>
        <p:spPr>
          <a:xfrm>
            <a:off x="1397684" y="595965"/>
            <a:ext cx="7394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AND MEDIAN TIMES FOR MARATHON AND HALF-MARATHON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RACES </a:t>
            </a:r>
            <a:r>
              <a:rPr lang="en-US" sz="2800" b="1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COMBINED </a:t>
            </a:r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2016-2019</a:t>
            </a:r>
            <a:endParaRPr lang="en-US" sz="2800" b="1" dirty="0">
              <a:latin typeface="Aptos" panose="020B00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E79C-F20B-3005-CD62-C813B69DA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18954"/>
              </p:ext>
            </p:extLst>
          </p:nvPr>
        </p:nvGraphicFramePr>
        <p:xfrm>
          <a:off x="2340989" y="3429000"/>
          <a:ext cx="7510021" cy="1443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853">
                  <a:extLst>
                    <a:ext uri="{9D8B030D-6E8A-4147-A177-3AD203B41FA5}">
                      <a16:colId xmlns:a16="http://schemas.microsoft.com/office/drawing/2014/main" val="371166681"/>
                    </a:ext>
                  </a:extLst>
                </a:gridCol>
                <a:gridCol w="1810792">
                  <a:extLst>
                    <a:ext uri="{9D8B030D-6E8A-4147-A177-3AD203B41FA5}">
                      <a16:colId xmlns:a16="http://schemas.microsoft.com/office/drawing/2014/main" val="4213971114"/>
                    </a:ext>
                  </a:extLst>
                </a:gridCol>
                <a:gridCol w="1829853">
                  <a:extLst>
                    <a:ext uri="{9D8B030D-6E8A-4147-A177-3AD203B41FA5}">
                      <a16:colId xmlns:a16="http://schemas.microsoft.com/office/drawing/2014/main" val="4176088589"/>
                    </a:ext>
                  </a:extLst>
                </a:gridCol>
                <a:gridCol w="2039523">
                  <a:extLst>
                    <a:ext uri="{9D8B030D-6E8A-4147-A177-3AD203B41FA5}">
                      <a16:colId xmlns:a16="http://schemas.microsoft.com/office/drawing/2014/main" val="193541307"/>
                    </a:ext>
                  </a:extLst>
                </a:gridCol>
              </a:tblGrid>
              <a:tr h="721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Mean (Full)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Median (Full)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Mean (Half)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Median (Half)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18593"/>
                  </a:ext>
                </a:extLst>
              </a:tr>
              <a:tr h="721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Aptos Narrow" panose="020B0004020202020204" pitchFamily="34" charset="0"/>
                        </a:rPr>
                        <a:t>4:48:14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Aptos Narrow" panose="020B0004020202020204" pitchFamily="34" charset="0"/>
                        </a:rPr>
                        <a:t>4:46:51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Aptos Narrow" panose="020B0004020202020204" pitchFamily="34" charset="0"/>
                        </a:rPr>
                        <a:t>2:34:57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Aptos Narrow" panose="020B0004020202020204" pitchFamily="34" charset="0"/>
                        </a:rPr>
                        <a:t>2:26:12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8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2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5A71F-E3D9-AB91-6190-2164F236D085}"/>
              </a:ext>
            </a:extLst>
          </p:cNvPr>
          <p:cNvSpPr txBox="1"/>
          <p:nvPr/>
        </p:nvSpPr>
        <p:spPr>
          <a:xfrm>
            <a:off x="226337" y="595965"/>
            <a:ext cx="9722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AND PERCENTAGE OF RUNNERS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800" b="1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 OPRAH WINFREY’S 1994  MARATHON TIME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2016-2019</a:t>
            </a:r>
            <a:endParaRPr lang="en-US" sz="2800" b="1" dirty="0">
              <a:latin typeface="Aptos" panose="020B00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C4C0A1-4F84-57E6-6F95-83EB05FC3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51158"/>
              </p:ext>
            </p:extLst>
          </p:nvPr>
        </p:nvGraphicFramePr>
        <p:xfrm>
          <a:off x="3944843" y="3429000"/>
          <a:ext cx="6438900" cy="12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1204751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983242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804041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189183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32887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Best Oprah’s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2016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2017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2018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2019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11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1099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615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756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0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Percentage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37.23%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24.94%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36.00%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39.20%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026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AC0F82-F2BD-9723-3BDA-D2937A677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13962"/>
              </p:ext>
            </p:extLst>
          </p:nvPr>
        </p:nvGraphicFramePr>
        <p:xfrm>
          <a:off x="1777824" y="3429000"/>
          <a:ext cx="1358900" cy="93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140024500"/>
                    </a:ext>
                  </a:extLst>
                </a:gridCol>
              </a:tblGrid>
              <a:tr h="186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1994 Oprah's 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34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4:29:20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9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DB504-2ABC-AFDB-7F8C-8DDCC0DF41B4}"/>
              </a:ext>
            </a:extLst>
          </p:cNvPr>
          <p:cNvSpPr txBox="1"/>
          <p:nvPr/>
        </p:nvSpPr>
        <p:spPr>
          <a:xfrm>
            <a:off x="1259489" y="380522"/>
            <a:ext cx="7883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 THAT DEFINE THE FIRST, SECOND, AND THIRD QUARTILES FOR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HALF-MARATHON </a:t>
            </a:r>
            <a:r>
              <a:rPr lang="en-US" sz="2800" b="1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RACES</a:t>
            </a:r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2016-2019</a:t>
            </a:r>
            <a:endParaRPr lang="en-US" sz="2800" b="1" dirty="0">
              <a:latin typeface="Aptos" panose="020B00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1FB037-FD35-0071-D674-F4CF5E4C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34920"/>
              </p:ext>
            </p:extLst>
          </p:nvPr>
        </p:nvGraphicFramePr>
        <p:xfrm>
          <a:off x="3138157" y="3429000"/>
          <a:ext cx="5915685" cy="155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827">
                  <a:extLst>
                    <a:ext uri="{9D8B030D-6E8A-4147-A177-3AD203B41FA5}">
                      <a16:colId xmlns:a16="http://schemas.microsoft.com/office/drawing/2014/main" val="3957368693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2556277058"/>
                    </a:ext>
                  </a:extLst>
                </a:gridCol>
                <a:gridCol w="1108748">
                  <a:extLst>
                    <a:ext uri="{9D8B030D-6E8A-4147-A177-3AD203B41FA5}">
                      <a16:colId xmlns:a16="http://schemas.microsoft.com/office/drawing/2014/main" val="1182769868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2436828024"/>
                    </a:ext>
                  </a:extLst>
                </a:gridCol>
                <a:gridCol w="1247272">
                  <a:extLst>
                    <a:ext uri="{9D8B030D-6E8A-4147-A177-3AD203B41FA5}">
                      <a16:colId xmlns:a16="http://schemas.microsoft.com/office/drawing/2014/main" val="452471042"/>
                    </a:ext>
                  </a:extLst>
                </a:gridCol>
              </a:tblGrid>
              <a:tr h="1750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2016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2017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2018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2019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5756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1st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2:08:18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2:18:17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2:07:21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2:07:04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49224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2nd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2:26:18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2:39:34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2:25:32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2:26:07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52704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3rd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2:50:11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3:05:10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2:51:16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2:51:30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DB504-2ABC-AFDB-7F8C-8DDCC0DF41B4}"/>
              </a:ext>
            </a:extLst>
          </p:cNvPr>
          <p:cNvSpPr txBox="1"/>
          <p:nvPr/>
        </p:nvSpPr>
        <p:spPr>
          <a:xfrm>
            <a:off x="1259489" y="380522"/>
            <a:ext cx="7883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 THAT DEFINE THE FIRST, SECOND, AND THIRD QUARTILES FOR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HALF-MARATHON </a:t>
            </a:r>
            <a:r>
              <a:rPr lang="en-US" sz="2800" b="1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RACES</a:t>
            </a:r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2016-2019</a:t>
            </a:r>
            <a:endParaRPr lang="en-US" sz="2800" b="1" dirty="0">
              <a:latin typeface="Aptos" panose="020B00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1FB037-FD35-0071-D674-F4CF5E4C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7323"/>
              </p:ext>
            </p:extLst>
          </p:nvPr>
        </p:nvGraphicFramePr>
        <p:xfrm>
          <a:off x="3138157" y="3429000"/>
          <a:ext cx="5915685" cy="155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827">
                  <a:extLst>
                    <a:ext uri="{9D8B030D-6E8A-4147-A177-3AD203B41FA5}">
                      <a16:colId xmlns:a16="http://schemas.microsoft.com/office/drawing/2014/main" val="3957368693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2556277058"/>
                    </a:ext>
                  </a:extLst>
                </a:gridCol>
                <a:gridCol w="1108748">
                  <a:extLst>
                    <a:ext uri="{9D8B030D-6E8A-4147-A177-3AD203B41FA5}">
                      <a16:colId xmlns:a16="http://schemas.microsoft.com/office/drawing/2014/main" val="1182769868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2436828024"/>
                    </a:ext>
                  </a:extLst>
                </a:gridCol>
                <a:gridCol w="1247272">
                  <a:extLst>
                    <a:ext uri="{9D8B030D-6E8A-4147-A177-3AD203B41FA5}">
                      <a16:colId xmlns:a16="http://schemas.microsoft.com/office/drawing/2014/main" val="452471042"/>
                    </a:ext>
                  </a:extLst>
                </a:gridCol>
              </a:tblGrid>
              <a:tr h="1750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2016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2017 Half Marathon*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2018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2019 Half Marathon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5756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1st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2:08:18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2:18:17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2:07:21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2:07:04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49224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2nd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2:26:18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2:39:34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2:25:32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2:26:07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52704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3rd Quartile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2:50:11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3:05:10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2:51:16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2:51:30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86931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9D7BBA-2752-CC13-7EE5-BDD0EB711678}"/>
              </a:ext>
            </a:extLst>
          </p:cNvPr>
          <p:cNvSpPr/>
          <p:nvPr/>
        </p:nvSpPr>
        <p:spPr>
          <a:xfrm>
            <a:off x="5522158" y="3271048"/>
            <a:ext cx="1222674" cy="19104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34A9-C186-EA74-77B5-68485BB98A0C}"/>
              </a:ext>
            </a:extLst>
          </p:cNvPr>
          <p:cNvSpPr txBox="1"/>
          <p:nvPr/>
        </p:nvSpPr>
        <p:spPr>
          <a:xfrm>
            <a:off x="7224665" y="6108146"/>
            <a:ext cx="503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*2017 was significantly slower than the other years</a:t>
            </a:r>
          </a:p>
          <a:p>
            <a:r>
              <a:rPr lang="en-US" dirty="0">
                <a:latin typeface="Aptos Narrow" panose="020B0004020202020204" pitchFamily="34" charset="0"/>
              </a:rPr>
              <a:t>Hypothesis: Weather or Route Change</a:t>
            </a:r>
          </a:p>
        </p:txBody>
      </p:sp>
    </p:spTree>
    <p:extLst>
      <p:ext uri="{BB962C8B-B14F-4D97-AF65-F5344CB8AC3E}">
        <p14:creationId xmlns:p14="http://schemas.microsoft.com/office/powerpoint/2010/main" val="293981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2A368-8D65-D624-C72A-3903E7F15CF1}"/>
              </a:ext>
            </a:extLst>
          </p:cNvPr>
          <p:cNvSpPr txBox="1"/>
          <p:nvPr/>
        </p:nvSpPr>
        <p:spPr>
          <a:xfrm>
            <a:off x="370701" y="811409"/>
            <a:ext cx="881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SCOTT WIETECHA’S TIME AND THE NEXT FASTEST RUNNER FOR EACH YEAR</a:t>
            </a:r>
            <a:r>
              <a:rPr lang="en-US" sz="2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Aptos" panose="020B00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84EA57-35AC-B792-10A1-E7E21FD33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58909"/>
              </p:ext>
            </p:extLst>
          </p:nvPr>
        </p:nvGraphicFramePr>
        <p:xfrm>
          <a:off x="1883121" y="3067050"/>
          <a:ext cx="7394229" cy="15621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79207">
                  <a:extLst>
                    <a:ext uri="{9D8B030D-6E8A-4147-A177-3AD203B41FA5}">
                      <a16:colId xmlns:a16="http://schemas.microsoft.com/office/drawing/2014/main" val="249301699"/>
                    </a:ext>
                  </a:extLst>
                </a:gridCol>
                <a:gridCol w="1416858">
                  <a:extLst>
                    <a:ext uri="{9D8B030D-6E8A-4147-A177-3AD203B41FA5}">
                      <a16:colId xmlns:a16="http://schemas.microsoft.com/office/drawing/2014/main" val="1344882367"/>
                    </a:ext>
                  </a:extLst>
                </a:gridCol>
                <a:gridCol w="1579207">
                  <a:extLst>
                    <a:ext uri="{9D8B030D-6E8A-4147-A177-3AD203B41FA5}">
                      <a16:colId xmlns:a16="http://schemas.microsoft.com/office/drawing/2014/main" val="3212903144"/>
                    </a:ext>
                  </a:extLst>
                </a:gridCol>
                <a:gridCol w="1416858">
                  <a:extLst>
                    <a:ext uri="{9D8B030D-6E8A-4147-A177-3AD203B41FA5}">
                      <a16:colId xmlns:a16="http://schemas.microsoft.com/office/drawing/2014/main" val="3778276231"/>
                    </a:ext>
                  </a:extLst>
                </a:gridCol>
                <a:gridCol w="1402099">
                  <a:extLst>
                    <a:ext uri="{9D8B030D-6E8A-4147-A177-3AD203B41FA5}">
                      <a16:colId xmlns:a16="http://schemas.microsoft.com/office/drawing/2014/main" val="1026012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5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Scott </a:t>
                      </a:r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Wietecha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2:25:42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2:40:25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2:28:16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2:34:59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62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Runner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2:34:43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2:56:28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2:29:52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2:35:24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05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Difference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0:09:01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0:16:03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0:01:36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0:00:25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40DE72-4EBD-59F7-5A04-EA3C6F75FD30}"/>
              </a:ext>
            </a:extLst>
          </p:cNvPr>
          <p:cNvSpPr txBox="1"/>
          <p:nvPr/>
        </p:nvSpPr>
        <p:spPr>
          <a:xfrm>
            <a:off x="1040638" y="1043228"/>
            <a:ext cx="881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44017-3157-0D9F-3256-065F859F61DA}"/>
              </a:ext>
            </a:extLst>
          </p:cNvPr>
          <p:cNvSpPr txBox="1"/>
          <p:nvPr/>
        </p:nvSpPr>
        <p:spPr>
          <a:xfrm>
            <a:off x="3513519" y="1748808"/>
            <a:ext cx="3864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3 Runners 2016-2019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52FFF8-F2E0-65D3-0D53-0931EC525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16035"/>
              </p:ext>
            </p:extLst>
          </p:nvPr>
        </p:nvGraphicFramePr>
        <p:xfrm>
          <a:off x="449649" y="3078719"/>
          <a:ext cx="11362834" cy="2473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827">
                  <a:extLst>
                    <a:ext uri="{9D8B030D-6E8A-4147-A177-3AD203B41FA5}">
                      <a16:colId xmlns:a16="http://schemas.microsoft.com/office/drawing/2014/main" val="2967374015"/>
                    </a:ext>
                  </a:extLst>
                </a:gridCol>
                <a:gridCol w="1518680">
                  <a:extLst>
                    <a:ext uri="{9D8B030D-6E8A-4147-A177-3AD203B41FA5}">
                      <a16:colId xmlns:a16="http://schemas.microsoft.com/office/drawing/2014/main" val="1930385708"/>
                    </a:ext>
                  </a:extLst>
                </a:gridCol>
                <a:gridCol w="1557722">
                  <a:extLst>
                    <a:ext uri="{9D8B030D-6E8A-4147-A177-3AD203B41FA5}">
                      <a16:colId xmlns:a16="http://schemas.microsoft.com/office/drawing/2014/main" val="2155466045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1696892108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1754890563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410200803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655012248"/>
                    </a:ext>
                  </a:extLst>
                </a:gridCol>
                <a:gridCol w="1120419">
                  <a:extLst>
                    <a:ext uri="{9D8B030D-6E8A-4147-A177-3AD203B41FA5}">
                      <a16:colId xmlns:a16="http://schemas.microsoft.com/office/drawing/2014/main" val="3964456411"/>
                    </a:ext>
                  </a:extLst>
                </a:gridCol>
                <a:gridCol w="1108748">
                  <a:extLst>
                    <a:ext uri="{9D8B030D-6E8A-4147-A177-3AD203B41FA5}">
                      <a16:colId xmlns:a16="http://schemas.microsoft.com/office/drawing/2014/main" val="1775294189"/>
                    </a:ext>
                  </a:extLst>
                </a:gridCol>
              </a:tblGrid>
              <a:tr h="1750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2016 Runners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2017 Runners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Runners</a:t>
                      </a: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2019 Runners</a:t>
                      </a: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33486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First  Place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Scott </a:t>
                      </a:r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Wietecha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2:25:42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Scott </a:t>
                      </a:r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Wietecha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2:40:25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Scott Wietecha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 panose="020B0004020202020204" pitchFamily="34" charset="0"/>
                        </a:rPr>
                        <a:t>2:28:16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Scott </a:t>
                      </a:r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Wietecha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2:34:59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31908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Second Place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Brian Shelton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2:34:43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Ryan </a:t>
                      </a:r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Regnier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2:56:28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Aptos Narrow" panose="020B0004020202020204" pitchFamily="34" charset="0"/>
                        </a:rPr>
                        <a:t>Garang</a:t>
                      </a:r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 Madut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2:29:52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Jordan Wilson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2:35:24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087348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Third Place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Christopher Capps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2:38:43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Daniel Everett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3:00:55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Kevin Fink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2:38:59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Steelton Flynn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 panose="020B0004020202020204" pitchFamily="34" charset="0"/>
                        </a:rPr>
                        <a:t>2:39:59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53" marR="8753" marT="87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05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logo with white text&#10;&#10;Description automatically generated">
            <a:extLst>
              <a:ext uri="{FF2B5EF4-FFF2-40B4-BE49-F238E27FC236}">
                <a16:creationId xmlns:a16="http://schemas.microsoft.com/office/drawing/2014/main" id="{A9B5A5B8-299C-487A-EED4-5CBC1370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0" y="270718"/>
            <a:ext cx="1961473" cy="2035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40DE72-4EBD-59F7-5A04-EA3C6F75FD30}"/>
              </a:ext>
            </a:extLst>
          </p:cNvPr>
          <p:cNvSpPr txBox="1"/>
          <p:nvPr/>
        </p:nvSpPr>
        <p:spPr>
          <a:xfrm>
            <a:off x="1040638" y="1043228"/>
            <a:ext cx="881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44017-3157-0D9F-3256-065F859F61DA}"/>
              </a:ext>
            </a:extLst>
          </p:cNvPr>
          <p:cNvSpPr txBox="1"/>
          <p:nvPr/>
        </p:nvSpPr>
        <p:spPr>
          <a:xfrm>
            <a:off x="3513519" y="1748808"/>
            <a:ext cx="3864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3 Runners 2016-2019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B0DF2C-3BD7-E50E-E987-6676678C2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56632"/>
              </p:ext>
            </p:extLst>
          </p:nvPr>
        </p:nvGraphicFramePr>
        <p:xfrm>
          <a:off x="3969714" y="3429000"/>
          <a:ext cx="7299561" cy="209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91">
                  <a:extLst>
                    <a:ext uri="{9D8B030D-6E8A-4147-A177-3AD203B41FA5}">
                      <a16:colId xmlns:a16="http://schemas.microsoft.com/office/drawing/2014/main" val="87292211"/>
                    </a:ext>
                  </a:extLst>
                </a:gridCol>
                <a:gridCol w="1131961">
                  <a:extLst>
                    <a:ext uri="{9D8B030D-6E8A-4147-A177-3AD203B41FA5}">
                      <a16:colId xmlns:a16="http://schemas.microsoft.com/office/drawing/2014/main" val="3627072690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2538286620"/>
                    </a:ext>
                  </a:extLst>
                </a:gridCol>
                <a:gridCol w="1131961">
                  <a:extLst>
                    <a:ext uri="{9D8B030D-6E8A-4147-A177-3AD203B41FA5}">
                      <a16:colId xmlns:a16="http://schemas.microsoft.com/office/drawing/2014/main" val="2113221110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371878853"/>
                    </a:ext>
                  </a:extLst>
                </a:gridCol>
                <a:gridCol w="1005012">
                  <a:extLst>
                    <a:ext uri="{9D8B030D-6E8A-4147-A177-3AD203B41FA5}">
                      <a16:colId xmlns:a16="http://schemas.microsoft.com/office/drawing/2014/main" val="2632737261"/>
                    </a:ext>
                  </a:extLst>
                </a:gridCol>
                <a:gridCol w="983854">
                  <a:extLst>
                    <a:ext uri="{9D8B030D-6E8A-4147-A177-3AD203B41FA5}">
                      <a16:colId xmlns:a16="http://schemas.microsoft.com/office/drawing/2014/main" val="718277017"/>
                    </a:ext>
                  </a:extLst>
                </a:gridCol>
              </a:tblGrid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2016 Marathon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2017 Marathon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2018 Marathon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2019 Marathon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82190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2:25:42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0:14:43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2:40:25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0:12:09</a:t>
                      </a:r>
                      <a:endParaRPr 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2:28:16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0:06:43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2:34:59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9929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2:34:43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02425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2:38:43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05838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2:56:28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90136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3:00:55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065604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2:29:52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8258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2:38:59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79121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2:35:24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96325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2:39:59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31427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392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DEE955-6ADF-31C2-196B-1C914A06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7286"/>
              </p:ext>
            </p:extLst>
          </p:nvPr>
        </p:nvGraphicFramePr>
        <p:xfrm>
          <a:off x="1130477" y="3429000"/>
          <a:ext cx="2211026" cy="2472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435">
                  <a:extLst>
                    <a:ext uri="{9D8B030D-6E8A-4147-A177-3AD203B41FA5}">
                      <a16:colId xmlns:a16="http://schemas.microsoft.com/office/drawing/2014/main" val="2794335391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2172946349"/>
                    </a:ext>
                  </a:extLst>
                </a:gridCol>
              </a:tblGrid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TOP 3 RUNNERS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Total Placements</a:t>
                      </a: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46998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Scott </a:t>
                      </a:r>
                      <a:r>
                        <a:rPr lang="en-US" sz="1200" u="none" strike="noStrike" dirty="0" err="1">
                          <a:effectLst/>
                          <a:latin typeface="Aptos Narrow" panose="020B0004020202020204" pitchFamily="34" charset="0"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50238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95958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07942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Ryan Regnier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15505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3484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Aptos Narrow" panose="020B0004020202020204" pitchFamily="34" charset="0"/>
                        </a:rPr>
                        <a:t>Garang</a:t>
                      </a:r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28899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88270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9272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Steelton Flynn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129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080680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Unique Runners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174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AD457C-63EE-D8EB-6086-68588E5166B4}"/>
              </a:ext>
            </a:extLst>
          </p:cNvPr>
          <p:cNvSpPr txBox="1"/>
          <p:nvPr/>
        </p:nvSpPr>
        <p:spPr>
          <a:xfrm>
            <a:off x="9551406" y="6217950"/>
            <a:ext cx="22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DNR = Did Not Race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9C8106-5E0E-259C-4719-7A209EB5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63773"/>
              </p:ext>
            </p:extLst>
          </p:nvPr>
        </p:nvGraphicFramePr>
        <p:xfrm>
          <a:off x="3969713" y="5718768"/>
          <a:ext cx="7299561" cy="381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91">
                  <a:extLst>
                    <a:ext uri="{9D8B030D-6E8A-4147-A177-3AD203B41FA5}">
                      <a16:colId xmlns:a16="http://schemas.microsoft.com/office/drawing/2014/main" val="2638144951"/>
                    </a:ext>
                  </a:extLst>
                </a:gridCol>
                <a:gridCol w="1131961">
                  <a:extLst>
                    <a:ext uri="{9D8B030D-6E8A-4147-A177-3AD203B41FA5}">
                      <a16:colId xmlns:a16="http://schemas.microsoft.com/office/drawing/2014/main" val="2000707787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063468256"/>
                    </a:ext>
                  </a:extLst>
                </a:gridCol>
                <a:gridCol w="1131961">
                  <a:extLst>
                    <a:ext uri="{9D8B030D-6E8A-4147-A177-3AD203B41FA5}">
                      <a16:colId xmlns:a16="http://schemas.microsoft.com/office/drawing/2014/main" val="148309124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2767019209"/>
                    </a:ext>
                  </a:extLst>
                </a:gridCol>
                <a:gridCol w="1005012">
                  <a:extLst>
                    <a:ext uri="{9D8B030D-6E8A-4147-A177-3AD203B41FA5}">
                      <a16:colId xmlns:a16="http://schemas.microsoft.com/office/drawing/2014/main" val="284973479"/>
                    </a:ext>
                  </a:extLst>
                </a:gridCol>
                <a:gridCol w="983854">
                  <a:extLst>
                    <a:ext uri="{9D8B030D-6E8A-4147-A177-3AD203B41FA5}">
                      <a16:colId xmlns:a16="http://schemas.microsoft.com/office/drawing/2014/main" val="103963087"/>
                    </a:ext>
                  </a:extLst>
                </a:gridCol>
              </a:tblGrid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Time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Time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Average Time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Time Split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Time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03167"/>
                  </a:ext>
                </a:extLst>
              </a:tr>
              <a:tr h="158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2:33:03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0:19:33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2:52:36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0:20:14</a:t>
                      </a:r>
                      <a:endParaRPr 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2:32:22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0:04:25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 Narrow" panose="020B0004020202020204" pitchFamily="34" charset="0"/>
                        </a:rPr>
                        <a:t>2:36:47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7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3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726</Words>
  <Application>Microsoft Office PowerPoint</Application>
  <PresentationFormat>Widescreen</PresentationFormat>
  <Paragraphs>298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Consolas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Hargrow</dc:creator>
  <cp:lastModifiedBy>Jaime Garcia</cp:lastModifiedBy>
  <cp:revision>8</cp:revision>
  <dcterms:created xsi:type="dcterms:W3CDTF">2024-09-11T09:40:45Z</dcterms:created>
  <dcterms:modified xsi:type="dcterms:W3CDTF">2024-09-11T20:32:02Z</dcterms:modified>
</cp:coreProperties>
</file>