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4630400" cy="8229600"/>
  <p:notesSz cx="8229600" cy="14630400"/>
  <p:embeddedFontLst>
    <p:embeddedFont>
      <p:font typeface="Montserrat" panose="00000500000000000000" pitchFamily="2" charset="0"/>
      <p:regular r:id="rId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10"/>
  </p:normalViewPr>
  <p:slideViewPr>
    <p:cSldViewPr snapToGrid="0" snapToObjects="1">
      <p:cViewPr varScale="1">
        <p:scale>
          <a:sx n="81" d="100"/>
          <a:sy n="81" d="100"/>
        </p:scale>
        <p:origin x="378" y="3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3588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team used data from both Apple and Google app stores to find highest potential profitability on app purchases.</a:t>
            </a:r>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looked at multiple metrics to determine potential profitability. When it comes to price point- apps that are free to download provide easiest access to all users. </a:t>
            </a:r>
          </a:p>
          <a:p>
            <a:r>
              <a:rPr lang="en-US" dirty="0"/>
              <a:t>The most popular app genres based on rating trends from both stores are Games and News.</a:t>
            </a:r>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 highest rated apps are those that are suited for Everyone ages 10 and up. By combining the data from Apple and Google, we were able to deduce that a wider audience equals better performance. </a:t>
            </a:r>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then used these findings to determine the ten apps that would provide us with the most potential profit. Based on acquisition cost, monthly cost, potential earnings and expected lifespan we selected the above ten apps as our portfolio for highest return on investment. It is worth noting that there were a total of 9 apps that show the same acquisition price and longevity and therefore the same return on investment. Those 9 apps are interchangeable in terms of profit.</a:t>
            </a:r>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an upcoming 4</a:t>
            </a:r>
            <a:r>
              <a:rPr lang="en-US" baseline="30000" dirty="0"/>
              <a:t>th</a:t>
            </a:r>
            <a:r>
              <a:rPr lang="en-US" dirty="0"/>
              <a:t> of July campaign, we chose four apps that both cater to the spirit of a typical 4</a:t>
            </a:r>
            <a:r>
              <a:rPr lang="en-US" baseline="30000" dirty="0"/>
              <a:t>th</a:t>
            </a:r>
            <a:r>
              <a:rPr lang="en-US" dirty="0"/>
              <a:t> celebration and demonstrate high profitability based on acquisition cost and longevity. Pinterest is an excellent resource for party planning-from recipes to décor to outfit inspiration, you can find it all in one place. Instagram is a one stop shop for connecting with friends, sharing invitations, and collecting all your favorite memories. Trivia Crack provides endless entertainment for gatherings of all ages. And Cooking Fever will give you all the simulated cookout practice you need!</a:t>
            </a:r>
          </a:p>
          <a:p>
            <a:endParaRPr lang="en-US" dirty="0"/>
          </a:p>
          <a:p>
            <a:r>
              <a:rPr lang="en-US" dirty="0"/>
              <a:t>We performed all of our analysis in </a:t>
            </a:r>
            <a:r>
              <a:rPr lang="en-US" dirty="0" err="1"/>
              <a:t>pgAdmin</a:t>
            </a:r>
            <a:r>
              <a:rPr lang="en-US" dirty="0"/>
              <a:t> using SQL  and exported data to Excel to create tables. We worked with data that was provided to us. We were limited in our analysis by incomplete data on current download rates, which would have aided us in predicting popularity of apps across the board. With this limitation in mind, we have made our most informed recommendations on profitability and targeted ad campaigns. Thank you. </a:t>
            </a:r>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58309" y="2699623"/>
            <a:ext cx="6990874" cy="712708"/>
          </a:xfrm>
          <a:prstGeom prst="rect">
            <a:avLst/>
          </a:prstGeom>
          <a:noFill/>
          <a:ln/>
        </p:spPr>
        <p:txBody>
          <a:bodyPr wrap="none" lIns="0" tIns="0" rIns="0" bIns="0" rtlCol="0" anchor="t"/>
          <a:lstStyle/>
          <a:p>
            <a:pPr marL="0" indent="0" algn="l">
              <a:lnSpc>
                <a:spcPts val="5600"/>
              </a:lnSpc>
              <a:buNone/>
            </a:pPr>
            <a:r>
              <a:rPr lang="en-US" sz="4450" b="1" dirty="0">
                <a:solidFill>
                  <a:srgbClr val="9998FF"/>
                </a:solidFill>
                <a:latin typeface="Arial" panose="020B0604020202020204" pitchFamily="34" charset="0"/>
                <a:ea typeface="Barlow Bold" pitchFamily="34" charset="-122"/>
                <a:cs typeface="Arial" panose="020B0604020202020204" pitchFamily="34" charset="0"/>
              </a:rPr>
              <a:t>App-Trader Market Analysis</a:t>
            </a:r>
            <a:endParaRPr lang="en-US" sz="4450" dirty="0">
              <a:latin typeface="Arial" panose="020B0604020202020204" pitchFamily="34" charset="0"/>
              <a:cs typeface="Arial" panose="020B0604020202020204" pitchFamily="34" charset="0"/>
            </a:endParaRPr>
          </a:p>
        </p:txBody>
      </p:sp>
      <p:sp>
        <p:nvSpPr>
          <p:cNvPr id="4" name="Text 1"/>
          <p:cNvSpPr/>
          <p:nvPr/>
        </p:nvSpPr>
        <p:spPr>
          <a:xfrm>
            <a:off x="758309" y="3737253"/>
            <a:ext cx="7627382" cy="1040130"/>
          </a:xfrm>
          <a:prstGeom prst="rect">
            <a:avLst/>
          </a:prstGeom>
          <a:noFill/>
          <a:ln/>
        </p:spPr>
        <p:txBody>
          <a:bodyPr wrap="square" lIns="0" tIns="0" rIns="0" bIns="0" rtlCol="0" anchor="t"/>
          <a:lstStyle/>
          <a:p>
            <a:pPr marL="0" indent="0" algn="l">
              <a:lnSpc>
                <a:spcPts val="2700"/>
              </a:lnSpc>
              <a:buNone/>
            </a:pPr>
            <a:r>
              <a:rPr lang="en-US" sz="1700" dirty="0">
                <a:solidFill>
                  <a:srgbClr val="EEEFF5"/>
                </a:solidFill>
                <a:latin typeface="Montserrat" pitchFamily="34" charset="0"/>
                <a:ea typeface="Montserrat" pitchFamily="34" charset="-122"/>
                <a:cs typeface="Montserrat" pitchFamily="34" charset="-120"/>
              </a:rPr>
              <a:t>Strategic analysis of app marketplace data to identify highest potential acquisition targets based on ratings, pricing, and profitability metrics</a:t>
            </a:r>
            <a:endParaRPr lang="en-US" sz="1700" dirty="0"/>
          </a:p>
        </p:txBody>
      </p:sp>
      <p:sp>
        <p:nvSpPr>
          <p:cNvPr id="5" name="Text 2"/>
          <p:cNvSpPr/>
          <p:nvPr/>
        </p:nvSpPr>
        <p:spPr>
          <a:xfrm>
            <a:off x="758309" y="5102304"/>
            <a:ext cx="7384733" cy="427553"/>
          </a:xfrm>
          <a:prstGeom prst="rect">
            <a:avLst/>
          </a:prstGeom>
          <a:noFill/>
          <a:ln/>
        </p:spPr>
        <p:txBody>
          <a:bodyPr wrap="none" lIns="0" tIns="0" rIns="0" bIns="0" rtlCol="0" anchor="t"/>
          <a:lstStyle/>
          <a:p>
            <a:pPr marL="0" indent="0" algn="l">
              <a:lnSpc>
                <a:spcPts val="3350"/>
              </a:lnSpc>
              <a:buNone/>
            </a:pPr>
            <a:r>
              <a:rPr lang="en-US" sz="2650" b="1" dirty="0">
                <a:solidFill>
                  <a:srgbClr val="9998FF"/>
                </a:solidFill>
                <a:latin typeface="Arial" panose="020B0604020202020204" pitchFamily="34" charset="0"/>
                <a:ea typeface="Barlow Bold" pitchFamily="34" charset="-122"/>
                <a:cs typeface="Arial" panose="020B0604020202020204" pitchFamily="34" charset="0"/>
              </a:rPr>
              <a:t>By: Ricky Cortes, Jenni Roselle, Main Im(Andrew)</a:t>
            </a:r>
            <a:endParaRPr lang="en-US" sz="2650" dirty="0">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50570" y="590193"/>
            <a:ext cx="6192679" cy="564356"/>
          </a:xfrm>
          <a:prstGeom prst="rect">
            <a:avLst/>
          </a:prstGeom>
          <a:noFill/>
          <a:ln/>
        </p:spPr>
        <p:txBody>
          <a:bodyPr wrap="none" lIns="0" tIns="0" rIns="0" bIns="0" rtlCol="0" anchor="t"/>
          <a:lstStyle/>
          <a:p>
            <a:pPr marL="0" indent="0" algn="l">
              <a:lnSpc>
                <a:spcPts val="4400"/>
              </a:lnSpc>
              <a:buNone/>
            </a:pPr>
            <a:r>
              <a:rPr lang="en-US" sz="3550" b="1" dirty="0">
                <a:solidFill>
                  <a:srgbClr val="9998FF"/>
                </a:solidFill>
                <a:latin typeface="Arial" panose="020B0604020202020204" pitchFamily="34" charset="0"/>
                <a:ea typeface="Barlow Bold" pitchFamily="34" charset="-122"/>
                <a:cs typeface="Arial" panose="020B0604020202020204" pitchFamily="34" charset="0"/>
              </a:rPr>
              <a:t>Optimal Price &amp; Genre Strategy</a:t>
            </a:r>
            <a:endParaRPr lang="en-US" sz="3550" dirty="0">
              <a:latin typeface="Arial" panose="020B0604020202020204" pitchFamily="34" charset="0"/>
              <a:cs typeface="Arial" panose="020B0604020202020204" pitchFamily="34" charset="0"/>
            </a:endParaRPr>
          </a:p>
        </p:txBody>
      </p:sp>
      <p:pic>
        <p:nvPicPr>
          <p:cNvPr id="3" name="Image 0" descr="preencoded.png"/>
          <p:cNvPicPr>
            <a:picLocks noChangeAspect="1"/>
          </p:cNvPicPr>
          <p:nvPr/>
        </p:nvPicPr>
        <p:blipFill>
          <a:blip r:embed="rId3"/>
          <a:stretch>
            <a:fillRect/>
          </a:stretch>
        </p:blipFill>
        <p:spPr>
          <a:xfrm>
            <a:off x="750570" y="1604843"/>
            <a:ext cx="4076224" cy="5841563"/>
          </a:xfrm>
          <a:prstGeom prst="rect">
            <a:avLst/>
          </a:prstGeom>
        </p:spPr>
      </p:pic>
      <p:sp>
        <p:nvSpPr>
          <p:cNvPr id="4" name="Text 1"/>
          <p:cNvSpPr/>
          <p:nvPr/>
        </p:nvSpPr>
        <p:spPr>
          <a:xfrm>
            <a:off x="6177320" y="1583412"/>
            <a:ext cx="3612237" cy="451485"/>
          </a:xfrm>
          <a:prstGeom prst="rect">
            <a:avLst/>
          </a:prstGeom>
          <a:noFill/>
          <a:ln/>
        </p:spPr>
        <p:txBody>
          <a:bodyPr wrap="none" lIns="0" tIns="0" rIns="0" bIns="0" rtlCol="0" anchor="t"/>
          <a:lstStyle/>
          <a:p>
            <a:pPr marL="0" indent="0" algn="l">
              <a:lnSpc>
                <a:spcPts val="3550"/>
              </a:lnSpc>
              <a:buNone/>
            </a:pPr>
            <a:r>
              <a:rPr lang="en-US" sz="2800" b="1" dirty="0">
                <a:solidFill>
                  <a:srgbClr val="9998FF"/>
                </a:solidFill>
                <a:latin typeface="Arial" panose="020B0604020202020204" pitchFamily="34" charset="0"/>
                <a:ea typeface="Barlow Bold" pitchFamily="34" charset="-122"/>
                <a:cs typeface="Arial" panose="020B0604020202020204" pitchFamily="34" charset="0"/>
              </a:rPr>
              <a:t>Price Point</a:t>
            </a:r>
            <a:endParaRPr lang="en-US" sz="2800" dirty="0">
              <a:latin typeface="Arial" panose="020B0604020202020204" pitchFamily="34" charset="0"/>
              <a:cs typeface="Arial" panose="020B0604020202020204" pitchFamily="34" charset="0"/>
            </a:endParaRPr>
          </a:p>
        </p:txBody>
      </p:sp>
      <p:sp>
        <p:nvSpPr>
          <p:cNvPr id="5" name="Text 2"/>
          <p:cNvSpPr/>
          <p:nvPr/>
        </p:nvSpPr>
        <p:spPr>
          <a:xfrm>
            <a:off x="6177320" y="2206466"/>
            <a:ext cx="7710011" cy="343019"/>
          </a:xfrm>
          <a:prstGeom prst="rect">
            <a:avLst/>
          </a:prstGeom>
          <a:noFill/>
          <a:ln/>
        </p:spPr>
        <p:txBody>
          <a:bodyPr wrap="none" lIns="0" tIns="0" rIns="0" bIns="0" rtlCol="0" anchor="t"/>
          <a:lstStyle/>
          <a:p>
            <a:pPr marL="0" indent="0" algn="l">
              <a:lnSpc>
                <a:spcPts val="2700"/>
              </a:lnSpc>
              <a:buNone/>
            </a:pPr>
            <a:r>
              <a:rPr lang="en-US" sz="1650" dirty="0">
                <a:solidFill>
                  <a:srgbClr val="EEEFF5"/>
                </a:solidFill>
                <a:latin typeface="Montserrat" pitchFamily="34" charset="0"/>
                <a:ea typeface="Montserrat" pitchFamily="34" charset="-122"/>
                <a:cs typeface="Montserrat" pitchFamily="34" charset="-120"/>
              </a:rPr>
              <a:t>Free apps maximize download potential</a:t>
            </a:r>
            <a:endParaRPr lang="en-US" sz="1650" dirty="0"/>
          </a:p>
        </p:txBody>
      </p:sp>
      <p:sp>
        <p:nvSpPr>
          <p:cNvPr id="6" name="Text 3"/>
          <p:cNvSpPr/>
          <p:nvPr/>
        </p:nvSpPr>
        <p:spPr>
          <a:xfrm>
            <a:off x="6177320" y="2703790"/>
            <a:ext cx="7710011" cy="343019"/>
          </a:xfrm>
          <a:prstGeom prst="rect">
            <a:avLst/>
          </a:prstGeom>
          <a:noFill/>
          <a:ln/>
        </p:spPr>
        <p:txBody>
          <a:bodyPr wrap="none" lIns="0" tIns="0" rIns="0" bIns="0" rtlCol="0" anchor="t"/>
          <a:lstStyle/>
          <a:p>
            <a:pPr marL="0" indent="0" algn="l">
              <a:lnSpc>
                <a:spcPts val="2700"/>
              </a:lnSpc>
              <a:buNone/>
            </a:pPr>
            <a:r>
              <a:rPr lang="en-US" sz="1650" dirty="0">
                <a:solidFill>
                  <a:srgbClr val="EEEFF5"/>
                </a:solidFill>
                <a:latin typeface="Montserrat" pitchFamily="34" charset="0"/>
                <a:ea typeface="Montserrat" pitchFamily="34" charset="-122"/>
                <a:cs typeface="Montserrat" pitchFamily="34" charset="-120"/>
              </a:rPr>
              <a:t>Zero barrier to entry drives user acquisition</a:t>
            </a:r>
            <a:endParaRPr lang="en-US" sz="1650" dirty="0"/>
          </a:p>
        </p:txBody>
      </p:sp>
      <p:sp>
        <p:nvSpPr>
          <p:cNvPr id="7" name="Text 4"/>
          <p:cNvSpPr/>
          <p:nvPr/>
        </p:nvSpPr>
        <p:spPr>
          <a:xfrm>
            <a:off x="6177320" y="3218378"/>
            <a:ext cx="3612237" cy="451485"/>
          </a:xfrm>
          <a:prstGeom prst="rect">
            <a:avLst/>
          </a:prstGeom>
          <a:noFill/>
          <a:ln/>
        </p:spPr>
        <p:txBody>
          <a:bodyPr wrap="none" lIns="0" tIns="0" rIns="0" bIns="0" rtlCol="0" anchor="t"/>
          <a:lstStyle/>
          <a:p>
            <a:pPr marL="0" indent="0" algn="l">
              <a:lnSpc>
                <a:spcPts val="3550"/>
              </a:lnSpc>
              <a:buNone/>
            </a:pPr>
            <a:r>
              <a:rPr lang="en-US" sz="2800" b="1" dirty="0">
                <a:solidFill>
                  <a:srgbClr val="9998FF"/>
                </a:solidFill>
                <a:latin typeface="Arial" panose="020B0604020202020204" pitchFamily="34" charset="0"/>
                <a:ea typeface="Barlow Bold" pitchFamily="34" charset="-122"/>
                <a:cs typeface="Arial" panose="020B0604020202020204" pitchFamily="34" charset="0"/>
              </a:rPr>
              <a:t>Target Genres</a:t>
            </a:r>
            <a:endParaRPr lang="en-US" sz="2800" dirty="0">
              <a:latin typeface="Arial" panose="020B0604020202020204" pitchFamily="34" charset="0"/>
              <a:cs typeface="Arial" panose="020B0604020202020204" pitchFamily="34" charset="0"/>
            </a:endParaRPr>
          </a:p>
        </p:txBody>
      </p:sp>
      <p:sp>
        <p:nvSpPr>
          <p:cNvPr id="8" name="Text 5"/>
          <p:cNvSpPr/>
          <p:nvPr/>
        </p:nvSpPr>
        <p:spPr>
          <a:xfrm>
            <a:off x="6177320" y="3841433"/>
            <a:ext cx="7710011" cy="343019"/>
          </a:xfrm>
          <a:prstGeom prst="rect">
            <a:avLst/>
          </a:prstGeom>
          <a:noFill/>
          <a:ln/>
        </p:spPr>
        <p:txBody>
          <a:bodyPr wrap="none" lIns="0" tIns="0" rIns="0" bIns="0" rtlCol="0" anchor="t"/>
          <a:lstStyle/>
          <a:p>
            <a:pPr marL="0" indent="0" algn="l">
              <a:lnSpc>
                <a:spcPts val="2700"/>
              </a:lnSpc>
              <a:buNone/>
            </a:pPr>
            <a:r>
              <a:rPr lang="en-US" sz="1650" dirty="0">
                <a:solidFill>
                  <a:srgbClr val="EEEFF5"/>
                </a:solidFill>
                <a:latin typeface="Montserrat" pitchFamily="34" charset="0"/>
                <a:ea typeface="Montserrat" pitchFamily="34" charset="-122"/>
                <a:cs typeface="Montserrat" pitchFamily="34" charset="-120"/>
              </a:rPr>
              <a:t>Games and News show highest ratings</a:t>
            </a:r>
            <a:endParaRPr lang="en-US" sz="1650" dirty="0"/>
          </a:p>
        </p:txBody>
      </p:sp>
      <p:sp>
        <p:nvSpPr>
          <p:cNvPr id="9" name="Text 6"/>
          <p:cNvSpPr/>
          <p:nvPr/>
        </p:nvSpPr>
        <p:spPr>
          <a:xfrm>
            <a:off x="6177320" y="4338757"/>
            <a:ext cx="7710011" cy="343019"/>
          </a:xfrm>
          <a:prstGeom prst="rect">
            <a:avLst/>
          </a:prstGeom>
          <a:noFill/>
          <a:ln/>
        </p:spPr>
        <p:txBody>
          <a:bodyPr wrap="none" lIns="0" tIns="0" rIns="0" bIns="0" rtlCol="0" anchor="t"/>
          <a:lstStyle/>
          <a:p>
            <a:pPr marL="0" indent="0" algn="l">
              <a:lnSpc>
                <a:spcPts val="2700"/>
              </a:lnSpc>
              <a:buNone/>
            </a:pPr>
            <a:r>
              <a:rPr lang="en-US" sz="1650" dirty="0">
                <a:solidFill>
                  <a:srgbClr val="EEEFF5"/>
                </a:solidFill>
                <a:latin typeface="Montserrat" pitchFamily="34" charset="0"/>
                <a:ea typeface="Montserrat" pitchFamily="34" charset="-122"/>
                <a:cs typeface="Montserrat" pitchFamily="34" charset="-120"/>
              </a:rPr>
              <a:t>Data merged from both app stores</a:t>
            </a:r>
            <a:endParaRPr lang="en-US" sz="1650" dirty="0"/>
          </a:p>
        </p:txBody>
      </p:sp>
      <p:sp>
        <p:nvSpPr>
          <p:cNvPr id="10" name="Text 7"/>
          <p:cNvSpPr/>
          <p:nvPr/>
        </p:nvSpPr>
        <p:spPr>
          <a:xfrm>
            <a:off x="6177320" y="4836081"/>
            <a:ext cx="7710011" cy="343019"/>
          </a:xfrm>
          <a:prstGeom prst="rect">
            <a:avLst/>
          </a:prstGeom>
          <a:noFill/>
          <a:ln/>
        </p:spPr>
        <p:txBody>
          <a:bodyPr wrap="none" lIns="0" tIns="0" rIns="0" bIns="0" rtlCol="0" anchor="t"/>
          <a:lstStyle/>
          <a:p>
            <a:pPr marL="0" indent="0" algn="l">
              <a:lnSpc>
                <a:spcPts val="2700"/>
              </a:lnSpc>
              <a:buNone/>
            </a:pPr>
            <a:r>
              <a:rPr lang="en-US" sz="1650" dirty="0">
                <a:solidFill>
                  <a:srgbClr val="EEEFF5"/>
                </a:solidFill>
                <a:latin typeface="Montserrat" pitchFamily="34" charset="0"/>
                <a:ea typeface="Montserrat" pitchFamily="34" charset="-122"/>
                <a:cs typeface="Montserrat" pitchFamily="34" charset="-120"/>
              </a:rPr>
              <a:t>Union analysis revealed rating trends</a:t>
            </a:r>
            <a:endParaRPr lang="en-US" sz="16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10648950" y="1889760"/>
            <a:ext cx="2476500" cy="4450080"/>
          </a:xfrm>
          <a:prstGeom prst="rect">
            <a:avLst/>
          </a:prstGeom>
        </p:spPr>
      </p:pic>
      <p:sp>
        <p:nvSpPr>
          <p:cNvPr id="4" name="Text 0"/>
          <p:cNvSpPr/>
          <p:nvPr/>
        </p:nvSpPr>
        <p:spPr>
          <a:xfrm>
            <a:off x="758309" y="1801773"/>
            <a:ext cx="6010275" cy="712708"/>
          </a:xfrm>
          <a:prstGeom prst="rect">
            <a:avLst/>
          </a:prstGeom>
          <a:noFill/>
          <a:ln/>
        </p:spPr>
        <p:txBody>
          <a:bodyPr wrap="none" lIns="0" tIns="0" rIns="0" bIns="0" rtlCol="0" anchor="t"/>
          <a:lstStyle/>
          <a:p>
            <a:pPr marL="0" indent="0" algn="l">
              <a:lnSpc>
                <a:spcPts val="5600"/>
              </a:lnSpc>
              <a:buNone/>
            </a:pPr>
            <a:r>
              <a:rPr lang="en-US" sz="4450" b="1" dirty="0">
                <a:solidFill>
                  <a:srgbClr val="9998FF"/>
                </a:solidFill>
                <a:latin typeface="Arial" panose="020B0604020202020204" pitchFamily="34" charset="0"/>
                <a:ea typeface="Barlow Bold" pitchFamily="34" charset="-122"/>
                <a:cs typeface="Arial" panose="020B0604020202020204" pitchFamily="34" charset="0"/>
              </a:rPr>
              <a:t>Content Rating Analysis</a:t>
            </a:r>
            <a:endParaRPr lang="en-US" sz="4450" dirty="0">
              <a:latin typeface="Arial" panose="020B0604020202020204" pitchFamily="34" charset="0"/>
              <a:cs typeface="Arial" panose="020B0604020202020204" pitchFamily="34" charset="0"/>
            </a:endParaRPr>
          </a:p>
        </p:txBody>
      </p:sp>
      <p:sp>
        <p:nvSpPr>
          <p:cNvPr id="5" name="Shape 1"/>
          <p:cNvSpPr/>
          <p:nvPr/>
        </p:nvSpPr>
        <p:spPr>
          <a:xfrm>
            <a:off x="758309" y="2839403"/>
            <a:ext cx="487442" cy="487442"/>
          </a:xfrm>
          <a:prstGeom prst="roundRect">
            <a:avLst>
              <a:gd name="adj" fmla="val 40004"/>
            </a:avLst>
          </a:prstGeom>
          <a:solidFill>
            <a:srgbClr val="282C32"/>
          </a:solidFill>
          <a:ln/>
          <a:effectLst>
            <a:outerShdw blurRad="53340" dist="26670" dir="13500000" algn="bl" rotWithShape="0">
              <a:srgbClr val="FFFFFF">
                <a:alpha val="10000"/>
              </a:srgbClr>
            </a:outerShdw>
          </a:effectLst>
        </p:spPr>
        <p:txBody>
          <a:bodyPr/>
          <a:lstStyle/>
          <a:p>
            <a:endParaRPr lang="en-US"/>
          </a:p>
        </p:txBody>
      </p:sp>
      <p:pic>
        <p:nvPicPr>
          <p:cNvPr id="6" name="Image 2" descr="preencoded.png"/>
          <p:cNvPicPr>
            <a:picLocks noChangeAspect="1"/>
          </p:cNvPicPr>
          <p:nvPr/>
        </p:nvPicPr>
        <p:blipFill>
          <a:blip r:embed="rId5"/>
          <a:stretch>
            <a:fillRect/>
          </a:stretch>
        </p:blipFill>
        <p:spPr>
          <a:xfrm>
            <a:off x="830997" y="2869347"/>
            <a:ext cx="342067" cy="427553"/>
          </a:xfrm>
          <a:prstGeom prst="rect">
            <a:avLst/>
          </a:prstGeom>
        </p:spPr>
      </p:pic>
      <p:sp>
        <p:nvSpPr>
          <p:cNvPr id="7" name="Text 2"/>
          <p:cNvSpPr/>
          <p:nvPr/>
        </p:nvSpPr>
        <p:spPr>
          <a:xfrm>
            <a:off x="1462326" y="2913817"/>
            <a:ext cx="3493175" cy="356235"/>
          </a:xfrm>
          <a:prstGeom prst="rect">
            <a:avLst/>
          </a:prstGeom>
          <a:noFill/>
          <a:ln/>
        </p:spPr>
        <p:txBody>
          <a:bodyPr wrap="none" lIns="0" tIns="0" rIns="0" bIns="0" rtlCol="0" anchor="t"/>
          <a:lstStyle/>
          <a:p>
            <a:pPr marL="0" indent="0" algn="l">
              <a:lnSpc>
                <a:spcPts val="2800"/>
              </a:lnSpc>
              <a:buNone/>
            </a:pPr>
            <a:r>
              <a:rPr lang="en-US" sz="2200" b="1" dirty="0">
                <a:solidFill>
                  <a:srgbClr val="EEEFF5"/>
                </a:solidFill>
                <a:latin typeface="Arial" panose="020B0604020202020204" pitchFamily="34" charset="0"/>
                <a:ea typeface="Barlow Bold" pitchFamily="34" charset="-122"/>
                <a:cs typeface="Arial" panose="020B0604020202020204" pitchFamily="34" charset="0"/>
              </a:rPr>
              <a:t>Everyone 10+ performs best</a:t>
            </a:r>
            <a:endParaRPr lang="en-US" sz="2200" dirty="0">
              <a:latin typeface="Arial" panose="020B0604020202020204" pitchFamily="34" charset="0"/>
              <a:cs typeface="Arial" panose="020B0604020202020204" pitchFamily="34" charset="0"/>
            </a:endParaRPr>
          </a:p>
        </p:txBody>
      </p:sp>
      <p:sp>
        <p:nvSpPr>
          <p:cNvPr id="8" name="Text 3"/>
          <p:cNvSpPr/>
          <p:nvPr/>
        </p:nvSpPr>
        <p:spPr>
          <a:xfrm>
            <a:off x="1462326" y="3399949"/>
            <a:ext cx="6923365" cy="346710"/>
          </a:xfrm>
          <a:prstGeom prst="rect">
            <a:avLst/>
          </a:prstGeom>
          <a:noFill/>
          <a:ln/>
        </p:spPr>
        <p:txBody>
          <a:bodyPr wrap="none" lIns="0" tIns="0" rIns="0" bIns="0" rtlCol="0" anchor="t"/>
          <a:lstStyle/>
          <a:p>
            <a:pPr marL="0" indent="0" algn="l">
              <a:lnSpc>
                <a:spcPts val="2700"/>
              </a:lnSpc>
              <a:buNone/>
            </a:pPr>
            <a:r>
              <a:rPr lang="en-US" sz="1700" dirty="0">
                <a:solidFill>
                  <a:srgbClr val="EEEFF5"/>
                </a:solidFill>
                <a:latin typeface="Montserrat" pitchFamily="34" charset="0"/>
                <a:ea typeface="Montserrat" pitchFamily="34" charset="-122"/>
                <a:cs typeface="Montserrat" pitchFamily="34" charset="-120"/>
              </a:rPr>
              <a:t>Highest average rating across platforms</a:t>
            </a:r>
            <a:endParaRPr lang="en-US" sz="1700" dirty="0"/>
          </a:p>
        </p:txBody>
      </p:sp>
      <p:sp>
        <p:nvSpPr>
          <p:cNvPr id="9" name="Shape 4"/>
          <p:cNvSpPr/>
          <p:nvPr/>
        </p:nvSpPr>
        <p:spPr>
          <a:xfrm>
            <a:off x="758309" y="4179927"/>
            <a:ext cx="487442" cy="487442"/>
          </a:xfrm>
          <a:prstGeom prst="roundRect">
            <a:avLst>
              <a:gd name="adj" fmla="val 40004"/>
            </a:avLst>
          </a:prstGeom>
          <a:solidFill>
            <a:srgbClr val="282C32"/>
          </a:solidFill>
          <a:ln/>
          <a:effectLst>
            <a:outerShdw blurRad="53340" dist="26670" dir="13500000" algn="bl" rotWithShape="0">
              <a:srgbClr val="FFFFFF">
                <a:alpha val="10000"/>
              </a:srgbClr>
            </a:outerShdw>
          </a:effectLst>
        </p:spPr>
        <p:txBody>
          <a:bodyPr/>
          <a:lstStyle/>
          <a:p>
            <a:endParaRPr lang="en-US"/>
          </a:p>
        </p:txBody>
      </p:sp>
      <p:pic>
        <p:nvPicPr>
          <p:cNvPr id="10" name="Image 3" descr="preencoded.png"/>
          <p:cNvPicPr>
            <a:picLocks noChangeAspect="1"/>
          </p:cNvPicPr>
          <p:nvPr/>
        </p:nvPicPr>
        <p:blipFill>
          <a:blip r:embed="rId6"/>
          <a:stretch>
            <a:fillRect/>
          </a:stretch>
        </p:blipFill>
        <p:spPr>
          <a:xfrm>
            <a:off x="830997" y="4209871"/>
            <a:ext cx="342067" cy="427553"/>
          </a:xfrm>
          <a:prstGeom prst="rect">
            <a:avLst/>
          </a:prstGeom>
        </p:spPr>
      </p:pic>
      <p:sp>
        <p:nvSpPr>
          <p:cNvPr id="11" name="Text 5"/>
          <p:cNvSpPr/>
          <p:nvPr/>
        </p:nvSpPr>
        <p:spPr>
          <a:xfrm>
            <a:off x="1462326" y="4254341"/>
            <a:ext cx="3008590" cy="356235"/>
          </a:xfrm>
          <a:prstGeom prst="rect">
            <a:avLst/>
          </a:prstGeom>
          <a:noFill/>
          <a:ln/>
        </p:spPr>
        <p:txBody>
          <a:bodyPr wrap="none" lIns="0" tIns="0" rIns="0" bIns="0" rtlCol="0" anchor="t"/>
          <a:lstStyle/>
          <a:p>
            <a:pPr marL="0" indent="0" algn="l">
              <a:lnSpc>
                <a:spcPts val="2800"/>
              </a:lnSpc>
              <a:buNone/>
            </a:pPr>
            <a:r>
              <a:rPr lang="en-US" sz="2200" b="1" dirty="0">
                <a:solidFill>
                  <a:srgbClr val="EEEFF5"/>
                </a:solidFill>
                <a:latin typeface="Arial" panose="020B0604020202020204" pitchFamily="34" charset="0"/>
                <a:ea typeface="Barlow Bold" pitchFamily="34" charset="-122"/>
                <a:cs typeface="Arial" panose="020B0604020202020204" pitchFamily="34" charset="0"/>
              </a:rPr>
              <a:t>Cross-platform analysis</a:t>
            </a:r>
            <a:endParaRPr lang="en-US" sz="2200" dirty="0">
              <a:latin typeface="Arial" panose="020B0604020202020204" pitchFamily="34" charset="0"/>
              <a:cs typeface="Arial" panose="020B0604020202020204" pitchFamily="34" charset="0"/>
            </a:endParaRPr>
          </a:p>
        </p:txBody>
      </p:sp>
      <p:sp>
        <p:nvSpPr>
          <p:cNvPr id="12" name="Text 6"/>
          <p:cNvSpPr/>
          <p:nvPr/>
        </p:nvSpPr>
        <p:spPr>
          <a:xfrm>
            <a:off x="1462326" y="4740473"/>
            <a:ext cx="6923365" cy="346710"/>
          </a:xfrm>
          <a:prstGeom prst="rect">
            <a:avLst/>
          </a:prstGeom>
          <a:noFill/>
          <a:ln/>
        </p:spPr>
        <p:txBody>
          <a:bodyPr wrap="none" lIns="0" tIns="0" rIns="0" bIns="0" rtlCol="0" anchor="t"/>
          <a:lstStyle/>
          <a:p>
            <a:pPr marL="0" indent="0" algn="l">
              <a:lnSpc>
                <a:spcPts val="2700"/>
              </a:lnSpc>
              <a:buNone/>
            </a:pPr>
            <a:r>
              <a:rPr lang="en-US" sz="1700" dirty="0">
                <a:solidFill>
                  <a:srgbClr val="EEEFF5"/>
                </a:solidFill>
                <a:latin typeface="Montserrat" pitchFamily="34" charset="0"/>
                <a:ea typeface="Montserrat" pitchFamily="34" charset="-122"/>
                <a:cs typeface="Montserrat" pitchFamily="34" charset="-120"/>
              </a:rPr>
              <a:t>Combined App Store and Play Store data</a:t>
            </a:r>
            <a:endParaRPr lang="en-US" sz="1700" dirty="0"/>
          </a:p>
        </p:txBody>
      </p:sp>
      <p:sp>
        <p:nvSpPr>
          <p:cNvPr id="13" name="Shape 7"/>
          <p:cNvSpPr/>
          <p:nvPr/>
        </p:nvSpPr>
        <p:spPr>
          <a:xfrm>
            <a:off x="758309" y="5520452"/>
            <a:ext cx="487442" cy="487442"/>
          </a:xfrm>
          <a:prstGeom prst="roundRect">
            <a:avLst>
              <a:gd name="adj" fmla="val 40004"/>
            </a:avLst>
          </a:prstGeom>
          <a:solidFill>
            <a:srgbClr val="282C32"/>
          </a:solidFill>
          <a:ln/>
          <a:effectLst>
            <a:outerShdw blurRad="53340" dist="26670" dir="13500000" algn="bl" rotWithShape="0">
              <a:srgbClr val="FFFFFF">
                <a:alpha val="10000"/>
              </a:srgbClr>
            </a:outerShdw>
          </a:effectLst>
        </p:spPr>
        <p:txBody>
          <a:bodyPr/>
          <a:lstStyle/>
          <a:p>
            <a:endParaRPr lang="en-US"/>
          </a:p>
        </p:txBody>
      </p:sp>
      <p:pic>
        <p:nvPicPr>
          <p:cNvPr id="14" name="Image 4" descr="preencoded.png"/>
          <p:cNvPicPr>
            <a:picLocks noChangeAspect="1"/>
          </p:cNvPicPr>
          <p:nvPr/>
        </p:nvPicPr>
        <p:blipFill>
          <a:blip r:embed="rId7"/>
          <a:stretch>
            <a:fillRect/>
          </a:stretch>
        </p:blipFill>
        <p:spPr>
          <a:xfrm>
            <a:off x="830997" y="5550396"/>
            <a:ext cx="342067" cy="427553"/>
          </a:xfrm>
          <a:prstGeom prst="rect">
            <a:avLst/>
          </a:prstGeom>
        </p:spPr>
      </p:pic>
      <p:sp>
        <p:nvSpPr>
          <p:cNvPr id="15" name="Text 8"/>
          <p:cNvSpPr/>
          <p:nvPr/>
        </p:nvSpPr>
        <p:spPr>
          <a:xfrm>
            <a:off x="1462326" y="5594866"/>
            <a:ext cx="2850713" cy="356235"/>
          </a:xfrm>
          <a:prstGeom prst="rect">
            <a:avLst/>
          </a:prstGeom>
          <a:noFill/>
          <a:ln/>
        </p:spPr>
        <p:txBody>
          <a:bodyPr wrap="none" lIns="0" tIns="0" rIns="0" bIns="0" rtlCol="0" anchor="t"/>
          <a:lstStyle/>
          <a:p>
            <a:pPr marL="0" indent="0" algn="l">
              <a:lnSpc>
                <a:spcPts val="2800"/>
              </a:lnSpc>
              <a:buNone/>
            </a:pPr>
            <a:r>
              <a:rPr lang="en-US" sz="2200" b="1" dirty="0">
                <a:solidFill>
                  <a:srgbClr val="EEEFF5"/>
                </a:solidFill>
                <a:latin typeface="Arial" panose="020B0604020202020204" pitchFamily="34" charset="0"/>
                <a:ea typeface="Barlow Bold" pitchFamily="34" charset="-122"/>
                <a:cs typeface="Arial" panose="020B0604020202020204" pitchFamily="34" charset="0"/>
              </a:rPr>
              <a:t>Rating correlation</a:t>
            </a:r>
            <a:endParaRPr lang="en-US" sz="2200" dirty="0">
              <a:latin typeface="Arial" panose="020B0604020202020204" pitchFamily="34" charset="0"/>
              <a:cs typeface="Arial" panose="020B0604020202020204" pitchFamily="34" charset="0"/>
            </a:endParaRPr>
          </a:p>
        </p:txBody>
      </p:sp>
      <p:sp>
        <p:nvSpPr>
          <p:cNvPr id="16" name="Text 9"/>
          <p:cNvSpPr/>
          <p:nvPr/>
        </p:nvSpPr>
        <p:spPr>
          <a:xfrm>
            <a:off x="1462326" y="6080998"/>
            <a:ext cx="6923365" cy="346710"/>
          </a:xfrm>
          <a:prstGeom prst="rect">
            <a:avLst/>
          </a:prstGeom>
          <a:noFill/>
          <a:ln/>
        </p:spPr>
        <p:txBody>
          <a:bodyPr wrap="none" lIns="0" tIns="0" rIns="0" bIns="0" rtlCol="0" anchor="t"/>
          <a:lstStyle/>
          <a:p>
            <a:pPr marL="0" indent="0" algn="l">
              <a:lnSpc>
                <a:spcPts val="2700"/>
              </a:lnSpc>
              <a:buNone/>
            </a:pPr>
            <a:r>
              <a:rPr lang="en-US" sz="1700" dirty="0">
                <a:solidFill>
                  <a:srgbClr val="EEEFF5"/>
                </a:solidFill>
                <a:latin typeface="Montserrat" pitchFamily="34" charset="0"/>
                <a:ea typeface="Montserrat" pitchFamily="34" charset="-122"/>
                <a:cs typeface="Montserrat" pitchFamily="34" charset="-120"/>
              </a:rPr>
              <a:t>Wider audience = better performance</a:t>
            </a:r>
            <a:endParaRPr lang="en-US" sz="17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3" name="Text 0"/>
          <p:cNvSpPr/>
          <p:nvPr/>
        </p:nvSpPr>
        <p:spPr>
          <a:xfrm>
            <a:off x="758309" y="5141833"/>
            <a:ext cx="13113782" cy="346710"/>
          </a:xfrm>
          <a:prstGeom prst="rect">
            <a:avLst/>
          </a:prstGeom>
          <a:noFill/>
          <a:ln/>
        </p:spPr>
        <p:txBody>
          <a:bodyPr wrap="none" lIns="0" tIns="0" rIns="0" bIns="0" rtlCol="0" anchor="t"/>
          <a:lstStyle/>
          <a:p>
            <a:pPr marL="0" indent="0" algn="l">
              <a:lnSpc>
                <a:spcPts val="2700"/>
              </a:lnSpc>
              <a:buNone/>
            </a:pPr>
            <a:endParaRPr lang="en-US" sz="1700" dirty="0"/>
          </a:p>
        </p:txBody>
      </p:sp>
      <p:sp>
        <p:nvSpPr>
          <p:cNvPr id="4" name="Shape 1"/>
          <p:cNvSpPr/>
          <p:nvPr/>
        </p:nvSpPr>
        <p:spPr>
          <a:xfrm>
            <a:off x="758309" y="5732264"/>
            <a:ext cx="3115985" cy="1612702"/>
          </a:xfrm>
          <a:prstGeom prst="roundRect">
            <a:avLst>
              <a:gd name="adj" fmla="val 12091"/>
            </a:avLst>
          </a:prstGeom>
          <a:solidFill>
            <a:srgbClr val="282C32"/>
          </a:solidFill>
          <a:ln/>
          <a:effectLst>
            <a:outerShdw blurRad="53340" dist="26670" dir="13500000" algn="bl" rotWithShape="0">
              <a:srgbClr val="FFFFFF">
                <a:alpha val="10000"/>
              </a:srgbClr>
            </a:outerShdw>
          </a:effectLst>
        </p:spPr>
        <p:txBody>
          <a:bodyPr/>
          <a:lstStyle/>
          <a:p>
            <a:endParaRPr lang="en-US"/>
          </a:p>
        </p:txBody>
      </p:sp>
      <p:sp>
        <p:nvSpPr>
          <p:cNvPr id="5" name="Text 2"/>
          <p:cNvSpPr/>
          <p:nvPr/>
        </p:nvSpPr>
        <p:spPr>
          <a:xfrm>
            <a:off x="974884" y="5948839"/>
            <a:ext cx="2682835" cy="356235"/>
          </a:xfrm>
          <a:prstGeom prst="rect">
            <a:avLst/>
          </a:prstGeom>
          <a:noFill/>
          <a:ln/>
        </p:spPr>
        <p:txBody>
          <a:bodyPr wrap="none" lIns="0" tIns="0" rIns="0" bIns="0" rtlCol="0" anchor="t"/>
          <a:lstStyle/>
          <a:p>
            <a:pPr marL="0" indent="0" algn="l">
              <a:lnSpc>
                <a:spcPts val="2800"/>
              </a:lnSpc>
              <a:buNone/>
            </a:pPr>
            <a:r>
              <a:rPr lang="en-US" sz="2200" b="1" dirty="0">
                <a:solidFill>
                  <a:srgbClr val="5E98F1"/>
                </a:solidFill>
                <a:latin typeface="Arial" panose="020B0604020202020204" pitchFamily="34" charset="0"/>
                <a:ea typeface="Barlow Bold" pitchFamily="34" charset="-122"/>
                <a:cs typeface="Arial" panose="020B0604020202020204" pitchFamily="34" charset="0"/>
              </a:rPr>
              <a:t>Acquisition Cost</a:t>
            </a:r>
            <a:endParaRPr lang="en-US" sz="2200" dirty="0">
              <a:latin typeface="Arial" panose="020B0604020202020204" pitchFamily="34" charset="0"/>
              <a:cs typeface="Arial" panose="020B0604020202020204" pitchFamily="34" charset="0"/>
            </a:endParaRPr>
          </a:p>
        </p:txBody>
      </p:sp>
      <p:sp>
        <p:nvSpPr>
          <p:cNvPr id="6" name="Text 3"/>
          <p:cNvSpPr/>
          <p:nvPr/>
        </p:nvSpPr>
        <p:spPr>
          <a:xfrm>
            <a:off x="974884" y="6434971"/>
            <a:ext cx="2682835" cy="346710"/>
          </a:xfrm>
          <a:prstGeom prst="rect">
            <a:avLst/>
          </a:prstGeom>
          <a:noFill/>
          <a:ln/>
        </p:spPr>
        <p:txBody>
          <a:bodyPr wrap="none" lIns="0" tIns="0" rIns="0" bIns="0" rtlCol="0" anchor="t"/>
          <a:lstStyle/>
          <a:p>
            <a:pPr marL="0" indent="0" algn="l">
              <a:lnSpc>
                <a:spcPts val="2700"/>
              </a:lnSpc>
              <a:buNone/>
            </a:pPr>
            <a:r>
              <a:rPr lang="en-US" sz="1700" dirty="0">
                <a:solidFill>
                  <a:srgbClr val="EEEFF5"/>
                </a:solidFill>
                <a:latin typeface="Montserrat" pitchFamily="34" charset="0"/>
                <a:ea typeface="Montserrat" pitchFamily="34" charset="-122"/>
                <a:cs typeface="Montserrat" pitchFamily="34" charset="-120"/>
              </a:rPr>
              <a:t>Based on initial price</a:t>
            </a:r>
            <a:endParaRPr lang="en-US" sz="1700" dirty="0"/>
          </a:p>
        </p:txBody>
      </p:sp>
      <p:sp>
        <p:nvSpPr>
          <p:cNvPr id="7" name="Shape 4"/>
          <p:cNvSpPr/>
          <p:nvPr/>
        </p:nvSpPr>
        <p:spPr>
          <a:xfrm>
            <a:off x="4090868" y="5732264"/>
            <a:ext cx="3115985" cy="1612702"/>
          </a:xfrm>
          <a:prstGeom prst="roundRect">
            <a:avLst>
              <a:gd name="adj" fmla="val 12091"/>
            </a:avLst>
          </a:prstGeom>
          <a:solidFill>
            <a:srgbClr val="282C32"/>
          </a:solidFill>
          <a:ln/>
          <a:effectLst>
            <a:outerShdw blurRad="53340" dist="26670" dir="13500000" algn="bl" rotWithShape="0">
              <a:srgbClr val="FFFFFF">
                <a:alpha val="10000"/>
              </a:srgbClr>
            </a:outerShdw>
          </a:effectLst>
        </p:spPr>
        <p:txBody>
          <a:bodyPr/>
          <a:lstStyle/>
          <a:p>
            <a:endParaRPr lang="en-US"/>
          </a:p>
        </p:txBody>
      </p:sp>
      <p:sp>
        <p:nvSpPr>
          <p:cNvPr id="8" name="Text 5"/>
          <p:cNvSpPr/>
          <p:nvPr/>
        </p:nvSpPr>
        <p:spPr>
          <a:xfrm>
            <a:off x="4307443" y="5948839"/>
            <a:ext cx="2682835" cy="356235"/>
          </a:xfrm>
          <a:prstGeom prst="rect">
            <a:avLst/>
          </a:prstGeom>
          <a:noFill/>
          <a:ln/>
        </p:spPr>
        <p:txBody>
          <a:bodyPr wrap="none" lIns="0" tIns="0" rIns="0" bIns="0" rtlCol="0" anchor="t"/>
          <a:lstStyle/>
          <a:p>
            <a:pPr marL="0" indent="0" algn="l">
              <a:lnSpc>
                <a:spcPts val="2800"/>
              </a:lnSpc>
              <a:buNone/>
            </a:pPr>
            <a:r>
              <a:rPr lang="en-US" sz="2200" b="1" dirty="0">
                <a:solidFill>
                  <a:srgbClr val="5E98F1"/>
                </a:solidFill>
                <a:latin typeface="Arial" panose="020B0604020202020204" pitchFamily="34" charset="0"/>
                <a:ea typeface="Barlow Bold" pitchFamily="34" charset="-122"/>
                <a:cs typeface="Arial" panose="020B0604020202020204" pitchFamily="34" charset="0"/>
              </a:rPr>
              <a:t>Quality Filter</a:t>
            </a:r>
            <a:endParaRPr lang="en-US" sz="2200" dirty="0">
              <a:latin typeface="Arial" panose="020B0604020202020204" pitchFamily="34" charset="0"/>
              <a:cs typeface="Arial" panose="020B0604020202020204" pitchFamily="34" charset="0"/>
            </a:endParaRPr>
          </a:p>
        </p:txBody>
      </p:sp>
      <p:sp>
        <p:nvSpPr>
          <p:cNvPr id="9" name="Text 6"/>
          <p:cNvSpPr/>
          <p:nvPr/>
        </p:nvSpPr>
        <p:spPr>
          <a:xfrm>
            <a:off x="4307443" y="6434971"/>
            <a:ext cx="2682835" cy="346710"/>
          </a:xfrm>
          <a:prstGeom prst="rect">
            <a:avLst/>
          </a:prstGeom>
          <a:noFill/>
          <a:ln/>
        </p:spPr>
        <p:txBody>
          <a:bodyPr wrap="none" lIns="0" tIns="0" rIns="0" bIns="0" rtlCol="0" anchor="t"/>
          <a:lstStyle/>
          <a:p>
            <a:pPr marL="0" indent="0" algn="l">
              <a:lnSpc>
                <a:spcPts val="2700"/>
              </a:lnSpc>
              <a:buNone/>
            </a:pPr>
            <a:r>
              <a:rPr lang="en-US" sz="1700" dirty="0">
                <a:solidFill>
                  <a:srgbClr val="EEEFF5"/>
                </a:solidFill>
                <a:latin typeface="Montserrat" pitchFamily="34" charset="0"/>
                <a:ea typeface="Montserrat" pitchFamily="34" charset="-122"/>
                <a:cs typeface="Montserrat" pitchFamily="34" charset="-120"/>
              </a:rPr>
              <a:t>Top-rated apps (4.7+)</a:t>
            </a:r>
            <a:endParaRPr lang="en-US" sz="1700" dirty="0"/>
          </a:p>
        </p:txBody>
      </p:sp>
      <p:sp>
        <p:nvSpPr>
          <p:cNvPr id="10" name="Shape 7"/>
          <p:cNvSpPr/>
          <p:nvPr/>
        </p:nvSpPr>
        <p:spPr>
          <a:xfrm>
            <a:off x="7423428" y="5732264"/>
            <a:ext cx="3115985" cy="1612702"/>
          </a:xfrm>
          <a:prstGeom prst="roundRect">
            <a:avLst>
              <a:gd name="adj" fmla="val 12091"/>
            </a:avLst>
          </a:prstGeom>
          <a:solidFill>
            <a:srgbClr val="282C32"/>
          </a:solidFill>
          <a:ln/>
          <a:effectLst>
            <a:outerShdw blurRad="53340" dist="26670" dir="13500000" algn="bl" rotWithShape="0">
              <a:srgbClr val="FFFFFF">
                <a:alpha val="10000"/>
              </a:srgbClr>
            </a:outerShdw>
          </a:effectLst>
        </p:spPr>
        <p:txBody>
          <a:bodyPr/>
          <a:lstStyle/>
          <a:p>
            <a:endParaRPr lang="en-US"/>
          </a:p>
        </p:txBody>
      </p:sp>
      <p:sp>
        <p:nvSpPr>
          <p:cNvPr id="11" name="Text 8"/>
          <p:cNvSpPr/>
          <p:nvPr/>
        </p:nvSpPr>
        <p:spPr>
          <a:xfrm>
            <a:off x="7640003" y="5948839"/>
            <a:ext cx="2682835" cy="356235"/>
          </a:xfrm>
          <a:prstGeom prst="rect">
            <a:avLst/>
          </a:prstGeom>
          <a:noFill/>
          <a:ln/>
        </p:spPr>
        <p:txBody>
          <a:bodyPr wrap="none" lIns="0" tIns="0" rIns="0" bIns="0" rtlCol="0" anchor="t"/>
          <a:lstStyle/>
          <a:p>
            <a:pPr marL="0" indent="0" algn="l">
              <a:lnSpc>
                <a:spcPts val="2800"/>
              </a:lnSpc>
              <a:buNone/>
            </a:pPr>
            <a:r>
              <a:rPr lang="en-US" sz="2200" b="1" dirty="0">
                <a:solidFill>
                  <a:srgbClr val="5E98F1"/>
                </a:solidFill>
                <a:latin typeface="Arial" panose="020B0604020202020204" pitchFamily="34" charset="0"/>
                <a:ea typeface="Barlow Bold" pitchFamily="34" charset="-122"/>
                <a:cs typeface="Arial" panose="020B0604020202020204" pitchFamily="34" charset="0"/>
              </a:rPr>
              <a:t>Longevity Forecast</a:t>
            </a:r>
            <a:endParaRPr lang="en-US" sz="2200" dirty="0">
              <a:latin typeface="Arial" panose="020B0604020202020204" pitchFamily="34" charset="0"/>
              <a:cs typeface="Arial" panose="020B0604020202020204" pitchFamily="34" charset="0"/>
            </a:endParaRPr>
          </a:p>
        </p:txBody>
      </p:sp>
      <p:sp>
        <p:nvSpPr>
          <p:cNvPr id="12" name="Text 9"/>
          <p:cNvSpPr/>
          <p:nvPr/>
        </p:nvSpPr>
        <p:spPr>
          <a:xfrm>
            <a:off x="7640003" y="6434971"/>
            <a:ext cx="2682835" cy="693420"/>
          </a:xfrm>
          <a:prstGeom prst="rect">
            <a:avLst/>
          </a:prstGeom>
          <a:noFill/>
          <a:ln/>
        </p:spPr>
        <p:txBody>
          <a:bodyPr wrap="square" lIns="0" tIns="0" rIns="0" bIns="0" rtlCol="0" anchor="t"/>
          <a:lstStyle/>
          <a:p>
            <a:pPr marL="0" indent="0" algn="l">
              <a:lnSpc>
                <a:spcPts val="2700"/>
              </a:lnSpc>
              <a:buNone/>
            </a:pPr>
            <a:r>
              <a:rPr lang="en-US" sz="1700" dirty="0">
                <a:solidFill>
                  <a:srgbClr val="EEEFF5"/>
                </a:solidFill>
                <a:latin typeface="Montserrat" pitchFamily="34" charset="0"/>
                <a:ea typeface="Montserrat" pitchFamily="34" charset="-122"/>
                <a:cs typeface="Montserrat" pitchFamily="34" charset="-120"/>
              </a:rPr>
              <a:t>Projected earnings over time</a:t>
            </a:r>
            <a:endParaRPr lang="en-US" sz="1700" dirty="0"/>
          </a:p>
        </p:txBody>
      </p:sp>
      <p:sp>
        <p:nvSpPr>
          <p:cNvPr id="13" name="Shape 10"/>
          <p:cNvSpPr/>
          <p:nvPr/>
        </p:nvSpPr>
        <p:spPr>
          <a:xfrm>
            <a:off x="10755987" y="5732264"/>
            <a:ext cx="3116104" cy="1612702"/>
          </a:xfrm>
          <a:prstGeom prst="roundRect">
            <a:avLst>
              <a:gd name="adj" fmla="val 12091"/>
            </a:avLst>
          </a:prstGeom>
          <a:solidFill>
            <a:srgbClr val="282C32"/>
          </a:solidFill>
          <a:ln/>
          <a:effectLst>
            <a:outerShdw blurRad="53340" dist="26670" dir="13500000" algn="bl" rotWithShape="0">
              <a:srgbClr val="FFFFFF">
                <a:alpha val="10000"/>
              </a:srgbClr>
            </a:outerShdw>
          </a:effectLst>
        </p:spPr>
        <p:txBody>
          <a:bodyPr/>
          <a:lstStyle/>
          <a:p>
            <a:endParaRPr lang="en-US"/>
          </a:p>
        </p:txBody>
      </p:sp>
      <p:sp>
        <p:nvSpPr>
          <p:cNvPr id="14" name="Text 11"/>
          <p:cNvSpPr/>
          <p:nvPr/>
        </p:nvSpPr>
        <p:spPr>
          <a:xfrm>
            <a:off x="10972562" y="5948839"/>
            <a:ext cx="2682954" cy="356235"/>
          </a:xfrm>
          <a:prstGeom prst="rect">
            <a:avLst/>
          </a:prstGeom>
          <a:noFill/>
          <a:ln/>
        </p:spPr>
        <p:txBody>
          <a:bodyPr wrap="none" lIns="0" tIns="0" rIns="0" bIns="0" rtlCol="0" anchor="t"/>
          <a:lstStyle/>
          <a:p>
            <a:pPr marL="0" indent="0" algn="l">
              <a:lnSpc>
                <a:spcPts val="2800"/>
              </a:lnSpc>
              <a:buNone/>
            </a:pPr>
            <a:r>
              <a:rPr lang="en-US" sz="2200" b="1" dirty="0">
                <a:solidFill>
                  <a:srgbClr val="5E98F1"/>
                </a:solidFill>
                <a:latin typeface="Arial" panose="020B0604020202020204" pitchFamily="34" charset="0"/>
                <a:ea typeface="Barlow Bold" pitchFamily="34" charset="-122"/>
                <a:cs typeface="Arial" panose="020B0604020202020204" pitchFamily="34" charset="0"/>
              </a:rPr>
              <a:t>Interchangeability</a:t>
            </a:r>
            <a:endParaRPr lang="en-US" sz="2200" dirty="0">
              <a:latin typeface="Arial" panose="020B0604020202020204" pitchFamily="34" charset="0"/>
              <a:cs typeface="Arial" panose="020B0604020202020204" pitchFamily="34" charset="0"/>
            </a:endParaRPr>
          </a:p>
        </p:txBody>
      </p:sp>
      <p:sp>
        <p:nvSpPr>
          <p:cNvPr id="15" name="Text 12"/>
          <p:cNvSpPr/>
          <p:nvPr/>
        </p:nvSpPr>
        <p:spPr>
          <a:xfrm>
            <a:off x="10972562" y="6434971"/>
            <a:ext cx="2682954" cy="693420"/>
          </a:xfrm>
          <a:prstGeom prst="rect">
            <a:avLst/>
          </a:prstGeom>
          <a:noFill/>
          <a:ln/>
        </p:spPr>
        <p:txBody>
          <a:bodyPr wrap="square" lIns="0" tIns="0" rIns="0" bIns="0" rtlCol="0" anchor="t"/>
          <a:lstStyle/>
          <a:p>
            <a:pPr marL="0" indent="0" algn="l">
              <a:lnSpc>
                <a:spcPts val="2700"/>
              </a:lnSpc>
              <a:buNone/>
            </a:pPr>
            <a:r>
              <a:rPr lang="en-US" sz="1700" dirty="0">
                <a:solidFill>
                  <a:srgbClr val="EEEFF5"/>
                </a:solidFill>
                <a:latin typeface="Montserrat" pitchFamily="34" charset="0"/>
                <a:ea typeface="Montserrat" pitchFamily="34" charset="-122"/>
                <a:cs typeface="Montserrat" pitchFamily="34" charset="-120"/>
              </a:rPr>
              <a:t>9 free apps with 4.7 rating</a:t>
            </a:r>
            <a:endParaRPr lang="en-US" sz="1700" dirty="0"/>
          </a:p>
        </p:txBody>
      </p:sp>
      <p:pic>
        <p:nvPicPr>
          <p:cNvPr id="17" name="Picture 16">
            <a:extLst>
              <a:ext uri="{FF2B5EF4-FFF2-40B4-BE49-F238E27FC236}">
                <a16:creationId xmlns:a16="http://schemas.microsoft.com/office/drawing/2014/main" id="{A7E6FFDD-00CB-97D5-82A8-9467216A73E3}"/>
              </a:ext>
            </a:extLst>
          </p:cNvPr>
          <p:cNvPicPr>
            <a:picLocks noChangeAspect="1"/>
          </p:cNvPicPr>
          <p:nvPr/>
        </p:nvPicPr>
        <p:blipFill>
          <a:blip r:embed="rId3"/>
          <a:stretch>
            <a:fillRect/>
          </a:stretch>
        </p:blipFill>
        <p:spPr>
          <a:xfrm>
            <a:off x="0" y="0"/>
            <a:ext cx="14630400" cy="3930731"/>
          </a:xfrm>
          <a:prstGeom prst="rect">
            <a:avLst/>
          </a:prstGeom>
          <a:solidFill>
            <a:schemeClr val="bg1">
              <a:lumMod val="95000"/>
            </a:schemeClr>
          </a:solid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2630329" y="1483519"/>
            <a:ext cx="9369743" cy="712708"/>
          </a:xfrm>
          <a:prstGeom prst="rect">
            <a:avLst/>
          </a:prstGeom>
          <a:noFill/>
          <a:ln/>
        </p:spPr>
        <p:txBody>
          <a:bodyPr wrap="none" lIns="0" tIns="0" rIns="0" bIns="0" rtlCol="0" anchor="t"/>
          <a:lstStyle/>
          <a:p>
            <a:pPr marL="0" indent="0" algn="ctr">
              <a:lnSpc>
                <a:spcPts val="5600"/>
              </a:lnSpc>
              <a:buNone/>
            </a:pPr>
            <a:r>
              <a:rPr lang="en-US" sz="4450" b="1" dirty="0">
                <a:solidFill>
                  <a:srgbClr val="9998FF"/>
                </a:solidFill>
                <a:latin typeface="Arial" panose="020B0604020202020204" pitchFamily="34" charset="0"/>
                <a:ea typeface="Barlow Bold" pitchFamily="34" charset="-122"/>
                <a:cs typeface="Arial" panose="020B0604020202020204" pitchFamily="34" charset="0"/>
              </a:rPr>
              <a:t>Recommended 4th of July Campaign </a:t>
            </a:r>
            <a:endParaRPr lang="en-US" sz="4450" dirty="0">
              <a:latin typeface="Arial" panose="020B0604020202020204" pitchFamily="34" charset="0"/>
              <a:cs typeface="Arial" panose="020B0604020202020204" pitchFamily="34" charset="0"/>
            </a:endParaRPr>
          </a:p>
        </p:txBody>
      </p:sp>
      <p:sp>
        <p:nvSpPr>
          <p:cNvPr id="3" name="Text 1"/>
          <p:cNvSpPr/>
          <p:nvPr/>
        </p:nvSpPr>
        <p:spPr>
          <a:xfrm>
            <a:off x="758309" y="2629495"/>
            <a:ext cx="13113782" cy="346710"/>
          </a:xfrm>
          <a:prstGeom prst="rect">
            <a:avLst/>
          </a:prstGeom>
          <a:noFill/>
          <a:ln/>
        </p:spPr>
        <p:txBody>
          <a:bodyPr wrap="none" lIns="0" tIns="0" rIns="0" bIns="0" rtlCol="0" anchor="t"/>
          <a:lstStyle/>
          <a:p>
            <a:pPr marL="0" indent="0" algn="ctr">
              <a:lnSpc>
                <a:spcPts val="2700"/>
              </a:lnSpc>
              <a:buNone/>
            </a:pPr>
            <a:endParaRPr lang="en-US" sz="1700" dirty="0"/>
          </a:p>
        </p:txBody>
      </p:sp>
      <p:pic>
        <p:nvPicPr>
          <p:cNvPr id="4" name="Image 0" descr="preencoded.png"/>
          <p:cNvPicPr>
            <a:picLocks noChangeAspect="1"/>
          </p:cNvPicPr>
          <p:nvPr/>
        </p:nvPicPr>
        <p:blipFill>
          <a:blip r:embed="rId3"/>
          <a:stretch>
            <a:fillRect/>
          </a:stretch>
        </p:blipFill>
        <p:spPr>
          <a:xfrm>
            <a:off x="758309" y="3219926"/>
            <a:ext cx="649962" cy="649962"/>
          </a:xfrm>
          <a:prstGeom prst="rect">
            <a:avLst/>
          </a:prstGeom>
        </p:spPr>
      </p:pic>
      <p:sp>
        <p:nvSpPr>
          <p:cNvPr id="5" name="Text 2"/>
          <p:cNvSpPr/>
          <p:nvPr/>
        </p:nvSpPr>
        <p:spPr>
          <a:xfrm>
            <a:off x="1679019" y="3402687"/>
            <a:ext cx="2850713" cy="356235"/>
          </a:xfrm>
          <a:prstGeom prst="rect">
            <a:avLst/>
          </a:prstGeom>
          <a:noFill/>
          <a:ln/>
        </p:spPr>
        <p:txBody>
          <a:bodyPr wrap="none" lIns="0" tIns="0" rIns="0" bIns="0" rtlCol="0" anchor="t"/>
          <a:lstStyle/>
          <a:p>
            <a:pPr marL="0" indent="0" algn="l">
              <a:lnSpc>
                <a:spcPts val="2800"/>
              </a:lnSpc>
              <a:buNone/>
            </a:pPr>
            <a:r>
              <a:rPr lang="en-US" sz="2200" b="1" dirty="0">
                <a:solidFill>
                  <a:srgbClr val="EEEFF5"/>
                </a:solidFill>
                <a:latin typeface="Arial" panose="020B0604020202020204" pitchFamily="34" charset="0"/>
                <a:ea typeface="Barlow Bold" pitchFamily="34" charset="-122"/>
                <a:cs typeface="Arial" panose="020B0604020202020204" pitchFamily="34" charset="0"/>
              </a:rPr>
              <a:t>Trivia Crack</a:t>
            </a:r>
            <a:endParaRPr lang="en-US" sz="2200" dirty="0">
              <a:latin typeface="Arial" panose="020B0604020202020204" pitchFamily="34" charset="0"/>
              <a:cs typeface="Arial" panose="020B0604020202020204" pitchFamily="34" charset="0"/>
            </a:endParaRPr>
          </a:p>
        </p:txBody>
      </p:sp>
      <p:sp>
        <p:nvSpPr>
          <p:cNvPr id="6" name="Text 3"/>
          <p:cNvSpPr/>
          <p:nvPr/>
        </p:nvSpPr>
        <p:spPr>
          <a:xfrm>
            <a:off x="1679019" y="3888819"/>
            <a:ext cx="5500807" cy="346710"/>
          </a:xfrm>
          <a:prstGeom prst="rect">
            <a:avLst/>
          </a:prstGeom>
          <a:noFill/>
          <a:ln/>
        </p:spPr>
        <p:txBody>
          <a:bodyPr wrap="none" lIns="0" tIns="0" rIns="0" bIns="0" rtlCol="0" anchor="t"/>
          <a:lstStyle/>
          <a:p>
            <a:pPr marL="0" indent="0" algn="l">
              <a:lnSpc>
                <a:spcPts val="2700"/>
              </a:lnSpc>
              <a:buNone/>
            </a:pPr>
            <a:r>
              <a:rPr lang="en-US" sz="1700" dirty="0">
                <a:solidFill>
                  <a:srgbClr val="EEEFF5"/>
                </a:solidFill>
                <a:latin typeface="Montserrat" pitchFamily="34" charset="0"/>
                <a:ea typeface="Montserrat" pitchFamily="34" charset="-122"/>
                <a:cs typeface="Montserrat" pitchFamily="34" charset="-120"/>
              </a:rPr>
              <a:t>Family-friendly gaming</a:t>
            </a:r>
            <a:endParaRPr lang="en-US" sz="1700" dirty="0"/>
          </a:p>
        </p:txBody>
      </p:sp>
      <p:sp>
        <p:nvSpPr>
          <p:cNvPr id="7" name="Text 4"/>
          <p:cNvSpPr/>
          <p:nvPr/>
        </p:nvSpPr>
        <p:spPr>
          <a:xfrm>
            <a:off x="1679019" y="4365427"/>
            <a:ext cx="5500807" cy="346710"/>
          </a:xfrm>
          <a:prstGeom prst="rect">
            <a:avLst/>
          </a:prstGeom>
          <a:noFill/>
          <a:ln/>
        </p:spPr>
        <p:txBody>
          <a:bodyPr wrap="none" lIns="0" tIns="0" rIns="0" bIns="0" rtlCol="0" anchor="t"/>
          <a:lstStyle/>
          <a:p>
            <a:pPr marL="0" indent="0" algn="l">
              <a:lnSpc>
                <a:spcPts val="2700"/>
              </a:lnSpc>
              <a:buNone/>
            </a:pPr>
            <a:r>
              <a:rPr lang="en-US" sz="1700" dirty="0">
                <a:solidFill>
                  <a:srgbClr val="EEEFF5"/>
                </a:solidFill>
                <a:latin typeface="Montserrat" pitchFamily="34" charset="0"/>
                <a:ea typeface="Montserrat" pitchFamily="34" charset="-122"/>
                <a:cs typeface="Montserrat" pitchFamily="34" charset="-120"/>
              </a:rPr>
              <a:t>Multi-generational appeal</a:t>
            </a:r>
            <a:endParaRPr lang="en-US" sz="1700" dirty="0"/>
          </a:p>
        </p:txBody>
      </p:sp>
      <p:pic>
        <p:nvPicPr>
          <p:cNvPr id="8" name="Image 1" descr="preencoded.png"/>
          <p:cNvPicPr>
            <a:picLocks noChangeAspect="1"/>
          </p:cNvPicPr>
          <p:nvPr/>
        </p:nvPicPr>
        <p:blipFill>
          <a:blip r:embed="rId4"/>
          <a:stretch>
            <a:fillRect/>
          </a:stretch>
        </p:blipFill>
        <p:spPr>
          <a:xfrm>
            <a:off x="7450574" y="3219926"/>
            <a:ext cx="649962" cy="649962"/>
          </a:xfrm>
          <a:prstGeom prst="rect">
            <a:avLst/>
          </a:prstGeom>
        </p:spPr>
      </p:pic>
      <p:sp>
        <p:nvSpPr>
          <p:cNvPr id="9" name="Text 5"/>
          <p:cNvSpPr/>
          <p:nvPr/>
        </p:nvSpPr>
        <p:spPr>
          <a:xfrm>
            <a:off x="8371284" y="3402687"/>
            <a:ext cx="2850713" cy="356235"/>
          </a:xfrm>
          <a:prstGeom prst="rect">
            <a:avLst/>
          </a:prstGeom>
          <a:noFill/>
          <a:ln/>
        </p:spPr>
        <p:txBody>
          <a:bodyPr wrap="none" lIns="0" tIns="0" rIns="0" bIns="0" rtlCol="0" anchor="t"/>
          <a:lstStyle/>
          <a:p>
            <a:pPr marL="0" indent="0" algn="l">
              <a:lnSpc>
                <a:spcPts val="2800"/>
              </a:lnSpc>
              <a:buNone/>
            </a:pPr>
            <a:r>
              <a:rPr lang="en-US" sz="2200" b="1" dirty="0">
                <a:solidFill>
                  <a:srgbClr val="EEEFF5"/>
                </a:solidFill>
                <a:latin typeface="Arial" panose="020B0604020202020204" pitchFamily="34" charset="0"/>
                <a:ea typeface="Barlow Bold" pitchFamily="34" charset="-122"/>
                <a:cs typeface="Arial" panose="020B0604020202020204" pitchFamily="34" charset="0"/>
              </a:rPr>
              <a:t>Pinterest</a:t>
            </a:r>
            <a:endParaRPr lang="en-US" sz="2200" dirty="0">
              <a:latin typeface="Arial" panose="020B0604020202020204" pitchFamily="34" charset="0"/>
              <a:cs typeface="Arial" panose="020B0604020202020204" pitchFamily="34" charset="0"/>
            </a:endParaRPr>
          </a:p>
        </p:txBody>
      </p:sp>
      <p:sp>
        <p:nvSpPr>
          <p:cNvPr id="10" name="Text 6"/>
          <p:cNvSpPr/>
          <p:nvPr/>
        </p:nvSpPr>
        <p:spPr>
          <a:xfrm>
            <a:off x="8371284" y="3888819"/>
            <a:ext cx="5500807" cy="346710"/>
          </a:xfrm>
          <a:prstGeom prst="rect">
            <a:avLst/>
          </a:prstGeom>
          <a:noFill/>
          <a:ln/>
        </p:spPr>
        <p:txBody>
          <a:bodyPr wrap="none" lIns="0" tIns="0" rIns="0" bIns="0" rtlCol="0" anchor="t"/>
          <a:lstStyle/>
          <a:p>
            <a:pPr marL="0" indent="0" algn="l">
              <a:lnSpc>
                <a:spcPts val="2700"/>
              </a:lnSpc>
              <a:buNone/>
            </a:pPr>
            <a:r>
              <a:rPr lang="en-US" sz="1700" dirty="0">
                <a:solidFill>
                  <a:srgbClr val="EEEFF5"/>
                </a:solidFill>
                <a:latin typeface="Montserrat" pitchFamily="34" charset="0"/>
                <a:ea typeface="Montserrat" pitchFamily="34" charset="-122"/>
                <a:cs typeface="Montserrat" pitchFamily="34" charset="-120"/>
              </a:rPr>
              <a:t>Party inspiration platform</a:t>
            </a:r>
            <a:endParaRPr lang="en-US" sz="1700" dirty="0"/>
          </a:p>
        </p:txBody>
      </p:sp>
      <p:sp>
        <p:nvSpPr>
          <p:cNvPr id="11" name="Text 7"/>
          <p:cNvSpPr/>
          <p:nvPr/>
        </p:nvSpPr>
        <p:spPr>
          <a:xfrm>
            <a:off x="8371284" y="4365427"/>
            <a:ext cx="5500807" cy="346710"/>
          </a:xfrm>
          <a:prstGeom prst="rect">
            <a:avLst/>
          </a:prstGeom>
          <a:noFill/>
          <a:ln/>
        </p:spPr>
        <p:txBody>
          <a:bodyPr wrap="none" lIns="0" tIns="0" rIns="0" bIns="0" rtlCol="0" anchor="t"/>
          <a:lstStyle/>
          <a:p>
            <a:pPr marL="0" indent="0" algn="l">
              <a:lnSpc>
                <a:spcPts val="2700"/>
              </a:lnSpc>
              <a:buNone/>
            </a:pPr>
            <a:r>
              <a:rPr lang="en-US" sz="1700" dirty="0">
                <a:solidFill>
                  <a:srgbClr val="EEEFF5"/>
                </a:solidFill>
                <a:latin typeface="Montserrat" pitchFamily="34" charset="0"/>
                <a:ea typeface="Montserrat" pitchFamily="34" charset="-122"/>
                <a:cs typeface="Montserrat" pitchFamily="34" charset="-120"/>
              </a:rPr>
              <a:t>Strong visual discovery engine</a:t>
            </a:r>
            <a:endParaRPr lang="en-US" sz="1700" dirty="0"/>
          </a:p>
        </p:txBody>
      </p:sp>
      <p:pic>
        <p:nvPicPr>
          <p:cNvPr id="12" name="Image 2" descr="preencoded.png"/>
          <p:cNvPicPr>
            <a:picLocks noChangeAspect="1"/>
          </p:cNvPicPr>
          <p:nvPr/>
        </p:nvPicPr>
        <p:blipFill>
          <a:blip r:embed="rId5"/>
          <a:stretch>
            <a:fillRect/>
          </a:stretch>
        </p:blipFill>
        <p:spPr>
          <a:xfrm>
            <a:off x="758309" y="5253752"/>
            <a:ext cx="649962" cy="649962"/>
          </a:xfrm>
          <a:prstGeom prst="rect">
            <a:avLst/>
          </a:prstGeom>
        </p:spPr>
      </p:pic>
      <p:sp>
        <p:nvSpPr>
          <p:cNvPr id="13" name="Text 8"/>
          <p:cNvSpPr/>
          <p:nvPr/>
        </p:nvSpPr>
        <p:spPr>
          <a:xfrm>
            <a:off x="1679019" y="5436513"/>
            <a:ext cx="2850713" cy="356235"/>
          </a:xfrm>
          <a:prstGeom prst="rect">
            <a:avLst/>
          </a:prstGeom>
          <a:noFill/>
          <a:ln/>
        </p:spPr>
        <p:txBody>
          <a:bodyPr wrap="none" lIns="0" tIns="0" rIns="0" bIns="0" rtlCol="0" anchor="t"/>
          <a:lstStyle/>
          <a:p>
            <a:pPr marL="0" indent="0" algn="l">
              <a:lnSpc>
                <a:spcPts val="2800"/>
              </a:lnSpc>
              <a:buNone/>
            </a:pPr>
            <a:r>
              <a:rPr lang="en-US" sz="2200" b="1" dirty="0">
                <a:solidFill>
                  <a:srgbClr val="EEEFF5"/>
                </a:solidFill>
                <a:latin typeface="Arial" panose="020B0604020202020204" pitchFamily="34" charset="0"/>
                <a:ea typeface="Barlow Bold" pitchFamily="34" charset="-122"/>
                <a:cs typeface="Arial" panose="020B0604020202020204" pitchFamily="34" charset="0"/>
              </a:rPr>
              <a:t>Instagram</a:t>
            </a:r>
            <a:endParaRPr lang="en-US" sz="2200" dirty="0">
              <a:latin typeface="Arial" panose="020B0604020202020204" pitchFamily="34" charset="0"/>
              <a:cs typeface="Arial" panose="020B0604020202020204" pitchFamily="34" charset="0"/>
            </a:endParaRPr>
          </a:p>
        </p:txBody>
      </p:sp>
      <p:sp>
        <p:nvSpPr>
          <p:cNvPr id="14" name="Text 9"/>
          <p:cNvSpPr/>
          <p:nvPr/>
        </p:nvSpPr>
        <p:spPr>
          <a:xfrm>
            <a:off x="1679019" y="5922645"/>
            <a:ext cx="5500807" cy="346710"/>
          </a:xfrm>
          <a:prstGeom prst="rect">
            <a:avLst/>
          </a:prstGeom>
          <a:noFill/>
          <a:ln/>
        </p:spPr>
        <p:txBody>
          <a:bodyPr wrap="none" lIns="0" tIns="0" rIns="0" bIns="0" rtlCol="0" anchor="t"/>
          <a:lstStyle/>
          <a:p>
            <a:pPr marL="0" indent="0" algn="l">
              <a:lnSpc>
                <a:spcPts val="2700"/>
              </a:lnSpc>
              <a:buNone/>
            </a:pPr>
            <a:r>
              <a:rPr lang="en-US" sz="1700" dirty="0">
                <a:solidFill>
                  <a:srgbClr val="EEEFF5"/>
                </a:solidFill>
                <a:latin typeface="Montserrat" pitchFamily="34" charset="0"/>
                <a:ea typeface="Montserrat" pitchFamily="34" charset="-122"/>
                <a:cs typeface="Montserrat" pitchFamily="34" charset="-120"/>
              </a:rPr>
              <a:t>Connection and planning tool</a:t>
            </a:r>
            <a:endParaRPr lang="en-US" sz="1700" dirty="0"/>
          </a:p>
        </p:txBody>
      </p:sp>
      <p:sp>
        <p:nvSpPr>
          <p:cNvPr id="15" name="Text 10"/>
          <p:cNvSpPr/>
          <p:nvPr/>
        </p:nvSpPr>
        <p:spPr>
          <a:xfrm>
            <a:off x="1679019" y="6399252"/>
            <a:ext cx="5500807" cy="346710"/>
          </a:xfrm>
          <a:prstGeom prst="rect">
            <a:avLst/>
          </a:prstGeom>
          <a:noFill/>
          <a:ln/>
        </p:spPr>
        <p:txBody>
          <a:bodyPr wrap="none" lIns="0" tIns="0" rIns="0" bIns="0" rtlCol="0" anchor="t"/>
          <a:lstStyle/>
          <a:p>
            <a:pPr marL="0" indent="0" algn="l">
              <a:lnSpc>
                <a:spcPts val="2700"/>
              </a:lnSpc>
              <a:buNone/>
            </a:pPr>
            <a:r>
              <a:rPr lang="en-US" sz="1700" dirty="0">
                <a:solidFill>
                  <a:srgbClr val="EEEFF5"/>
                </a:solidFill>
                <a:latin typeface="Montserrat" pitchFamily="34" charset="0"/>
                <a:ea typeface="Montserrat" pitchFamily="34" charset="-122"/>
                <a:cs typeface="Montserrat" pitchFamily="34" charset="-120"/>
              </a:rPr>
              <a:t>High engagement metric</a:t>
            </a:r>
            <a:endParaRPr lang="en-US" sz="1700" dirty="0"/>
          </a:p>
        </p:txBody>
      </p:sp>
      <p:pic>
        <p:nvPicPr>
          <p:cNvPr id="16" name="Image 3" descr="preencoded.png"/>
          <p:cNvPicPr>
            <a:picLocks noChangeAspect="1"/>
          </p:cNvPicPr>
          <p:nvPr/>
        </p:nvPicPr>
        <p:blipFill>
          <a:blip r:embed="rId6"/>
          <a:stretch>
            <a:fillRect/>
          </a:stretch>
        </p:blipFill>
        <p:spPr>
          <a:xfrm>
            <a:off x="7450574" y="5253752"/>
            <a:ext cx="649962" cy="649962"/>
          </a:xfrm>
          <a:prstGeom prst="rect">
            <a:avLst/>
          </a:prstGeom>
        </p:spPr>
      </p:pic>
      <p:sp>
        <p:nvSpPr>
          <p:cNvPr id="17" name="Text 11"/>
          <p:cNvSpPr/>
          <p:nvPr/>
        </p:nvSpPr>
        <p:spPr>
          <a:xfrm>
            <a:off x="8371284" y="5436513"/>
            <a:ext cx="2850713" cy="356235"/>
          </a:xfrm>
          <a:prstGeom prst="rect">
            <a:avLst/>
          </a:prstGeom>
          <a:noFill/>
          <a:ln/>
        </p:spPr>
        <p:txBody>
          <a:bodyPr wrap="none" lIns="0" tIns="0" rIns="0" bIns="0" rtlCol="0" anchor="t"/>
          <a:lstStyle/>
          <a:p>
            <a:pPr marL="0" indent="0" algn="l">
              <a:lnSpc>
                <a:spcPts val="2800"/>
              </a:lnSpc>
              <a:buNone/>
            </a:pPr>
            <a:r>
              <a:rPr lang="en-US" sz="2200" b="1" dirty="0">
                <a:solidFill>
                  <a:srgbClr val="EEEFF5"/>
                </a:solidFill>
                <a:latin typeface="Arial" panose="020B0604020202020204" pitchFamily="34" charset="0"/>
                <a:ea typeface="Barlow Bold" pitchFamily="34" charset="-122"/>
                <a:cs typeface="Arial" panose="020B0604020202020204" pitchFamily="34" charset="0"/>
              </a:rPr>
              <a:t>Cooking Fever</a:t>
            </a:r>
            <a:endParaRPr lang="en-US" sz="2200" dirty="0">
              <a:latin typeface="Arial" panose="020B0604020202020204" pitchFamily="34" charset="0"/>
              <a:cs typeface="Arial" panose="020B0604020202020204" pitchFamily="34" charset="0"/>
            </a:endParaRPr>
          </a:p>
        </p:txBody>
      </p:sp>
      <p:sp>
        <p:nvSpPr>
          <p:cNvPr id="18" name="Text 12"/>
          <p:cNvSpPr/>
          <p:nvPr/>
        </p:nvSpPr>
        <p:spPr>
          <a:xfrm>
            <a:off x="8371284" y="5922645"/>
            <a:ext cx="5500807" cy="346710"/>
          </a:xfrm>
          <a:prstGeom prst="rect">
            <a:avLst/>
          </a:prstGeom>
          <a:noFill/>
          <a:ln/>
        </p:spPr>
        <p:txBody>
          <a:bodyPr wrap="none" lIns="0" tIns="0" rIns="0" bIns="0" rtlCol="0" anchor="t"/>
          <a:lstStyle/>
          <a:p>
            <a:pPr marL="0" indent="0" algn="l">
              <a:lnSpc>
                <a:spcPts val="2700"/>
              </a:lnSpc>
              <a:buNone/>
            </a:pPr>
            <a:r>
              <a:rPr lang="en-US" sz="1700" dirty="0">
                <a:solidFill>
                  <a:srgbClr val="EEEFF5"/>
                </a:solidFill>
                <a:latin typeface="Montserrat" pitchFamily="34" charset="0"/>
                <a:ea typeface="Montserrat" pitchFamily="34" charset="-122"/>
                <a:cs typeface="Montserrat" pitchFamily="34" charset="-120"/>
              </a:rPr>
              <a:t>Practice your cookout skills</a:t>
            </a:r>
            <a:endParaRPr lang="en-US" sz="1700" dirty="0"/>
          </a:p>
        </p:txBody>
      </p:sp>
      <p:sp>
        <p:nvSpPr>
          <p:cNvPr id="19" name="Text 13"/>
          <p:cNvSpPr/>
          <p:nvPr/>
        </p:nvSpPr>
        <p:spPr>
          <a:xfrm>
            <a:off x="8371284" y="6399252"/>
            <a:ext cx="5500807" cy="346710"/>
          </a:xfrm>
          <a:prstGeom prst="rect">
            <a:avLst/>
          </a:prstGeom>
          <a:noFill/>
          <a:ln/>
        </p:spPr>
        <p:txBody>
          <a:bodyPr wrap="none" lIns="0" tIns="0" rIns="0" bIns="0" rtlCol="0" anchor="t"/>
          <a:lstStyle/>
          <a:p>
            <a:pPr marL="0" indent="0" algn="l">
              <a:lnSpc>
                <a:spcPts val="2700"/>
              </a:lnSpc>
              <a:buNone/>
            </a:pPr>
            <a:r>
              <a:rPr lang="en-US" sz="1700" dirty="0">
                <a:solidFill>
                  <a:srgbClr val="EEEFF5"/>
                </a:solidFill>
                <a:latin typeface="Montserrat" pitchFamily="34" charset="0"/>
                <a:ea typeface="Montserrat" pitchFamily="34" charset="-122"/>
                <a:cs typeface="Montserrat" pitchFamily="34" charset="-120"/>
              </a:rPr>
              <a:t>before the big day!</a:t>
            </a:r>
            <a:endParaRPr lang="en-US" sz="17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44</TotalTime>
  <Words>548</Words>
  <Application>Microsoft Office PowerPoint</Application>
  <PresentationFormat>Custom</PresentationFormat>
  <Paragraphs>52</Paragraphs>
  <Slides>5</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Montserrat</vt:lpstr>
      <vt:lpstr>Arial</vt:lpstr>
      <vt:lpstr>Office Theme</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Jenni Roselle</cp:lastModifiedBy>
  <cp:revision>4</cp:revision>
  <dcterms:created xsi:type="dcterms:W3CDTF">2025-06-10T20:08:22Z</dcterms:created>
  <dcterms:modified xsi:type="dcterms:W3CDTF">2025-06-11T15:05:50Z</dcterms:modified>
</cp:coreProperties>
</file>