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6" r:id="rId6"/>
    <p:sldId id="258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A94D-3326-4DA6-9CED-AD67F9DBA1A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92B4F-9DFB-4C0C-BEDD-EC11EEDD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9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9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1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9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0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993C3BC-43C1-439E-A0C8-DA42A4D3F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8CAB4A9-EB2B-40EC-93AC-017AED49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75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enewswire.com/news-release/2024/06/25/2903831/0/en/73-OF-CONSUMERS-PLAN-TO-CELEBRATE-INDEPENDENCE-DAY-48-PLAN-TO-PURCHASE-ALCOHOLIC-BEVERAGES-NUMERATOR-REPORTS.html" TargetMode="External"/><Relationship Id="rId2" Type="http://schemas.openxmlformats.org/officeDocument/2006/relationships/hyperlink" Target="https://nrf.com/research-insights/holiday-data-and-trends/independence-da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lose-up of graph on screen">
            <a:extLst>
              <a:ext uri="{FF2B5EF4-FFF2-40B4-BE49-F238E27FC236}">
                <a16:creationId xmlns:a16="http://schemas.microsoft.com/office/drawing/2014/main" id="{5B905EB4-3CBA-F3A9-6FC7-AF1A914E50F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5" b="77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884A4C-1484-40CF-C2AC-B9DCB714E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156" y="336615"/>
            <a:ext cx="6882644" cy="407028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6600" dirty="0">
                <a:solidFill>
                  <a:schemeClr val="tx1"/>
                </a:solidFill>
                <a:latin typeface="Bodoni MT Condensed" panose="02070606080606020203" pitchFamily="18" charset="0"/>
                <a:ea typeface="ADLaM Display" panose="020F0502020204030204" pitchFamily="2" charset="0"/>
                <a:cs typeface="Biome" panose="020B0502040204020203" pitchFamily="34" charset="0"/>
              </a:rPr>
              <a:t>COST/PROFIT</a:t>
            </a:r>
            <a:br>
              <a:rPr lang="en-US" sz="6600" dirty="0">
                <a:solidFill>
                  <a:schemeClr val="tx1"/>
                </a:solidFill>
                <a:latin typeface="Bodoni MT Condensed" panose="02070606080606020203" pitchFamily="18" charset="0"/>
                <a:ea typeface="ADLaM Display" panose="020F0502020204030204" pitchFamily="2" charset="0"/>
                <a:cs typeface="Biome" panose="020B0502040204020203" pitchFamily="34" charset="0"/>
              </a:rPr>
            </a:br>
            <a:r>
              <a:rPr lang="en-US" sz="6600" dirty="0">
                <a:solidFill>
                  <a:schemeClr val="tx1"/>
                </a:solidFill>
                <a:latin typeface="Bodoni MT Condensed" panose="02070606080606020203" pitchFamily="18" charset="0"/>
                <a:ea typeface="ADLaM Display" panose="020F0502020204030204" pitchFamily="2" charset="0"/>
                <a:cs typeface="Biome" panose="020B0502040204020203" pitchFamily="34" charset="0"/>
              </a:rPr>
              <a:t>ANALYSIS FOR</a:t>
            </a:r>
            <a:br>
              <a:rPr lang="en-US" sz="6600" dirty="0">
                <a:solidFill>
                  <a:schemeClr val="tx1"/>
                </a:solidFill>
                <a:latin typeface="Bodoni MT Condensed" panose="02070606080606020203" pitchFamily="18" charset="0"/>
                <a:ea typeface="ADLaM Display" panose="020F0502020204030204" pitchFamily="2" charset="0"/>
                <a:cs typeface="Biome" panose="020B0502040204020203" pitchFamily="34" charset="0"/>
              </a:rPr>
            </a:br>
            <a:r>
              <a:rPr lang="en-US" sz="6600" dirty="0">
                <a:solidFill>
                  <a:schemeClr val="tx1"/>
                </a:solidFill>
                <a:latin typeface="Bodoni MT Condensed" panose="02070606080606020203" pitchFamily="18" charset="0"/>
                <a:ea typeface="ADLaM Display" panose="020F0502020204030204" pitchFamily="2" charset="0"/>
                <a:cs typeface="Biome" panose="020B0502040204020203" pitchFamily="34" charset="0"/>
              </a:rPr>
              <a:t>MOBILE APPS</a:t>
            </a:r>
            <a:br>
              <a:rPr lang="en-US" sz="6600" dirty="0">
                <a:latin typeface="Bodoni MT Condensed" panose="02070606080606020203" pitchFamily="18" charset="0"/>
                <a:cs typeface="Biome" panose="020B0502040204020203" pitchFamily="34" charset="0"/>
              </a:rPr>
            </a:br>
            <a:br>
              <a:rPr lang="en-US" sz="6600" dirty="0">
                <a:latin typeface="Bodoni MT Condensed" panose="02070606080606020203" pitchFamily="18" charset="0"/>
                <a:cs typeface="Biome" panose="020B0502040204020203" pitchFamily="34" charset="0"/>
              </a:rPr>
            </a:br>
            <a:endParaRPr lang="en-US" sz="6600" dirty="0">
              <a:latin typeface="Bodoni MT Condensed" panose="02070606080606020203" pitchFamily="18" charset="0"/>
              <a:cs typeface="Biome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7AC6A-690F-ADA3-D063-FC4A57542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284916">
            <a:off x="159367" y="4034026"/>
            <a:ext cx="2728873" cy="1075952"/>
          </a:xfrm>
        </p:spPr>
        <p:txBody>
          <a:bodyPr anchor="ctr">
            <a:normAutofit/>
          </a:bodyPr>
          <a:lstStyle/>
          <a:p>
            <a:pPr algn="l"/>
            <a:r>
              <a:rPr lang="en-US" sz="1800" dirty="0">
                <a:solidFill>
                  <a:srgbClr val="7030A0"/>
                </a:solidFill>
              </a:rPr>
              <a:t>                                                         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C1077-32BD-6DA6-C720-BCBA02428194}"/>
              </a:ext>
            </a:extLst>
          </p:cNvPr>
          <p:cNvSpPr txBox="1"/>
          <p:nvPr/>
        </p:nvSpPr>
        <p:spPr>
          <a:xfrm>
            <a:off x="8719834" y="2685754"/>
            <a:ext cx="335631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 </a:t>
            </a:r>
          </a:p>
          <a:p>
            <a:pPr algn="r"/>
            <a:r>
              <a:rPr lang="en-US" sz="2400" b="1" u="sng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Ooty </a:t>
            </a:r>
            <a:r>
              <a:rPr lang="en-US" sz="2400" b="1" u="sng" dirty="0" err="1">
                <a:solidFill>
                  <a:srgbClr val="7030A0"/>
                </a:solidFill>
                <a:latin typeface="Bahnschrift Light Condensed" panose="020B0502040204020203" pitchFamily="34" charset="0"/>
              </a:rPr>
              <a:t>Tamilnadu</a:t>
            </a:r>
            <a:r>
              <a:rPr lang="en-US" sz="2400" b="1" u="sng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 India</a:t>
            </a:r>
          </a:p>
          <a:p>
            <a:pPr algn="r"/>
            <a:r>
              <a:rPr lang="en-US" sz="1600" u="sng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Team Lead</a:t>
            </a:r>
            <a:r>
              <a:rPr lang="en-US" sz="1600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: Jyothi</a:t>
            </a:r>
          </a:p>
          <a:p>
            <a:pPr algn="r"/>
            <a:r>
              <a:rPr lang="en-US" sz="1600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Lillian</a:t>
            </a:r>
          </a:p>
          <a:p>
            <a:pPr algn="r"/>
            <a:r>
              <a:rPr lang="en-US" sz="1600" dirty="0">
                <a:solidFill>
                  <a:srgbClr val="7030A0"/>
                </a:solidFill>
                <a:latin typeface="Bahnschrift Light Condensed" panose="020B0502040204020203" pitchFamily="34" charset="0"/>
              </a:rPr>
              <a:t>William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3921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0646-962A-2A07-D804-2A6000F9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7" y="1038226"/>
            <a:ext cx="3548743" cy="72072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A5D8-20CA-FF04-8F20-B1EFB61C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920874"/>
            <a:ext cx="10602686" cy="4572000"/>
          </a:xfrm>
        </p:spPr>
        <p:txBody>
          <a:bodyPr>
            <a:normAutofit/>
          </a:bodyPr>
          <a:lstStyle/>
          <a:p>
            <a:r>
              <a:rPr lang="en-US" sz="2400" dirty="0"/>
              <a:t>Based on our research, we created formulas to identify the most profitable apps by utilizing Common Table Expressions (CTEs) in our SQL queries.</a:t>
            </a:r>
          </a:p>
          <a:p>
            <a:r>
              <a:rPr lang="en-US" sz="2400" dirty="0"/>
              <a:t>We used our CTEs to analyze and identify general app characteristics that </a:t>
            </a:r>
            <a:r>
              <a:rPr lang="en-US" sz="2400" dirty="0" err="1"/>
              <a:t>AppTrader</a:t>
            </a:r>
            <a:r>
              <a:rPr lang="en-US" sz="2400" dirty="0"/>
              <a:t> can target to maximize profitability.</a:t>
            </a:r>
          </a:p>
          <a:p>
            <a:r>
              <a:rPr lang="en-US" sz="2400" dirty="0"/>
              <a:t>We determined the most profitable genre was </a:t>
            </a: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</a:rPr>
              <a:t>“Games”,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the optimal price range was </a:t>
            </a: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</a:rPr>
              <a:t>0 to $2.50</a:t>
            </a:r>
            <a:r>
              <a:rPr lang="en-US" sz="2400" dirty="0"/>
              <a:t>, the optimal content rating was </a:t>
            </a: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</a:rPr>
              <a:t>“Everyone”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and it is invaluable that the app is in both stores, since both stores means essentially </a:t>
            </a: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</a:rPr>
              <a:t>double income.</a:t>
            </a:r>
          </a:p>
          <a:p>
            <a:r>
              <a:rPr lang="en-US" sz="2400" dirty="0"/>
              <a:t>Our queries allowed us to identify the top 10 most profitable apps overall, as well as the top 4 most profitable apps suited for a Fourth of 4</a:t>
            </a:r>
            <a:r>
              <a:rPr lang="en-US" sz="2400" baseline="30000" dirty="0"/>
              <a:t>th</a:t>
            </a:r>
            <a:r>
              <a:rPr lang="en-US" sz="2400" dirty="0"/>
              <a:t> of July.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9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A4C2-F576-494B-8BB9-DEED39CA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9" y="773126"/>
            <a:ext cx="9784080" cy="150876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Continued...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D03B-5D20-DDBE-A839-798C3FFD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figure out what apps would be profitable for the 4</a:t>
            </a:r>
            <a:r>
              <a:rPr lang="en-US" sz="2400" baseline="30000" dirty="0"/>
              <a:t>th</a:t>
            </a:r>
            <a:r>
              <a:rPr lang="en-US" sz="2400" dirty="0"/>
              <a:t> of July theme we relied on secondary data from:</a:t>
            </a:r>
          </a:p>
          <a:p>
            <a:pPr lvl="1"/>
            <a:r>
              <a:rPr lang="en-US" sz="2000" dirty="0"/>
              <a:t>“National Retail Federation” for consumer behavior on the 4</a:t>
            </a:r>
            <a:r>
              <a:rPr lang="en-US" sz="2000" baseline="30000" dirty="0"/>
              <a:t>th </a:t>
            </a: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in general</a:t>
            </a:r>
            <a:r>
              <a:rPr lang="en-US" sz="2000" dirty="0"/>
              <a:t>, and “American Automobile Association” for </a:t>
            </a: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travel behavior</a:t>
            </a:r>
            <a:r>
              <a:rPr lang="en-US" sz="2000" dirty="0"/>
              <a:t>, since we noticed that this 4</a:t>
            </a:r>
            <a:r>
              <a:rPr lang="en-US" sz="2000" baseline="30000" dirty="0"/>
              <a:t>th</a:t>
            </a:r>
            <a:r>
              <a:rPr lang="en-US" sz="2000" dirty="0"/>
              <a:t> of July falls on a weekend (same as last year).</a:t>
            </a:r>
          </a:p>
          <a:p>
            <a:r>
              <a:rPr lang="en-US" sz="2400" dirty="0"/>
              <a:t>After reviewing the secondary data, we determined that the genres that the apps in stores would fall into would be the Apple genres </a:t>
            </a: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</a:rPr>
              <a:t>“Travel”, “Food &amp; Drink”</a:t>
            </a:r>
            <a:r>
              <a:rPr lang="en-US" sz="2400" dirty="0"/>
              <a:t> and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solidFill>
                  <a:schemeClr val="bg1"/>
                </a:solidFill>
                <a:highlight>
                  <a:srgbClr val="FFFF00"/>
                </a:highlight>
              </a:rPr>
              <a:t>“Social Networking”.</a:t>
            </a:r>
          </a:p>
          <a:p>
            <a:pPr lvl="1"/>
            <a:r>
              <a:rPr lang="en-US" sz="2000" dirty="0"/>
              <a:t>From here, we used our previous CTE to query the most profitable apps in these genres, making judgements from there.</a:t>
            </a:r>
          </a:p>
        </p:txBody>
      </p:sp>
    </p:spTree>
    <p:extLst>
      <p:ext uri="{BB962C8B-B14F-4D97-AF65-F5344CB8AC3E}">
        <p14:creationId xmlns:p14="http://schemas.microsoft.com/office/powerpoint/2010/main" val="287192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97DE-8B8C-5BC5-0B58-AFC40EDF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19" y="893776"/>
            <a:ext cx="3965981" cy="116362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Top 10 apps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27BE8F-A7A9-1C14-8B9E-C4ACE0747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060537"/>
              </p:ext>
            </p:extLst>
          </p:nvPr>
        </p:nvGraphicFramePr>
        <p:xfrm>
          <a:off x="740229" y="2057400"/>
          <a:ext cx="10178143" cy="4267197"/>
        </p:xfrm>
        <a:graphic>
          <a:graphicData uri="http://schemas.openxmlformats.org/drawingml/2006/table">
            <a:tbl>
              <a:tblPr/>
              <a:tblGrid>
                <a:gridCol w="3685487">
                  <a:extLst>
                    <a:ext uri="{9D8B030D-6E8A-4147-A177-3AD203B41FA5}">
                      <a16:colId xmlns:a16="http://schemas.microsoft.com/office/drawing/2014/main" val="1139362281"/>
                    </a:ext>
                  </a:extLst>
                </a:gridCol>
                <a:gridCol w="1532749">
                  <a:extLst>
                    <a:ext uri="{9D8B030D-6E8A-4147-A177-3AD203B41FA5}">
                      <a16:colId xmlns:a16="http://schemas.microsoft.com/office/drawing/2014/main" val="2852330810"/>
                    </a:ext>
                  </a:extLst>
                </a:gridCol>
                <a:gridCol w="1584415">
                  <a:extLst>
                    <a:ext uri="{9D8B030D-6E8A-4147-A177-3AD203B41FA5}">
                      <a16:colId xmlns:a16="http://schemas.microsoft.com/office/drawing/2014/main" val="554224923"/>
                    </a:ext>
                  </a:extLst>
                </a:gridCol>
                <a:gridCol w="1687746">
                  <a:extLst>
                    <a:ext uri="{9D8B030D-6E8A-4147-A177-3AD203B41FA5}">
                      <a16:colId xmlns:a16="http://schemas.microsoft.com/office/drawing/2014/main" val="2216611484"/>
                    </a:ext>
                  </a:extLst>
                </a:gridCol>
                <a:gridCol w="1687746">
                  <a:extLst>
                    <a:ext uri="{9D8B030D-6E8A-4147-A177-3AD203B41FA5}">
                      <a16:colId xmlns:a16="http://schemas.microsoft.com/office/drawing/2014/main" val="100774984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net_income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aquire_cost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rounded_rating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longevity_months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630395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$1,109,000.00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99463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Cytus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$1,109,000.00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$25,000.00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271759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Domino's Pizza USA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$1,109,000.00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492232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Egg, Inc.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$1,109,000.00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$25,000.00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083557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PewDiePie's Tuber Simulator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$1,109,000.00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987879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The Guardian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$1,109,000.00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$25,000.00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76273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The EO Bar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$1,064,100.00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$69,900.00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957269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Adobe Illustrator Draw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$1,055,000.00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$25,000.00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425875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AJ Jump: Animal Jam Kangaroos!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$1,055,000.00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$25,000.00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77861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Angry Birds Blast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$1,055,000.00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$25,000.00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69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46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371C-CBE2-09BE-5EB0-7204A099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19" y="836626"/>
            <a:ext cx="9784080" cy="150876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Cost analysis – CTE breakdown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112E-F67D-4EEC-6C63-C3EB113A4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2058087"/>
            <a:ext cx="10515600" cy="4903152"/>
          </a:xfrm>
        </p:spPr>
        <p:txBody>
          <a:bodyPr>
            <a:normAutofit/>
          </a:bodyPr>
          <a:lstStyle/>
          <a:p>
            <a:r>
              <a:rPr lang="en-US" sz="2400" dirty="0"/>
              <a:t>We used a CTE’s to determine profitability based on the assumptions that the </a:t>
            </a:r>
            <a:r>
              <a:rPr lang="en-US" sz="2400" dirty="0" err="1"/>
              <a:t>AppTrader’s</a:t>
            </a:r>
            <a:r>
              <a:rPr lang="en-US" sz="2400" dirty="0"/>
              <a:t> research told us we needed to:</a:t>
            </a:r>
          </a:p>
          <a:p>
            <a:pPr lvl="1"/>
            <a:r>
              <a:rPr lang="en-US" dirty="0"/>
              <a:t>Find the higher price between Apple and Google,</a:t>
            </a:r>
          </a:p>
          <a:p>
            <a:pPr lvl="2"/>
            <a:r>
              <a:rPr lang="en-US" dirty="0"/>
              <a:t>Then find the lower rating between Apple and Google.</a:t>
            </a:r>
          </a:p>
          <a:p>
            <a:pPr lvl="1"/>
            <a:r>
              <a:rPr lang="en-US" dirty="0"/>
              <a:t>Then round the rating  to the nearest 0.25,</a:t>
            </a:r>
          </a:p>
          <a:p>
            <a:pPr lvl="2"/>
            <a:r>
              <a:rPr lang="en-US" dirty="0"/>
              <a:t>Calculate the longevity months from the rounded rating;</a:t>
            </a:r>
          </a:p>
          <a:p>
            <a:pPr marL="457200" lvl="1" indent="0">
              <a:buNone/>
            </a:pPr>
            <a:r>
              <a:rPr lang="en-US" dirty="0"/>
              <a:t>          </a:t>
            </a:r>
            <a:r>
              <a:rPr lang="en-US" i="1" dirty="0" err="1"/>
              <a:t>rounded_rating</a:t>
            </a:r>
            <a:r>
              <a:rPr lang="en-US" i="1" dirty="0"/>
              <a:t> * 24 + 12 AS longevity _months</a:t>
            </a:r>
          </a:p>
          <a:p>
            <a:pPr lvl="1"/>
            <a:r>
              <a:rPr lang="en-US" dirty="0"/>
              <a:t>Then calculate the acquire cost;					</a:t>
            </a:r>
            <a:r>
              <a:rPr lang="en-US" i="1" dirty="0">
                <a:effectLst/>
              </a:rPr>
              <a:t>ROUND(</a:t>
            </a:r>
            <a:r>
              <a:rPr lang="en-US" i="1" dirty="0" err="1">
                <a:effectLst/>
              </a:rPr>
              <a:t>lowest_rating</a:t>
            </a:r>
            <a:r>
              <a:rPr lang="en-US" i="1" dirty="0">
                <a:effectLst/>
              </a:rPr>
              <a:t>/0.25) * 0.25 AS </a:t>
            </a:r>
            <a:r>
              <a:rPr lang="en-US" i="1" dirty="0" err="1">
                <a:effectLst/>
              </a:rPr>
              <a:t>rounded_rating</a:t>
            </a:r>
            <a:endParaRPr lang="en-US" i="1" dirty="0">
              <a:effectLst/>
            </a:endParaRPr>
          </a:p>
          <a:p>
            <a:pPr lvl="1"/>
            <a:r>
              <a:rPr lang="en-US" dirty="0"/>
              <a:t>And finally calculate the net income;                                        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i="1" dirty="0"/>
              <a:t>        </a:t>
            </a:r>
            <a:r>
              <a:rPr lang="en-US" i="1" dirty="0">
                <a:effectLst/>
              </a:rPr>
              <a:t>((</a:t>
            </a:r>
            <a:r>
              <a:rPr lang="en-US" i="1" dirty="0" err="1">
                <a:effectLst/>
              </a:rPr>
              <a:t>longevity_months</a:t>
            </a:r>
            <a:r>
              <a:rPr lang="en-US" i="1" dirty="0">
                <a:effectLst/>
              </a:rPr>
              <a:t> * 9000 - </a:t>
            </a:r>
            <a:r>
              <a:rPr lang="en-US" i="1" dirty="0" err="1">
                <a:effectLst/>
              </a:rPr>
              <a:t>aquire_cost</a:t>
            </a:r>
            <a:r>
              <a:rPr lang="en-US" i="1" dirty="0">
                <a:effectLst/>
              </a:rPr>
              <a:t>::numeric)/1000000)::money </a:t>
            </a:r>
            <a:br>
              <a:rPr lang="en-US" i="1" dirty="0">
                <a:effectLst/>
              </a:rPr>
            </a:br>
            <a:r>
              <a:rPr lang="en-US" i="1" dirty="0">
                <a:effectLst/>
              </a:rPr>
              <a:t>         AS </a:t>
            </a:r>
            <a:r>
              <a:rPr lang="en-US" i="1" dirty="0" err="1">
                <a:effectLst/>
              </a:rPr>
              <a:t>net_income_in_millions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1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76EE-3DA9-FC13-59C2-D6D0307A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7200" y="961050"/>
            <a:ext cx="5556250" cy="101666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0" i="0" kern="1200" dirty="0">
                <a:effectLst/>
                <a:latin typeface="Bahnschrift" panose="020B0502040204020203" pitchFamily="34" charset="0"/>
              </a:rPr>
              <a:t>     </a:t>
            </a:r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Top 4 Apps</a:t>
            </a:r>
            <a:endParaRPr lang="en-US" sz="2500" kern="1200" dirty="0">
              <a:latin typeface="Bahnschrift" panose="020B0502040204020203" pitchFamily="34" charset="0"/>
            </a:endParaRPr>
          </a:p>
        </p:txBody>
      </p:sp>
      <p:sp>
        <p:nvSpPr>
          <p:cNvPr id="2072" name="Content Placeholder 2071">
            <a:extLst>
              <a:ext uri="{FF2B5EF4-FFF2-40B4-BE49-F238E27FC236}">
                <a16:creationId xmlns:a16="http://schemas.microsoft.com/office/drawing/2014/main" id="{82961456-0B15-D41F-F9E6-A53581A8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3" y="2380864"/>
            <a:ext cx="6553199" cy="35160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rgbClr val="7030A0">
                  <a:alpha val="55000"/>
                </a:srgbClr>
              </a:solidFill>
            </a:endParaRPr>
          </a:p>
          <a:p>
            <a:r>
              <a:rPr lang="en-US" sz="2600" b="1" dirty="0">
                <a:solidFill>
                  <a:schemeClr val="tx1">
                    <a:alpha val="55000"/>
                  </a:schemeClr>
                </a:solidFill>
              </a:rPr>
              <a:t>“Facebook” </a:t>
            </a:r>
            <a:r>
              <a:rPr lang="en-US" sz="2600" dirty="0">
                <a:solidFill>
                  <a:schemeClr val="tx1">
                    <a:alpha val="55000"/>
                  </a:schemeClr>
                </a:solidFill>
              </a:rPr>
              <a:t>– People can find public events and they can communicate with their families.</a:t>
            </a:r>
          </a:p>
          <a:p>
            <a:r>
              <a:rPr lang="en-US" sz="2600" b="1" dirty="0">
                <a:solidFill>
                  <a:schemeClr val="tx1">
                    <a:alpha val="55000"/>
                  </a:schemeClr>
                </a:solidFill>
              </a:rPr>
              <a:t>“Paprika Recipe Manager” </a:t>
            </a:r>
            <a:r>
              <a:rPr lang="en-US" sz="2600" dirty="0">
                <a:solidFill>
                  <a:schemeClr val="tx1">
                    <a:alpha val="55000"/>
                  </a:schemeClr>
                </a:solidFill>
              </a:rPr>
              <a:t>– people can find recipes for their get-togethers</a:t>
            </a:r>
          </a:p>
          <a:p>
            <a:r>
              <a:rPr lang="en-US" sz="2600" b="1" dirty="0">
                <a:solidFill>
                  <a:schemeClr val="tx1">
                    <a:alpha val="55000"/>
                  </a:schemeClr>
                </a:solidFill>
              </a:rPr>
              <a:t>“Airbnb” </a:t>
            </a:r>
            <a:r>
              <a:rPr lang="en-US" sz="2600" dirty="0">
                <a:solidFill>
                  <a:schemeClr val="tx1">
                    <a:alpha val="55000"/>
                  </a:schemeClr>
                </a:solidFill>
              </a:rPr>
              <a:t>– people will be out of town and need lodging, or a space to host their family</a:t>
            </a:r>
          </a:p>
          <a:p>
            <a:r>
              <a:rPr lang="en-US" sz="2600" b="1" dirty="0">
                <a:solidFill>
                  <a:schemeClr val="tx1">
                    <a:alpha val="55000"/>
                  </a:schemeClr>
                </a:solidFill>
              </a:rPr>
              <a:t>“Fly Delta” </a:t>
            </a:r>
            <a:r>
              <a:rPr lang="en-US" sz="2600" dirty="0">
                <a:solidFill>
                  <a:schemeClr val="tx1">
                    <a:alpha val="55000"/>
                  </a:schemeClr>
                </a:solidFill>
              </a:rPr>
              <a:t>– consumer data shows that when 4</a:t>
            </a:r>
            <a:r>
              <a:rPr lang="en-US" sz="2600" baseline="30000" dirty="0">
                <a:solidFill>
                  <a:schemeClr val="tx1">
                    <a:alpha val="55000"/>
                  </a:schemeClr>
                </a:solidFill>
              </a:rPr>
              <a:t>th</a:t>
            </a:r>
            <a:r>
              <a:rPr lang="en-US" sz="2600" dirty="0">
                <a:solidFill>
                  <a:schemeClr val="tx1">
                    <a:alpha val="55000"/>
                  </a:schemeClr>
                </a:solidFill>
              </a:rPr>
              <a:t>  of July falls on weekend, people tend to travel by air more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F4A440-6515-29C4-09FF-0BE1BB748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06798"/>
              </p:ext>
            </p:extLst>
          </p:nvPr>
        </p:nvGraphicFramePr>
        <p:xfrm>
          <a:off x="7704095" y="2380864"/>
          <a:ext cx="4295400" cy="3330125"/>
        </p:xfrm>
        <a:graphic>
          <a:graphicData uri="http://schemas.openxmlformats.org/drawingml/2006/table">
            <a:tbl>
              <a:tblPr/>
              <a:tblGrid>
                <a:gridCol w="1600326">
                  <a:extLst>
                    <a:ext uri="{9D8B030D-6E8A-4147-A177-3AD203B41FA5}">
                      <a16:colId xmlns:a16="http://schemas.microsoft.com/office/drawing/2014/main" val="2457430053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274085480"/>
                    </a:ext>
                  </a:extLst>
                </a:gridCol>
                <a:gridCol w="1588169">
                  <a:extLst>
                    <a:ext uri="{9D8B030D-6E8A-4147-A177-3AD203B41FA5}">
                      <a16:colId xmlns:a16="http://schemas.microsoft.com/office/drawing/2014/main" val="264165601"/>
                    </a:ext>
                  </a:extLst>
                </a:gridCol>
              </a:tblGrid>
              <a:tr h="666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net_income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    </a:t>
                      </a:r>
                      <a:r>
                        <a:rPr lang="en-US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apple_genre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10236"/>
                  </a:ext>
                </a:extLst>
              </a:tr>
              <a:tr h="666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Airbnb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$947,000.00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Travel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43428"/>
                  </a:ext>
                </a:extLst>
              </a:tr>
              <a:tr h="666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Paprika Recipe Manager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$922,100.00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  Food &amp; Drink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796816"/>
                  </a:ext>
                </a:extLst>
              </a:tr>
              <a:tr h="666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Facebook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$839,000.00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Social Networking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58335"/>
                  </a:ext>
                </a:extLst>
              </a:tr>
              <a:tr h="666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Fly Delta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$731,000.00     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  Travel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918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48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9336-1D0E-D45A-9725-AEE45309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0" y="930276"/>
            <a:ext cx="8921750" cy="7905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Secondary data – </a:t>
            </a:r>
            <a:r>
              <a:rPr lang="en-US" b="1" dirty="0">
                <a:solidFill>
                  <a:schemeClr val="accent1"/>
                </a:solidFill>
                <a:latin typeface="Bahnschrift" panose="020B0502040204020203" pitchFamily="34" charset="0"/>
              </a:rPr>
              <a:t>National Retail 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032E-3077-5492-A610-4A17C0DB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1" y="2000250"/>
            <a:ext cx="9531350" cy="4277179"/>
          </a:xfrm>
        </p:spPr>
        <p:txBody>
          <a:bodyPr>
            <a:normAutofit fontScale="85000" lnSpcReduction="20000"/>
          </a:bodyPr>
          <a:lstStyle/>
          <a:p>
            <a:pPr algn="l">
              <a:spcAft>
                <a:spcPts val="2400"/>
              </a:spcAft>
              <a:buNone/>
            </a:pPr>
            <a:r>
              <a:rPr lang="en-US" sz="1400" b="1" i="0" dirty="0">
                <a:effectLst/>
                <a:latin typeface="Abadi" panose="020F0502020204030204" pitchFamily="34" charset="0"/>
                <a:cs typeface="IrisUPC" panose="020B0502040204020203" pitchFamily="34" charset="-34"/>
              </a:rPr>
              <a:t>From Retail Wire:    </a:t>
            </a:r>
          </a:p>
          <a:p>
            <a:pPr algn="l">
              <a:spcAft>
                <a:spcPts val="2400"/>
              </a:spcAft>
              <a:buNone/>
            </a:pPr>
            <a:r>
              <a:rPr lang="en-US" sz="13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3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According to the 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 Retail Federation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 (NRF), 87% of consumers plan to celebrate Independence Day this year. In comparison, data and tech company 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Numerator</a:t>
            </a:r>
            <a:r>
              <a:rPr lang="en-US" sz="1300" i="1" dirty="0">
                <a:latin typeface="Arial" panose="020B0604020202020204" pitchFamily="34" charset="0"/>
                <a:cs typeface="Arial" panose="020B0604020202020204" pitchFamily="34" charset="0"/>
              </a:rPr>
              <a:t> expects a slightly lower outcome of 73%. Per the company’s verified purchase data and a sentiment survey of more than 5,500 consumers, the top Fourth of July plans include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3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Spending time with family and friends (58%)</a:t>
            </a:r>
          </a:p>
          <a:p>
            <a:pPr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3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Grilling or barbecuing (56%)</a:t>
            </a:r>
          </a:p>
          <a:p>
            <a:pPr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3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Participating in public events (31%)</a:t>
            </a:r>
          </a:p>
          <a:p>
            <a:pPr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3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Preparing food at home (26%)</a:t>
            </a:r>
          </a:p>
          <a:p>
            <a:pPr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3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Hosting gatherings at their residence (18%)”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AFE8-A32C-A242-173D-9CC02C37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93" y="639762"/>
            <a:ext cx="7252607" cy="124777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Secondary Data – </a:t>
            </a:r>
            <a:r>
              <a:rPr lang="en-US" b="1" dirty="0">
                <a:solidFill>
                  <a:schemeClr val="accent1"/>
                </a:solidFill>
                <a:latin typeface="Bahnschrift" panose="020B0502040204020203" pitchFamily="34" charset="0"/>
              </a:rPr>
              <a:t>“</a:t>
            </a:r>
            <a:r>
              <a:rPr lang="en-US" sz="4000" b="1" dirty="0">
                <a:solidFill>
                  <a:schemeClr val="accent1"/>
                </a:solidFill>
                <a:latin typeface="Bahnschrift" panose="020B0502040204020203" pitchFamily="34" charset="0"/>
              </a:rPr>
              <a:t>American automobile association</a:t>
            </a:r>
            <a:r>
              <a:rPr lang="en-US" b="1" dirty="0">
                <a:solidFill>
                  <a:schemeClr val="accent1"/>
                </a:solidFill>
                <a:latin typeface="Bahnschrift" panose="020B0502040204020203" pitchFamily="34" charset="0"/>
              </a:rPr>
              <a:t>” </a:t>
            </a:r>
          </a:p>
        </p:txBody>
      </p:sp>
      <p:pic>
        <p:nvPicPr>
          <p:cNvPr id="10" name="Content Placeholder 9" descr="A graph of a pie chart&#10;&#10;AI-generated content may be incorrect.">
            <a:extLst>
              <a:ext uri="{FF2B5EF4-FFF2-40B4-BE49-F238E27FC236}">
                <a16:creationId xmlns:a16="http://schemas.microsoft.com/office/drawing/2014/main" id="{3714FEF5-A6EE-C0A3-9C7B-BA1E06D91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073" y="2011363"/>
            <a:ext cx="6616266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91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245</TotalTime>
  <Words>752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Abadi</vt:lpstr>
      <vt:lpstr>Aptos</vt:lpstr>
      <vt:lpstr>Aptos Narrow</vt:lpstr>
      <vt:lpstr>Arial</vt:lpstr>
      <vt:lpstr>Bahnschrift</vt:lpstr>
      <vt:lpstr>Bahnschrift Light Condensed</vt:lpstr>
      <vt:lpstr>Bodoni MT Condensed</vt:lpstr>
      <vt:lpstr>Corbel</vt:lpstr>
      <vt:lpstr>Wingdings</vt:lpstr>
      <vt:lpstr>Banded</vt:lpstr>
      <vt:lpstr>COST/PROFIT ANALYSIS FOR MOBILE APPS  </vt:lpstr>
      <vt:lpstr>What we did</vt:lpstr>
      <vt:lpstr>Continued...</vt:lpstr>
      <vt:lpstr>Top 10 apps</vt:lpstr>
      <vt:lpstr>Cost analysis – CTE breakdown </vt:lpstr>
      <vt:lpstr>     Top 4 Apps</vt:lpstr>
      <vt:lpstr>Secondary data – National Retail Federation</vt:lpstr>
      <vt:lpstr>Secondary Data – “American automobile association”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giribabu kanduri</dc:creator>
  <cp:lastModifiedBy>William Wilhoite</cp:lastModifiedBy>
  <cp:revision>7</cp:revision>
  <dcterms:created xsi:type="dcterms:W3CDTF">2025-06-11T14:27:32Z</dcterms:created>
  <dcterms:modified xsi:type="dcterms:W3CDTF">2025-06-11T19:11:02Z</dcterms:modified>
</cp:coreProperties>
</file>